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sldIdLst>
    <p:sldId id="256" r:id="rId2"/>
    <p:sldId id="298" r:id="rId3"/>
    <p:sldId id="300" r:id="rId4"/>
    <p:sldId id="301" r:id="rId5"/>
    <p:sldId id="305" r:id="rId6"/>
    <p:sldId id="284" r:id="rId7"/>
    <p:sldId id="290" r:id="rId8"/>
    <p:sldId id="292" r:id="rId9"/>
    <p:sldId id="293" r:id="rId10"/>
    <p:sldId id="294" r:id="rId11"/>
    <p:sldId id="295" r:id="rId12"/>
    <p:sldId id="296" r:id="rId13"/>
    <p:sldId id="291" r:id="rId14"/>
    <p:sldId id="299" r:id="rId15"/>
    <p:sldId id="303" r:id="rId16"/>
    <p:sldId id="304" r:id="rId17"/>
    <p:sldId id="289" r:id="rId18"/>
    <p:sldId id="288" r:id="rId19"/>
    <p:sldId id="280" r:id="rId20"/>
    <p:sldId id="297" r:id="rId21"/>
    <p:sldId id="281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66"/>
    <a:srgbClr val="0000FF"/>
    <a:srgbClr val="00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9" autoAdjust="0"/>
    <p:restoredTop sz="94660" autoAdjust="0"/>
  </p:normalViewPr>
  <p:slideViewPr>
    <p:cSldViewPr>
      <p:cViewPr varScale="1">
        <p:scale>
          <a:sx n="71" d="100"/>
          <a:sy n="71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56;&#1072;&#1073;%20&#1082;&#1086;&#1084;&#1087;%2010%202013\&#1050;&#1086;&#1085;&#1092;&#1077;&#1088;&#1077;&#1085;&#1094;&#1080;&#1080;\&#1057;&#1053;&#1043;%20&#1055;&#1088;&#1080;&#1073;&#1072;&#1083;&#1090;&#1080;&#1082;&#1072;\&#1056;&#1080;&#1075;&#1072;%2014%2009%202016\&#1057;&#1090;&#1072;&#1090;&#1080;&#1089;&#1090;&#1080;&#1082;&#1072;%20&#1088;&#1086;&#1089;&#1084;&#1086;&#1088;&#1087;&#1086;&#1088;&#1090;&#1086;&#1074;%202006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277777777777777E-2"/>
          <c:y val="0"/>
          <c:w val="0.96944444444444444"/>
          <c:h val="0.883601696527064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Всего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Лист1!$B$5:$B$14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Лист1!$C$5:$C$14</c:f>
              <c:numCache>
                <c:formatCode>General</c:formatCode>
                <c:ptCount val="10"/>
                <c:pt idx="0">
                  <c:v>420.68299999999999</c:v>
                </c:pt>
                <c:pt idx="1">
                  <c:v>451.06</c:v>
                </c:pt>
                <c:pt idx="2">
                  <c:v>454.59300000000002</c:v>
                </c:pt>
                <c:pt idx="3">
                  <c:v>496.42500000000001</c:v>
                </c:pt>
                <c:pt idx="4">
                  <c:v>526.03099999999995</c:v>
                </c:pt>
                <c:pt idx="5">
                  <c:v>535.59</c:v>
                </c:pt>
                <c:pt idx="6">
                  <c:v>567.04</c:v>
                </c:pt>
                <c:pt idx="7">
                  <c:v>589.76800000000003</c:v>
                </c:pt>
                <c:pt idx="8">
                  <c:v>640.31700000000001</c:v>
                </c:pt>
                <c:pt idx="9">
                  <c:v>676.81200000000001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Лист1!$D$4</c:f>
              <c:strCache>
                <c:ptCount val="1"/>
                <c:pt idx="0">
                  <c:v>Арктика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Лист1!$B$5:$B$14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Лист1!$D$5:$D$14</c:f>
              <c:numCache>
                <c:formatCode>General</c:formatCode>
                <c:ptCount val="10"/>
                <c:pt idx="0">
                  <c:v>38.454000000000001</c:v>
                </c:pt>
                <c:pt idx="1">
                  <c:v>36.148000000000003</c:v>
                </c:pt>
                <c:pt idx="2">
                  <c:v>40.517000000000003</c:v>
                </c:pt>
                <c:pt idx="3">
                  <c:v>53.03</c:v>
                </c:pt>
                <c:pt idx="4">
                  <c:v>51.084000000000003</c:v>
                </c:pt>
                <c:pt idx="5">
                  <c:v>41.05</c:v>
                </c:pt>
                <c:pt idx="6">
                  <c:v>38.74</c:v>
                </c:pt>
                <c:pt idx="7">
                  <c:v>46.16</c:v>
                </c:pt>
                <c:pt idx="8">
                  <c:v>34.99</c:v>
                </c:pt>
                <c:pt idx="9">
                  <c:v>35.374000000000002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Лист1!$E$4</c:f>
              <c:strCache>
                <c:ptCount val="1"/>
                <c:pt idx="0">
                  <c:v>Балтика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Лист1!$B$5:$B$14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Лист1!$E$5:$E$14</c:f>
              <c:numCache>
                <c:formatCode>General</c:formatCode>
                <c:ptCount val="10"/>
                <c:pt idx="0">
                  <c:v>154.18299999999999</c:v>
                </c:pt>
                <c:pt idx="1">
                  <c:v>174.13900000000001</c:v>
                </c:pt>
                <c:pt idx="2">
                  <c:v>174.48099999999999</c:v>
                </c:pt>
                <c:pt idx="3">
                  <c:v>170.30799999999999</c:v>
                </c:pt>
                <c:pt idx="4">
                  <c:v>177.20599999999999</c:v>
                </c:pt>
                <c:pt idx="5">
                  <c:v>185.69</c:v>
                </c:pt>
                <c:pt idx="6">
                  <c:v>207.261</c:v>
                </c:pt>
                <c:pt idx="7">
                  <c:v>216.03899999999999</c:v>
                </c:pt>
                <c:pt idx="8">
                  <c:v>223.49199999999999</c:v>
                </c:pt>
                <c:pt idx="9">
                  <c:v>230.738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Лист1!$F$4</c:f>
              <c:strCache>
                <c:ptCount val="1"/>
                <c:pt idx="0">
                  <c:v>Черное м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Лист1!$B$5:$B$14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Лист1!$F$5:$F$14</c:f>
              <c:numCache>
                <c:formatCode>General</c:formatCode>
                <c:ptCount val="10"/>
                <c:pt idx="0">
                  <c:v>154.95599999999999</c:v>
                </c:pt>
                <c:pt idx="1">
                  <c:v>155.49700000000001</c:v>
                </c:pt>
                <c:pt idx="2">
                  <c:v>149.364</c:v>
                </c:pt>
                <c:pt idx="3">
                  <c:v>170.93700000000001</c:v>
                </c:pt>
                <c:pt idx="4">
                  <c:v>169.33099999999999</c:v>
                </c:pt>
                <c:pt idx="5">
                  <c:v>172.76900000000001</c:v>
                </c:pt>
                <c:pt idx="6">
                  <c:v>176.69300000000001</c:v>
                </c:pt>
                <c:pt idx="7">
                  <c:v>174.93</c:v>
                </c:pt>
                <c:pt idx="8">
                  <c:v>211.34</c:v>
                </c:pt>
                <c:pt idx="9">
                  <c:v>232.98400000000001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Лист1!$G$4</c:f>
              <c:strCache>
                <c:ptCount val="1"/>
                <c:pt idx="0">
                  <c:v>Каспий</c:v>
                </c:pt>
              </c:strCache>
            </c:strRef>
          </c:tx>
          <c:spPr>
            <a:ln w="19050" cap="rnd" cmpd="sng" algn="ctr">
              <a:solidFill>
                <a:schemeClr val="accent5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Лист1!$B$5:$B$14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Лист1!$G$5:$G$14</c:f>
              <c:numCache>
                <c:formatCode>General</c:formatCode>
                <c:ptCount val="10"/>
                <c:pt idx="0">
                  <c:v>4.8079999999999998</c:v>
                </c:pt>
                <c:pt idx="1">
                  <c:v>6.3920000000000003</c:v>
                </c:pt>
                <c:pt idx="2">
                  <c:v>9.8260000000000005</c:v>
                </c:pt>
                <c:pt idx="3">
                  <c:v>9.9760000000000009</c:v>
                </c:pt>
                <c:pt idx="4">
                  <c:v>10.923</c:v>
                </c:pt>
                <c:pt idx="5">
                  <c:v>10.569000000000001</c:v>
                </c:pt>
                <c:pt idx="6">
                  <c:v>10.032999999999999</c:v>
                </c:pt>
                <c:pt idx="7">
                  <c:v>7.89</c:v>
                </c:pt>
                <c:pt idx="8">
                  <c:v>7.93</c:v>
                </c:pt>
                <c:pt idx="9">
                  <c:v>6.68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Лист1!$H$4</c:f>
              <c:strCache>
                <c:ptCount val="1"/>
                <c:pt idx="0">
                  <c:v>Д.Восток</c:v>
                </c:pt>
              </c:strCache>
            </c:strRef>
          </c:tx>
          <c:spPr>
            <a:ln w="19050" cap="rnd" cmpd="sng" algn="ctr">
              <a:solidFill>
                <a:schemeClr val="accent6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Лист1!$B$5:$B$14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Лист1!$H$5:$H$14</c:f>
              <c:numCache>
                <c:formatCode>General</c:formatCode>
                <c:ptCount val="10"/>
                <c:pt idx="0">
                  <c:v>68.278000000000006</c:v>
                </c:pt>
                <c:pt idx="1">
                  <c:v>78.884</c:v>
                </c:pt>
                <c:pt idx="2">
                  <c:v>79.849999999999994</c:v>
                </c:pt>
                <c:pt idx="3">
                  <c:v>91.661000000000001</c:v>
                </c:pt>
                <c:pt idx="4">
                  <c:v>117.488</c:v>
                </c:pt>
                <c:pt idx="5">
                  <c:v>125.512</c:v>
                </c:pt>
                <c:pt idx="6">
                  <c:v>134.31200000000001</c:v>
                </c:pt>
                <c:pt idx="7">
                  <c:v>144.77099999999999</c:v>
                </c:pt>
                <c:pt idx="8">
                  <c:v>162.56399999999999</c:v>
                </c:pt>
                <c:pt idx="9">
                  <c:v>171.035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Лист1!$I$4</c:f>
              <c:strCache>
                <c:ptCount val="1"/>
                <c:pt idx="0">
                  <c:v>Прибалт.</c:v>
                </c:pt>
              </c:strCache>
            </c:strRef>
          </c:tx>
          <c:spPr>
            <a:ln w="19050" cap="rnd" cmpd="sng" algn="ctr">
              <a:solidFill>
                <a:schemeClr val="accent1">
                  <a:lumMod val="60000"/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Лист1!$B$5:$B$14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Лист1!$I$5:$I$14</c:f>
              <c:numCache>
                <c:formatCode>General</c:formatCode>
                <c:ptCount val="10"/>
                <c:pt idx="0">
                  <c:v>66.06</c:v>
                </c:pt>
                <c:pt idx="1">
                  <c:v>65.510000000000005</c:v>
                </c:pt>
                <c:pt idx="2">
                  <c:v>62.423000000000002</c:v>
                </c:pt>
                <c:pt idx="3">
                  <c:v>63.676000000000002</c:v>
                </c:pt>
                <c:pt idx="4">
                  <c:v>62.334000000000003</c:v>
                </c:pt>
                <c:pt idx="5">
                  <c:v>69.635999999999996</c:v>
                </c:pt>
                <c:pt idx="6">
                  <c:v>67.281000000000006</c:v>
                </c:pt>
                <c:pt idx="7">
                  <c:v>65.691999999999993</c:v>
                </c:pt>
                <c:pt idx="8">
                  <c:v>62.646000000000001</c:v>
                </c:pt>
                <c:pt idx="9">
                  <c:v>53.305999999999997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Лист1!$J$4</c:f>
              <c:strCache>
                <c:ptCount val="1"/>
                <c:pt idx="0">
                  <c:v>Украина</c:v>
                </c:pt>
              </c:strCache>
            </c:strRef>
          </c:tx>
          <c:spPr>
            <a:ln w="19050" cap="rnd" cmpd="sng" algn="ctr">
              <a:solidFill>
                <a:schemeClr val="accent2">
                  <a:lumMod val="60000"/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Лист1!$B$5:$B$14</c:f>
              <c:strCache>
                <c:ptCount val="10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</c:strCache>
            </c:strRef>
          </c:cat>
          <c:val>
            <c:numRef>
              <c:f>Лист1!$J$5:$J$14</c:f>
              <c:numCache>
                <c:formatCode>General</c:formatCode>
                <c:ptCount val="10"/>
                <c:pt idx="0">
                  <c:v>37.99</c:v>
                </c:pt>
                <c:pt idx="1">
                  <c:v>51.6</c:v>
                </c:pt>
                <c:pt idx="2">
                  <c:v>54.042999999999999</c:v>
                </c:pt>
                <c:pt idx="3">
                  <c:v>37.030999999999999</c:v>
                </c:pt>
                <c:pt idx="4">
                  <c:v>33.948999999999998</c:v>
                </c:pt>
                <c:pt idx="5">
                  <c:v>34.231999999999999</c:v>
                </c:pt>
                <c:pt idx="6">
                  <c:v>27.276</c:v>
                </c:pt>
                <c:pt idx="7">
                  <c:v>19.082999999999998</c:v>
                </c:pt>
                <c:pt idx="8">
                  <c:v>13.933</c:v>
                </c:pt>
                <c:pt idx="9">
                  <c:v>9.1129999999999995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7652480"/>
        <c:axId val="176812824"/>
      </c:lineChart>
      <c:catAx>
        <c:axId val="1776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812824"/>
        <c:crosses val="autoZero"/>
        <c:auto val="1"/>
        <c:lblAlgn val="ctr"/>
        <c:lblOffset val="100"/>
        <c:noMultiLvlLbl val="0"/>
      </c:catAx>
      <c:valAx>
        <c:axId val="176812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6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02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4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92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61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4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6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44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82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52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834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40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CAE5D1-6904-4B60-82EB-592EE43CC4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066800"/>
            <a:ext cx="8991600" cy="28194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800" b="1" dirty="0">
                <a:solidFill>
                  <a:srgbClr val="A50021"/>
                </a:solidFill>
                <a:latin typeface="Arial Black" panose="020B0A04020102020204" pitchFamily="34" charset="0"/>
              </a:rPr>
              <a:t>Влияние внешних факторов на развитие российской экономики: Транспорт 2030</a:t>
            </a:r>
            <a:endParaRPr lang="ru-RU" altLang="ru-RU" sz="4800" dirty="0">
              <a:solidFill>
                <a:srgbClr val="A5002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9372600" cy="137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1600" b="1" dirty="0" err="1">
                <a:solidFill>
                  <a:srgbClr val="A50021"/>
                </a:solidFill>
              </a:rPr>
              <a:t>Щербанин</a:t>
            </a:r>
            <a:r>
              <a:rPr lang="ru-RU" altLang="ru-RU" sz="1600" b="1" dirty="0">
                <a:solidFill>
                  <a:srgbClr val="A50021"/>
                </a:solidFill>
              </a:rPr>
              <a:t> Ю.А.</a:t>
            </a:r>
            <a:endParaRPr lang="en-US" altLang="ru-RU" sz="1600" b="1" dirty="0">
              <a:solidFill>
                <a:srgbClr val="A50021"/>
              </a:solidFill>
            </a:endParaRPr>
          </a:p>
          <a:p>
            <a:pPr eaLnBrk="1" hangingPunct="1"/>
            <a:r>
              <a:rPr lang="ru-RU" altLang="ru-RU" sz="1600" dirty="0">
                <a:solidFill>
                  <a:srgbClr val="A50021"/>
                </a:solidFill>
              </a:rPr>
              <a:t>Проф., заведующий лабораторией анализа и прогнозирования транспортно- логистических систем </a:t>
            </a:r>
          </a:p>
          <a:p>
            <a:pPr eaLnBrk="1" hangingPunct="1"/>
            <a:r>
              <a:rPr lang="ru-RU" altLang="ru-RU" sz="1600" dirty="0">
                <a:solidFill>
                  <a:srgbClr val="A50021"/>
                </a:solidFill>
              </a:rPr>
              <a:t>Институт народнохозяйственного прогнозирования Российской Академии наук</a:t>
            </a:r>
            <a:endParaRPr lang="en-US" altLang="ru-RU" sz="1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600200" y="28576"/>
            <a:ext cx="9085263" cy="1876425"/>
          </a:xfrm>
        </p:spPr>
        <p:txBody>
          <a:bodyPr/>
          <a:lstStyle/>
          <a:p>
            <a:r>
              <a:rPr lang="ru-RU" alt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Объем перевалки российских грузов в портах России, Балтии и Украины в 2006-2015 гг., </a:t>
            </a:r>
            <a:r>
              <a:rPr lang="ru-RU" altLang="ru-RU" sz="2800" dirty="0" err="1">
                <a:solidFill>
                  <a:srgbClr val="A50021"/>
                </a:solidFill>
                <a:latin typeface="Arial Black" panose="020B0A04020102020204" pitchFamily="34" charset="0"/>
              </a:rPr>
              <a:t>млн.т</a:t>
            </a:r>
            <a:r>
              <a:rPr lang="ru-RU" alt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</a:br>
            <a:endParaRPr lang="ru-RU" altLang="ru-RU" sz="2800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669878"/>
              </p:ext>
            </p:extLst>
          </p:nvPr>
        </p:nvGraphicFramePr>
        <p:xfrm>
          <a:off x="914400" y="1600200"/>
          <a:ext cx="10287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9067800" cy="1295400"/>
          </a:xfrm>
        </p:spPr>
        <p:txBody>
          <a:bodyPr/>
          <a:lstStyle/>
          <a:p>
            <a:r>
              <a:rPr lang="ru-RU" altLang="ru-RU" sz="3200" dirty="0">
                <a:solidFill>
                  <a:srgbClr val="A50021"/>
                </a:solidFill>
                <a:latin typeface="Arial Black" panose="020B0A04020102020204" pitchFamily="34" charset="0"/>
              </a:rPr>
              <a:t>Изменения в направлениях поставок, по морским бассейнам с 2006 по 2015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676400" y="2133600"/>
            <a:ext cx="8991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Рост общий по портам РФ</a:t>
            </a:r>
            <a:r>
              <a:rPr lang="lv-LV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 </a:t>
            </a:r>
            <a:endParaRPr lang="ru-RU" altLang="ru-RU" sz="1800" dirty="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420,683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676,812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1,6 раз</a:t>
            </a:r>
            <a:endParaRPr lang="lv-LV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Балтика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154,183 до 230,738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 1,5 раза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Черное море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154,956 до 232,984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1,5 раза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Дальний Восток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68,278 до 171,035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2,5 раза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Каспий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4,8 до 6,7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1,4 раза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Арктика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</a:rPr>
              <a:t> – колебания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35-38 млн. т</a:t>
            </a:r>
            <a:endParaRPr lang="ru-RU" altLang="ru-RU" sz="1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9067800" cy="1295400"/>
          </a:xfrm>
        </p:spPr>
        <p:txBody>
          <a:bodyPr/>
          <a:lstStyle/>
          <a:p>
            <a:r>
              <a:rPr lang="ru-RU" altLang="ru-RU" sz="3200" dirty="0">
                <a:solidFill>
                  <a:srgbClr val="A50021"/>
                </a:solidFill>
                <a:latin typeface="Arial Black" panose="020B0A04020102020204" pitchFamily="34" charset="0"/>
              </a:rPr>
              <a:t>Изменения в направлениях поставок, по морским бассейнам с 2006 по 2015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676400" y="2209800"/>
            <a:ext cx="89916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По портам Украины и странам Балтии</a:t>
            </a:r>
            <a:r>
              <a:rPr lang="lv-LV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 – </a:t>
            </a: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падение: </a:t>
            </a:r>
            <a:endParaRPr lang="lv-LV" altLang="ru-RU" sz="1800" dirty="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altLang="ru-RU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Балтия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66,06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53,306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1,24 раза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Украина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37,99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9,113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4,2 раза</a:t>
            </a: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altLang="ru-RU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altLang="ru-RU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8915400" cy="10668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Международные перевозки грузов </a:t>
            </a:r>
            <a:r>
              <a:rPr lang="lv-LV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/>
            </a:r>
            <a:br>
              <a:rPr lang="lv-LV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по железной дороге, 2015 г., </a:t>
            </a:r>
            <a:r>
              <a:rPr lang="ru-RU" altLang="ru-RU" sz="3200" b="1" dirty="0" err="1">
                <a:solidFill>
                  <a:srgbClr val="A50021"/>
                </a:solidFill>
                <a:latin typeface="Arial Black" panose="020B0A04020102020204" pitchFamily="34" charset="0"/>
              </a:rPr>
              <a:t>млн.т</a:t>
            </a:r>
            <a:endParaRPr lang="ru-RU" altLang="ru-RU" sz="3200" b="1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83752"/>
              </p:ext>
            </p:extLst>
          </p:nvPr>
        </p:nvGraphicFramePr>
        <p:xfrm>
          <a:off x="1143000" y="1701800"/>
          <a:ext cx="10058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524000"/>
                <a:gridCol w="2133600"/>
                <a:gridCol w="2209800"/>
                <a:gridCol w="2438400"/>
              </a:tblGrid>
              <a:tr h="99060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Объемы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ЖД переходы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Через морские и речные порты РФ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Через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мор.порты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Black" panose="020B0A04020102020204" pitchFamily="34" charset="0"/>
                        </a:rPr>
                        <a:t> Украины и Балтии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629920"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Экспорт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423,3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261,8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</a:tr>
              <a:tr h="629920"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Импорт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</a:tr>
              <a:tr h="629920"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Транзит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</a:tr>
              <a:tr h="629920"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ВСЕГО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524,9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186,1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8915400" cy="10668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Международные перевозки грузов </a:t>
            </a:r>
            <a:r>
              <a:rPr lang="lv-LV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/>
            </a:r>
            <a:br>
              <a:rPr lang="lv-LV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по железной дороге, 2015 г., </a:t>
            </a:r>
            <a:r>
              <a:rPr lang="ru-RU" altLang="ru-RU" sz="3200" b="1" dirty="0" err="1">
                <a:solidFill>
                  <a:srgbClr val="A50021"/>
                </a:solidFill>
                <a:latin typeface="Arial Black" panose="020B0A04020102020204" pitchFamily="34" charset="0"/>
              </a:rPr>
              <a:t>млн.т</a:t>
            </a:r>
            <a:endParaRPr lang="ru-RU" altLang="ru-RU" sz="3200" b="1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133600"/>
            <a:ext cx="8839200" cy="3657600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В 2015 г.</a:t>
            </a: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</a:p>
          <a:p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перевозки экспортных грузов по железной дороге остались на прежнем уровне</a:t>
            </a: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; </a:t>
            </a:r>
          </a:p>
          <a:p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импортные перевозки упали почти на четверть</a:t>
            </a: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; </a:t>
            </a:r>
          </a:p>
          <a:p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транзит снизился на 15%.</a:t>
            </a:r>
            <a:endParaRPr lang="lv-LV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Основные потоки транзита формируются на Дальнем Востоке: </a:t>
            </a:r>
            <a:endParaRPr lang="lv-LV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из КНР через два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погранперехода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 перевезено 10,09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 транзитных грузов</a:t>
            </a: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; </a:t>
            </a:r>
          </a:p>
          <a:p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на КНДР (порт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Раджин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) – 1,2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676400" y="155576"/>
            <a:ext cx="8915400" cy="1216025"/>
          </a:xfrm>
        </p:spPr>
        <p:txBody>
          <a:bodyPr>
            <a:normAutofit/>
          </a:bodyPr>
          <a:lstStyle/>
          <a:p>
            <a:r>
              <a:rPr lang="ru-RU" altLang="ru-RU" sz="4200" dirty="0">
                <a:solidFill>
                  <a:srgbClr val="A50021"/>
                </a:solidFill>
                <a:latin typeface="Arial Black" panose="020B0A04020102020204" pitchFamily="34" charset="0"/>
              </a:rPr>
              <a:t>Проекты развития Восточного полигона РЖД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828800" y="2133600"/>
            <a:ext cx="87630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2017 г.</a:t>
            </a: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2013 г.) завершится строительство и реконструкция: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более 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90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станций; 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47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разъездов; 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более 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460 км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вторых путей; 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680 км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автоблокировки; 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тяговых подстанций;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более 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350 км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контактной сети; 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Байкальский тоннель - </a:t>
            </a:r>
            <a:r>
              <a:rPr lang="ru-RU" altLang="ru-RU" sz="1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6,7 км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676400" y="1"/>
            <a:ext cx="8423275" cy="1520825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A50021"/>
                </a:solidFill>
                <a:latin typeface="Arial Black" panose="020B0A04020102020204" pitchFamily="34" charset="0"/>
              </a:rPr>
              <a:t>Схема размещения основных угольных и рудных месторождений в Восточном полигоне сети железных дорог</a:t>
            </a:r>
            <a:endParaRPr lang="ru-RU" altLang="ru-RU" sz="2800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12939" r="10863" b="6393"/>
          <a:stretch>
            <a:fillRect/>
          </a:stretch>
        </p:blipFill>
        <p:spPr>
          <a:xfrm>
            <a:off x="1752600" y="1583707"/>
            <a:ext cx="8481878" cy="4740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1583707"/>
            <a:ext cx="762000" cy="321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10234478" y="1520827"/>
            <a:ext cx="1043122" cy="23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8991600" cy="1143000"/>
          </a:xfrm>
        </p:spPr>
        <p:txBody>
          <a:bodyPr>
            <a:normAutofit/>
          </a:bodyPr>
          <a:lstStyle/>
          <a:p>
            <a:r>
              <a:rPr lang="en-US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“Mary Maersk Shipping Cargo” – </a:t>
            </a:r>
            <a:r>
              <a:rPr lang="lv-LV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/>
            </a:r>
            <a:br>
              <a:rPr lang="lv-LV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en-US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19200 TEU = 192 </a:t>
            </a:r>
            <a:r>
              <a:rPr lang="ru-RU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ж</a:t>
            </a:r>
            <a:r>
              <a:rPr lang="en-US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/</a:t>
            </a:r>
            <a:r>
              <a:rPr lang="ru-RU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д состава</a:t>
            </a:r>
            <a:r>
              <a:rPr lang="en-US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 </a:t>
            </a:r>
            <a:endParaRPr lang="ru-RU" altLang="ru-RU" sz="3200" b="1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29" y="2438400"/>
            <a:ext cx="967262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ctrTitle"/>
          </p:nvPr>
        </p:nvSpPr>
        <p:spPr>
          <a:xfrm>
            <a:off x="1676400" y="0"/>
            <a:ext cx="9017000" cy="762000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A50021"/>
                </a:solidFill>
                <a:latin typeface="Arial Black" panose="020B0A04020102020204" pitchFamily="34" charset="0"/>
              </a:rPr>
              <a:t>Сложности в сообщении</a:t>
            </a:r>
          </a:p>
        </p:txBody>
      </p:sp>
      <p:sp>
        <p:nvSpPr>
          <p:cNvPr id="2150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76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ru-RU" altLang="ru-RU" sz="1800" cap="none" spc="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Железные дороги</a:t>
            </a:r>
            <a:r>
              <a:rPr lang="en-US" altLang="ru-RU" sz="1800" cap="none" spc="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Колея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</a:t>
            </a:r>
            <a:r>
              <a:rPr lang="lv-LV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«ширины»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(1435 </a:t>
            </a:r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1524 </a:t>
            </a:r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</a:t>
            </a:r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мм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ru-RU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1520 </a:t>
            </a:r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en-US" altLang="ru-RU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1435 </a:t>
            </a:r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1520 </a:t>
            </a:r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en-US" altLang="ru-RU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Монголия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1520 </a:t>
            </a:r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en-US" altLang="ru-RU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Индия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1676 </a:t>
            </a:r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lv-LV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ru-RU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800" cap="none" spc="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Автомобильный транспорт</a:t>
            </a:r>
            <a:r>
              <a:rPr lang="en-US" altLang="ru-RU" sz="1800" cap="none" spc="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Пропускная способность </a:t>
            </a:r>
            <a:r>
              <a:rPr lang="ru-RU" altLang="ru-RU" sz="1800" cap="none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погранпереходов</a:t>
            </a:r>
            <a:endParaRPr lang="ru-RU" altLang="ru-RU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Нагрузка на ось по странам</a:t>
            </a:r>
            <a:r>
              <a:rPr lang="en-US" altLang="ru-RU" sz="1800" cap="none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0955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39" y="4343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20218" y="4182753"/>
            <a:ext cx="1538382" cy="389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"/>
            <a:ext cx="8991600" cy="12922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Евроазиатский сухопутный транзит: Риски</a:t>
            </a:r>
            <a:r>
              <a:rPr lang="lv-LV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? </a:t>
            </a:r>
            <a:endParaRPr lang="ru-RU" altLang="ru-RU" sz="3200" b="1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133600"/>
            <a:ext cx="8839200" cy="47244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влиять упомянутые выше факторы</a:t>
            </a:r>
            <a:r>
              <a:rPr lang="en-US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lv-LV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Общеэкономические (спрос</a:t>
            </a:r>
            <a:r>
              <a:rPr lang="en-US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предложение)</a:t>
            </a:r>
            <a:r>
              <a:rPr lang="en-US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Конкретно-экономические факторы (сборы,</a:t>
            </a:r>
            <a:r>
              <a:rPr lang="en-US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издержки,</a:t>
            </a:r>
            <a:r>
              <a:rPr lang="en-US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доходов)</a:t>
            </a: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Специфические факторы</a:t>
            </a:r>
            <a:r>
              <a:rPr lang="en-US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(гарантии и услуги</a:t>
            </a:r>
            <a:r>
              <a:rPr lang="en-US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экс-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плуатационные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издержки)</a:t>
            </a: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факторы (госрегулирование, валютный курс)</a:t>
            </a: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Внеэкономические факторы (политические, военные, этнические).</a:t>
            </a:r>
            <a:r>
              <a:rPr lang="en-US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8675" y="304800"/>
            <a:ext cx="8001000" cy="609600"/>
          </a:xfrm>
        </p:spPr>
        <p:txBody>
          <a:bodyPr/>
          <a:lstStyle/>
          <a:p>
            <a:r>
              <a:rPr lang="ru-RU" altLang="ru-RU" sz="3200" b="1">
                <a:solidFill>
                  <a:srgbClr val="FF0066"/>
                </a:solidFill>
                <a:latin typeface="Arial" panose="020B0604020202020204" pitchFamily="34" charset="0"/>
              </a:rPr>
              <a:t>Мировая торговля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066800"/>
            <a:ext cx="8534400" cy="5486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4100" name="Picture 6" descr="eur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12192000" cy="980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991600" cy="114300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Грузоперевозки к 2030 г., </a:t>
            </a:r>
            <a:r>
              <a:rPr lang="ru-RU" altLang="ru-RU" sz="3200" b="1" dirty="0" err="1">
                <a:solidFill>
                  <a:srgbClr val="A50021"/>
                </a:solidFill>
                <a:latin typeface="Arial Black" panose="020B0A04020102020204" pitchFamily="34" charset="0"/>
              </a:rPr>
              <a:t>млн.т</a:t>
            </a:r>
            <a:r>
              <a:rPr lang="ru-RU" altLang="ru-RU" sz="3200" b="1" dirty="0">
                <a:solidFill>
                  <a:srgbClr val="A50021"/>
                </a:solidFill>
                <a:latin typeface="Arial Black" panose="020B0A04020102020204" pitchFamily="34" charset="0"/>
              </a:rPr>
              <a:t>. (СТРАТЕГИЯ – 2030)</a:t>
            </a:r>
            <a:endParaRPr lang="ru-RU" altLang="ru-RU" sz="3200" dirty="0">
              <a:solidFill>
                <a:srgbClr val="A5002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349609"/>
              </p:ext>
            </p:extLst>
          </p:nvPr>
        </p:nvGraphicFramePr>
        <p:xfrm>
          <a:off x="1981200" y="2819400"/>
          <a:ext cx="8229600" cy="201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53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Грузы</a:t>
                      </a:r>
                    </a:p>
                    <a:p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ВСЕГО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17148</a:t>
                      </a:r>
                      <a:endParaRPr lang="ru-RU" sz="1800" b="1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Пром</a:t>
                      </a:r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lv-LV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ЖД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5575</a:t>
                      </a:r>
                      <a:endParaRPr lang="ru-RU" sz="1800" b="1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871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В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т.ч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. ТОП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2747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Морской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14516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Автомо-бильный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9569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Речной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871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ЖД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1751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Воздушный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1,83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81000"/>
            <a:ext cx="4572000" cy="2895600"/>
          </a:xfrm>
        </p:spPr>
        <p:txBody>
          <a:bodyPr/>
          <a:lstStyle/>
          <a:p>
            <a:pPr eaLnBrk="1" hangingPunct="1"/>
            <a:r>
              <a:rPr lang="ru-RU" altLang="ru-RU" sz="5400" b="1" dirty="0">
                <a:solidFill>
                  <a:srgbClr val="A50021"/>
                </a:solidFill>
                <a:latin typeface="Arial Black" panose="020B0A04020102020204" pitchFamily="34" charset="0"/>
              </a:rPr>
              <a:t>СПАСИБО</a:t>
            </a:r>
            <a:r>
              <a:rPr lang="en-US" altLang="ru-RU" sz="5400" b="1" dirty="0">
                <a:solidFill>
                  <a:srgbClr val="A50021"/>
                </a:solidFill>
                <a:latin typeface="Arial Black" panose="020B0A04020102020204" pitchFamily="34" charset="0"/>
              </a:rPr>
              <a:t>!</a:t>
            </a:r>
            <a:endParaRPr lang="ru-RU" altLang="ru-RU" sz="5400" b="1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429000"/>
            <a:ext cx="9144000" cy="3429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ru-RU" smtClean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u-RU" smtClean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u-RU" smtClean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mtClean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endParaRPr lang="ru-RU" altLang="ru-RU" smtClean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Picture 5" descr="3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962400"/>
            <a:ext cx="3302868" cy="22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peregruzhennyj_transport_kitaja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3570556" cy="22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a62resourceful-300x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1" y="3962400"/>
            <a:ext cx="3076979" cy="22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991600" cy="1295400"/>
          </a:xfrm>
        </p:spPr>
        <p:txBody>
          <a:bodyPr>
            <a:normAutofit/>
          </a:bodyPr>
          <a:lstStyle/>
          <a:p>
            <a:r>
              <a:rPr lang="ru-RU" altLang="ru-RU" sz="4200" dirty="0">
                <a:solidFill>
                  <a:srgbClr val="A50021"/>
                </a:solidFill>
                <a:latin typeface="Arial Black" panose="020B0A04020102020204" pitchFamily="34" charset="0"/>
              </a:rPr>
              <a:t>Факторы, влияющие на развитие экономики России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905000"/>
            <a:ext cx="8839200" cy="480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lv-LV" sz="1800" dirty="0">
                <a:solidFill>
                  <a:srgbClr val="A50021"/>
                </a:solidFill>
                <a:latin typeface="Arial Black" panose="020B0A04020102020204" pitchFamily="34" charset="0"/>
              </a:rPr>
              <a:t>1. </a:t>
            </a:r>
            <a:r>
              <a:rPr 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Общеэкономические:</a:t>
            </a: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экономические циклы;</a:t>
            </a: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состояние совокупного спроса и предложения;</a:t>
            </a: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инфляция.</a:t>
            </a:r>
            <a:endParaRPr lang="lv-LV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  <a:defRPr/>
            </a:pPr>
            <a:r>
              <a:rPr 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2. Конкретно экономические:</a:t>
            </a: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издержки;</a:t>
            </a: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прибыль;</a:t>
            </a: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налоги и сборы;</a:t>
            </a:r>
            <a:endParaRPr lang="lv-LV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предложение и спрос на конкретные товары и услуги и др.</a:t>
            </a:r>
            <a:r>
              <a:rPr lang="lv-LV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991600" cy="1295400"/>
          </a:xfrm>
        </p:spPr>
        <p:txBody>
          <a:bodyPr>
            <a:normAutofit/>
          </a:bodyPr>
          <a:lstStyle/>
          <a:p>
            <a:r>
              <a:rPr lang="ru-RU" altLang="ru-RU" sz="4200" dirty="0">
                <a:solidFill>
                  <a:srgbClr val="A50021"/>
                </a:solidFill>
                <a:latin typeface="Arial Black" panose="020B0A04020102020204" pitchFamily="34" charset="0"/>
              </a:rPr>
              <a:t>Факторы, влияющие на развитие экономики России 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676400" y="1828800"/>
            <a:ext cx="88392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3. Специфические: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сезонность;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эксплуатационные расходы и др.</a:t>
            </a:r>
            <a:endParaRPr lang="lv-LV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100" dirty="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4. Специальные: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государственное регулирование;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валютный курс и др.</a:t>
            </a:r>
            <a:endParaRPr lang="lv-LV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lv-LV" alt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</a:rPr>
              <a:t>5. Внеэкономические: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политические;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военные;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религиозные;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этнические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991600" cy="1295400"/>
          </a:xfrm>
        </p:spPr>
        <p:txBody>
          <a:bodyPr>
            <a:normAutofit/>
          </a:bodyPr>
          <a:lstStyle/>
          <a:p>
            <a:r>
              <a:rPr lang="ru-RU" altLang="ru-RU" sz="4200" dirty="0">
                <a:solidFill>
                  <a:srgbClr val="A50021"/>
                </a:solidFill>
                <a:latin typeface="Arial Black" panose="020B0A04020102020204" pitchFamily="34" charset="0"/>
              </a:rPr>
              <a:t>Мировая торговля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676400" y="21336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1800" b="1" dirty="0">
                <a:solidFill>
                  <a:srgbClr val="A50021"/>
                </a:solidFill>
                <a:latin typeface="Arial Black" panose="020B0A04020102020204" pitchFamily="34" charset="0"/>
              </a:rPr>
              <a:t>Транспорт соединяет континенты</a:t>
            </a:r>
            <a:endParaRPr lang="lv-LV" altLang="ru-RU" sz="1800" b="1" dirty="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endParaRPr lang="ru-RU" altLang="ru-RU" sz="1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ClrTx/>
              <a:buNone/>
            </a:pPr>
            <a:r>
              <a:rPr lang="ru-RU" altLang="ru-RU" sz="1800" b="1" dirty="0">
                <a:solidFill>
                  <a:srgbClr val="A50021"/>
                </a:solidFill>
                <a:latin typeface="Arial Black" panose="020B0A04020102020204" pitchFamily="34" charset="0"/>
              </a:rPr>
              <a:t>Транспортная система России позволяет:</a:t>
            </a:r>
          </a:p>
          <a:p>
            <a:pPr>
              <a:buClrTx/>
              <a:buFontTx/>
              <a:buChar char="-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 выходить на международные рынки товаров и услуг;</a:t>
            </a:r>
          </a:p>
          <a:p>
            <a:pPr>
              <a:buClrTx/>
              <a:buFontTx/>
              <a:buChar char="-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Вести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многовекторную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торговлю;</a:t>
            </a:r>
          </a:p>
          <a:p>
            <a:pPr>
              <a:buClrTx/>
              <a:buFontTx/>
              <a:buChar char="-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Гибко маневрировать; </a:t>
            </a:r>
          </a:p>
          <a:p>
            <a:pPr>
              <a:buClrTx/>
              <a:buFontTx/>
              <a:buChar char="-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Достаточно своевременно реагировать на реализуемые проекты отечественным бизнесом;</a:t>
            </a:r>
          </a:p>
          <a:p>
            <a:pPr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Способствовать более тесной интеграции российской экономики в мировую хозяйственную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6617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ctrTitle"/>
          </p:nvPr>
        </p:nvSpPr>
        <p:spPr>
          <a:xfrm>
            <a:off x="1676400" y="0"/>
            <a:ext cx="9017000" cy="685800"/>
          </a:xfrm>
        </p:spPr>
        <p:txBody>
          <a:bodyPr/>
          <a:lstStyle/>
          <a:p>
            <a:r>
              <a:rPr lang="ru-RU" altLang="ru-RU" sz="3600" dirty="0">
                <a:solidFill>
                  <a:srgbClr val="A50021"/>
                </a:solidFill>
                <a:latin typeface="Arial Black" panose="020B0A04020102020204" pitchFamily="34" charset="0"/>
              </a:rPr>
              <a:t>Мировая торговля товарами</a:t>
            </a:r>
          </a:p>
        </p:txBody>
      </p:sp>
      <p:sp>
        <p:nvSpPr>
          <p:cNvPr id="921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76400" y="685800"/>
            <a:ext cx="8991600" cy="6172200"/>
          </a:xfrm>
        </p:spPr>
        <p:txBody>
          <a:bodyPr/>
          <a:lstStyle/>
          <a:p>
            <a:r>
              <a:rPr lang="ru-RU" altLang="ru-RU" cap="none" dirty="0">
                <a:solidFill>
                  <a:srgbClr val="A50021"/>
                </a:solidFill>
                <a:latin typeface="Arial Black" panose="020B0A04020102020204" pitchFamily="34" charset="0"/>
              </a:rPr>
              <a:t>Экспорт, млрд. долл.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98121"/>
              </p:ext>
            </p:extLst>
          </p:nvPr>
        </p:nvGraphicFramePr>
        <p:xfrm>
          <a:off x="1066800" y="1447801"/>
          <a:ext cx="10210799" cy="457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958"/>
                <a:gridCol w="1909103"/>
                <a:gridCol w="2010340"/>
                <a:gridCol w="1200421"/>
                <a:gridCol w="1995877"/>
                <a:gridCol w="1909100"/>
              </a:tblGrid>
              <a:tr h="6511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Годы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МИР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Россия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Годы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МИР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Россия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6511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2005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10509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243,8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2011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18338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522,0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1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2006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12131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303,6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2012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18496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529,3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1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2007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14023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354,4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2013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18948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523,3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52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2008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16160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471,6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2014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18995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497,8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1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2009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12555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303,4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16482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340,3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1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2010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15301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400,6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76400" y="685800"/>
            <a:ext cx="8991600" cy="6172200"/>
          </a:xfrm>
        </p:spPr>
        <p:txBody>
          <a:bodyPr/>
          <a:lstStyle/>
          <a:p>
            <a:r>
              <a:rPr lang="ru-RU" altLang="ru-RU" cap="none" dirty="0">
                <a:solidFill>
                  <a:srgbClr val="A50021"/>
                </a:solidFill>
                <a:latin typeface="Arial Black" panose="020B0A04020102020204" pitchFamily="34" charset="0"/>
              </a:rPr>
              <a:t>Импорт, млрд. долл.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352"/>
              </p:ext>
            </p:extLst>
          </p:nvPr>
        </p:nvGraphicFramePr>
        <p:xfrm>
          <a:off x="1066800" y="1447801"/>
          <a:ext cx="10210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956"/>
                <a:gridCol w="1909104"/>
                <a:gridCol w="2010340"/>
                <a:gridCol w="1200422"/>
                <a:gridCol w="1995878"/>
                <a:gridCol w="1909100"/>
              </a:tblGrid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Годы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МИР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Россия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Годы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МИР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Россия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2005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10870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2011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18503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323,8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2006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12461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164,3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2012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18705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335,4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2007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14330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223,5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2013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19011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341,3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2008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16572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291,9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2014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19104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308,0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2009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12781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191,8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16725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194,1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2010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15511</a:t>
                      </a:r>
                      <a:endParaRPr lang="ru-RU" sz="180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248,6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1676400" y="0"/>
            <a:ext cx="9017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>
                <a:solidFill>
                  <a:srgbClr val="A50021"/>
                </a:solidFill>
                <a:latin typeface="Arial Black" panose="020B0A04020102020204" pitchFamily="34" charset="0"/>
              </a:rPr>
              <a:t>Мировая торговля товарами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991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A50021"/>
                </a:solidFill>
                <a:latin typeface="Arial Black" panose="020B0A04020102020204" pitchFamily="34" charset="0"/>
              </a:rPr>
              <a:t>Рост экспорта РФ в тоннах 2010-2014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676400" y="2133600"/>
            <a:ext cx="89916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Зерно</a:t>
            </a:r>
            <a:r>
              <a:rPr lang="ru-RU" altLang="ru-RU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1,3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30,1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Мясо птицы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16 раз до 61,6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Уголь</a:t>
            </a:r>
            <a:r>
              <a:rPr lang="ru-RU" altLang="ru-RU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44 до 153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Нефтепродукты</a:t>
            </a:r>
            <a:r>
              <a:rPr lang="ru-RU" altLang="ru-RU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62,7 до 165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Лигнит</a:t>
            </a:r>
            <a:r>
              <a:rPr lang="ru-RU" altLang="ru-RU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0,25 до 2,4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Железная руда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19,2 до 27,9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Неорганическая химия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0,006 до 3,6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dirty="0" err="1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Оргхимия</a:t>
            </a:r>
            <a:r>
              <a:rPr lang="ru-RU" altLang="ru-RU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1,056 до 2,928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991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A50021"/>
                </a:solidFill>
                <a:latin typeface="Arial Black" panose="020B0A04020102020204" pitchFamily="34" charset="0"/>
              </a:rPr>
              <a:t>Рост экспорта РФ в тоннах 2010-2014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676400" y="2133600"/>
            <a:ext cx="8991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Калийные удобрения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4,7 до 10,5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Автошины</a:t>
            </a:r>
            <a:r>
              <a:rPr lang="ru-RU" altLang="ru-RU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8,2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млн.шт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 14,3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млн.шт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Телевизоры</a:t>
            </a:r>
            <a:r>
              <a:rPr lang="ru-RU" altLang="ru-RU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0,02 до 1,7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млн.шт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rgbClr val="A5002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Станки</a:t>
            </a:r>
            <a:r>
              <a:rPr lang="ru-RU" altLang="ru-RU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4,9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тыс.шт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 210 </a:t>
            </a:r>
            <a:r>
              <a:rPr lang="ru-RU" alt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тыс.шт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 в тоннаже в этот же период  упал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Профиль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Профиль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1787</TotalTime>
  <Words>894</Words>
  <Application>Microsoft Office PowerPoint</Application>
  <PresentationFormat>Widescreen</PresentationFormat>
  <Paragraphs>245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Verdana</vt:lpstr>
      <vt:lpstr>Wingdings</vt:lpstr>
      <vt:lpstr>Retrospect</vt:lpstr>
      <vt:lpstr>Влияние внешних факторов на развитие российской экономики: Транспорт 2030</vt:lpstr>
      <vt:lpstr>Мировая торговля</vt:lpstr>
      <vt:lpstr>Факторы, влияющие на развитие экономики России </vt:lpstr>
      <vt:lpstr>Факторы, влияющие на развитие экономики России </vt:lpstr>
      <vt:lpstr>Мировая торговля</vt:lpstr>
      <vt:lpstr>Мировая торговля товарами</vt:lpstr>
      <vt:lpstr>PowerPoint Presentation</vt:lpstr>
      <vt:lpstr>Рост экспорта РФ в тоннах 2010-2014</vt:lpstr>
      <vt:lpstr>Рост экспорта РФ в тоннах 2010-2014</vt:lpstr>
      <vt:lpstr>Объем перевалки российских грузов в портах России, Балтии и Украины в 2006-2015 гг., млн.т </vt:lpstr>
      <vt:lpstr>Изменения в направлениях поставок, по морским бассейнам с 2006 по 2015</vt:lpstr>
      <vt:lpstr>Изменения в направлениях поставок, по морским бассейнам с 2006 по 2015</vt:lpstr>
      <vt:lpstr>Международные перевозки грузов  по железной дороге, 2015 г., млн.т</vt:lpstr>
      <vt:lpstr>Международные перевозки грузов  по железной дороге, 2015 г., млн.т</vt:lpstr>
      <vt:lpstr>Проекты развития Восточного полигона РЖД</vt:lpstr>
      <vt:lpstr>Схема размещения основных угольных и рудных месторождений в Восточном полигоне сети железных дорог</vt:lpstr>
      <vt:lpstr>“Mary Maersk Shipping Cargo” –  19200 TEU = 192 ж/д состава </vt:lpstr>
      <vt:lpstr>Сложности в сообщении</vt:lpstr>
      <vt:lpstr>Евроазиатский сухопутный транзит: Риски? </vt:lpstr>
      <vt:lpstr>Грузоперевозки к 2030 г., млн.т. (СТРАТЕГИЯ – 2030)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yury shcherbanin</dc:creator>
  <cp:lastModifiedBy>Ieva Kustova</cp:lastModifiedBy>
  <cp:revision>99</cp:revision>
  <cp:lastPrinted>1601-01-01T00:00:00Z</cp:lastPrinted>
  <dcterms:created xsi:type="dcterms:W3CDTF">1601-01-01T00:00:00Z</dcterms:created>
  <dcterms:modified xsi:type="dcterms:W3CDTF">2016-09-16T06:46:32Z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