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1" r:id="rId6"/>
    <p:sldId id="272" r:id="rId7"/>
    <p:sldId id="273" r:id="rId8"/>
    <p:sldId id="275" r:id="rId9"/>
    <p:sldId id="269" r:id="rId10"/>
    <p:sldId id="266" r:id="rId11"/>
    <p:sldId id="274" r:id="rId12"/>
    <p:sldId id="271" r:id="rId13"/>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1776" userDrawn="1">
          <p15:clr>
            <a:srgbClr val="A4A3A4"/>
          </p15:clr>
        </p15:guide>
        <p15:guide id="3" pos="39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2D"/>
    <a:srgbClr val="002841"/>
    <a:srgbClr val="525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7" autoAdjust="0"/>
  </p:normalViewPr>
  <p:slideViewPr>
    <p:cSldViewPr snapToGrid="0" snapToObjects="1" showGuides="1">
      <p:cViewPr varScale="1">
        <p:scale>
          <a:sx n="100" d="100"/>
          <a:sy n="100" d="100"/>
        </p:scale>
        <p:origin x="-288" y="-264"/>
      </p:cViewPr>
      <p:guideLst>
        <p:guide orient="horz" pos="2160"/>
        <p:guide pos="1776"/>
        <p:guide pos="39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showGuides="1">
      <p:cViewPr varScale="1">
        <p:scale>
          <a:sx n="122" d="100"/>
          <a:sy n="122" d="100"/>
        </p:scale>
        <p:origin x="1679" y="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ED81771-95E2-4235-9890-28AF328EC61B}"/>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xmlns="" id="{0A03407F-7539-45A2-AFE5-C7BE6A067B28}"/>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960CDCCD-CDFB-4581-B166-C1BB613E30EA}" type="datetimeFigureOut">
              <a:rPr lang="lv-LV" smtClean="0"/>
              <a:t>04.07.2019.</a:t>
            </a:fld>
            <a:endParaRPr lang="lv-LV"/>
          </a:p>
        </p:txBody>
      </p:sp>
      <p:sp>
        <p:nvSpPr>
          <p:cNvPr id="4" name="Footer Placeholder 3">
            <a:extLst>
              <a:ext uri="{FF2B5EF4-FFF2-40B4-BE49-F238E27FC236}">
                <a16:creationId xmlns:a16="http://schemas.microsoft.com/office/drawing/2014/main" xmlns="" id="{708F91CB-6B45-422F-98C4-B111748E5303}"/>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xmlns="" id="{94B1399A-B34B-4F51-BF49-3F95C54547AA}"/>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8944B4E-88B5-4FDC-8660-CF6A559B7508}" type="slidenum">
              <a:rPr lang="lv-LV" smtClean="0"/>
              <a:t>‹#›</a:t>
            </a:fld>
            <a:endParaRPr lang="lv-LV"/>
          </a:p>
        </p:txBody>
      </p:sp>
    </p:spTree>
    <p:extLst>
      <p:ext uri="{BB962C8B-B14F-4D97-AF65-F5344CB8AC3E}">
        <p14:creationId xmlns:p14="http://schemas.microsoft.com/office/powerpoint/2010/main" val="4144162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C0A067A-D71B-9C45-AEF7-A8C31E8C40FD}" type="datetimeFigureOut">
              <a:rPr lang="en-US" smtClean="0"/>
              <a:t>7/4/2019</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BBFF5AF-C938-304D-A6ED-02F0BEAF6721}" type="slidenum">
              <a:rPr lang="en-US" smtClean="0"/>
              <a:t>‹#›</a:t>
            </a:fld>
            <a:endParaRPr lang="en-US"/>
          </a:p>
        </p:txBody>
      </p:sp>
    </p:spTree>
    <p:extLst>
      <p:ext uri="{BB962C8B-B14F-4D97-AF65-F5344CB8AC3E}">
        <p14:creationId xmlns:p14="http://schemas.microsoft.com/office/powerpoint/2010/main" val="669915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0 Logo Slide_LAT">
    <p:bg>
      <p:bgPr>
        <a:solidFill>
          <a:schemeClr val="tx2"/>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5636" y="757238"/>
            <a:ext cx="5338062" cy="5338062"/>
          </a:xfrm>
          <a:prstGeom prst="rect">
            <a:avLst/>
          </a:prstGeom>
        </p:spPr>
      </p:pic>
    </p:spTree>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9 Content and Picture Slide">
    <p:spTree>
      <p:nvGrpSpPr>
        <p:cNvPr id="1" name=""/>
        <p:cNvGrpSpPr/>
        <p:nvPr/>
      </p:nvGrpSpPr>
      <p:grpSpPr>
        <a:xfrm>
          <a:off x="0" y="0"/>
          <a:ext cx="0" cy="0"/>
          <a:chOff x="0" y="0"/>
          <a:chExt cx="0" cy="0"/>
        </a:xfrm>
      </p:grpSpPr>
      <p:sp>
        <p:nvSpPr>
          <p:cNvPr id="21" name="Text Placeholder 20"/>
          <p:cNvSpPr>
            <a:spLocks noGrp="1"/>
          </p:cNvSpPr>
          <p:nvPr>
            <p:ph type="body" sz="quarter" idx="10" hasCustomPrompt="1"/>
          </p:nvPr>
        </p:nvSpPr>
        <p:spPr>
          <a:xfrm>
            <a:off x="842963" y="728421"/>
            <a:ext cx="4515421" cy="866464"/>
          </a:xfrm>
        </p:spPr>
        <p:txBody>
          <a:bodyPr lIns="0" anchor="t">
            <a:noAutofit/>
          </a:bodyPr>
          <a:lstStyle>
            <a:lvl1pPr marL="0" indent="0">
              <a:lnSpc>
                <a:spcPct val="100000"/>
              </a:lnSpc>
              <a:spcBef>
                <a:spcPts val="0"/>
              </a:spcBef>
              <a:buNone/>
              <a:defRPr lang="en-US" sz="2800" b="1" kern="1200" cap="all" spc="0" baseline="0" dirty="0" smtClean="0">
                <a:solidFill>
                  <a:schemeClr val="tx2"/>
                </a:solidFill>
                <a:latin typeface="+mj-lt"/>
                <a:ea typeface="+mj-ea"/>
                <a:cs typeface="+mj-cs"/>
              </a:defRPr>
            </a:lvl1pPr>
          </a:lstStyle>
          <a:p>
            <a:pPr lvl="0"/>
            <a:r>
              <a:rPr lang="en-US" dirty="0"/>
              <a:t>SLIDE TITLE IN CAPITAL LETTERS</a:t>
            </a:r>
          </a:p>
        </p:txBody>
      </p:sp>
      <p:sp>
        <p:nvSpPr>
          <p:cNvPr id="22" name="Content Placeholder 4"/>
          <p:cNvSpPr>
            <a:spLocks noGrp="1"/>
          </p:cNvSpPr>
          <p:nvPr>
            <p:ph sz="quarter" idx="11" hasCustomPrompt="1"/>
          </p:nvPr>
        </p:nvSpPr>
        <p:spPr>
          <a:xfrm>
            <a:off x="842963" y="1977656"/>
            <a:ext cx="4515421" cy="3837356"/>
          </a:xfrm>
        </p:spPr>
        <p:txBody>
          <a:bodyPr lIns="0">
            <a:normAutofit/>
          </a:bodyPr>
          <a:lstStyle>
            <a:lvl1pPr marL="0" indent="0">
              <a:lnSpc>
                <a:spcPct val="100000"/>
              </a:lnSpc>
              <a:spcBef>
                <a:spcPts val="0"/>
              </a:spcBef>
              <a:buClr>
                <a:schemeClr val="bg2"/>
              </a:buClr>
              <a:buSzPct val="100000"/>
              <a:buFont typeface="Arial" charset="0"/>
              <a:buNone/>
              <a:defRPr lang="en-US" sz="2000" kern="1200" baseline="0" dirty="0" smtClean="0">
                <a:solidFill>
                  <a:schemeClr val="tx2"/>
                </a:solidFill>
                <a:latin typeface="+mn-lt"/>
                <a:ea typeface="+mn-ea"/>
                <a:cs typeface="+mn-cs"/>
              </a:defRPr>
            </a:lvl1pPr>
            <a:lvl2pPr marL="457200" indent="0">
              <a:buNone/>
              <a:defRPr lang="en-US" sz="1800" kern="1200" baseline="0" dirty="0" smtClean="0">
                <a:solidFill>
                  <a:srgbClr val="525A70"/>
                </a:solidFill>
                <a:latin typeface="+mn-lt"/>
                <a:ea typeface="+mn-ea"/>
                <a:cs typeface="+mn-cs"/>
              </a:defRPr>
            </a:lvl2pPr>
            <a:lvl3pPr marL="914400" indent="0">
              <a:buNone/>
              <a:defRPr lang="en-US" sz="1800" kern="1200" baseline="0" dirty="0" smtClean="0">
                <a:solidFill>
                  <a:srgbClr val="525A70"/>
                </a:solidFill>
                <a:latin typeface="+mn-lt"/>
                <a:ea typeface="+mn-ea"/>
                <a:cs typeface="+mn-cs"/>
              </a:defRPr>
            </a:lvl3pPr>
            <a:lvl4pPr marL="1371600" indent="0">
              <a:buNone/>
              <a:defRPr lang="en-US" sz="1800" kern="1200" baseline="0" dirty="0" smtClean="0">
                <a:solidFill>
                  <a:srgbClr val="525A70"/>
                </a:solidFill>
                <a:latin typeface="+mn-lt"/>
                <a:ea typeface="+mn-ea"/>
                <a:cs typeface="+mn-cs"/>
              </a:defRPr>
            </a:lvl4pPr>
            <a:lvl5pPr marL="1828800" indent="0">
              <a:buNone/>
              <a:defRPr lang="en-US" sz="1800" kern="1200" baseline="0" dirty="0">
                <a:solidFill>
                  <a:srgbClr val="525A70"/>
                </a:solidFill>
                <a:latin typeface="+mn-lt"/>
                <a:ea typeface="+mn-ea"/>
                <a:cs typeface="+mn-cs"/>
              </a:defRPr>
            </a:lvl5pPr>
          </a:lstStyle>
          <a:p>
            <a:pPr lvl="0"/>
            <a:r>
              <a:rPr lang="en-US" dirty="0"/>
              <a:t>Text or content here</a:t>
            </a:r>
          </a:p>
        </p:txBody>
      </p:sp>
      <p:sp>
        <p:nvSpPr>
          <p:cNvPr id="12" name="Rounded Rectangle 11"/>
          <p:cNvSpPr/>
          <p:nvPr userDrawn="1"/>
        </p:nvSpPr>
        <p:spPr>
          <a:xfrm>
            <a:off x="4822023" y="6185505"/>
            <a:ext cx="536361" cy="1404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842963" y="6232845"/>
            <a:ext cx="3810781" cy="45719"/>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p:cNvSpPr>
            <a:spLocks noGrp="1"/>
          </p:cNvSpPr>
          <p:nvPr>
            <p:ph type="pic" sz="quarter" idx="15"/>
          </p:nvPr>
        </p:nvSpPr>
        <p:spPr>
          <a:xfrm>
            <a:off x="6091238" y="0"/>
            <a:ext cx="6100762" cy="6858000"/>
          </a:xfrm>
        </p:spPr>
        <p:txBody>
          <a:bodyPr/>
          <a:lstStyle/>
          <a:p>
            <a:r>
              <a:rPr lang="en-US"/>
              <a:t>Click icon to add picture</a:t>
            </a:r>
          </a:p>
        </p:txBody>
      </p:sp>
      <p:sp>
        <p:nvSpPr>
          <p:cNvPr id="8" name="Slide Number Placeholder 3"/>
          <p:cNvSpPr>
            <a:spLocks noGrp="1"/>
          </p:cNvSpPr>
          <p:nvPr>
            <p:ph type="sldNum" sz="quarter" idx="12"/>
          </p:nvPr>
        </p:nvSpPr>
        <p:spPr>
          <a:xfrm>
            <a:off x="11452147" y="6032241"/>
            <a:ext cx="527132" cy="446928"/>
          </a:xfrm>
          <a:prstGeom prst="rect">
            <a:avLst/>
          </a:prstGeom>
        </p:spPr>
        <p:txBody>
          <a:bodyPr anchor="ctr"/>
          <a:lstStyle>
            <a:lvl1pPr algn="ctr">
              <a:defRPr sz="1600">
                <a:solidFill>
                  <a:schemeClr val="tx2"/>
                </a:solidFill>
              </a:defRPr>
            </a:lvl1pPr>
          </a:lstStyle>
          <a:p>
            <a:fld id="{4D5E18BD-30C7-894D-A51A-2F2A7C64E5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Media Slide">
    <p:spTree>
      <p:nvGrpSpPr>
        <p:cNvPr id="1" name=""/>
        <p:cNvGrpSpPr/>
        <p:nvPr/>
      </p:nvGrpSpPr>
      <p:grpSpPr>
        <a:xfrm>
          <a:off x="0" y="0"/>
          <a:ext cx="0" cy="0"/>
          <a:chOff x="0" y="0"/>
          <a:chExt cx="0" cy="0"/>
        </a:xfrm>
      </p:grpSpPr>
      <p:sp>
        <p:nvSpPr>
          <p:cNvPr id="7" name="Media Placeholder 6"/>
          <p:cNvSpPr>
            <a:spLocks noGrp="1"/>
          </p:cNvSpPr>
          <p:nvPr>
            <p:ph type="media" sz="quarter" idx="10"/>
          </p:nvPr>
        </p:nvSpPr>
        <p:spPr>
          <a:xfrm>
            <a:off x="0" y="0"/>
            <a:ext cx="12192000" cy="6858000"/>
          </a:xfrm>
        </p:spPr>
        <p:txBody>
          <a:bodyPr/>
          <a:lstStyle/>
          <a:p>
            <a:r>
              <a:rPr lang="en-US"/>
              <a:t>Click icon to add media</a:t>
            </a:r>
          </a:p>
        </p:txBody>
      </p:sp>
      <p:sp>
        <p:nvSpPr>
          <p:cNvPr id="3" name="Slide Number Placeholder 3"/>
          <p:cNvSpPr>
            <a:spLocks noGrp="1"/>
          </p:cNvSpPr>
          <p:nvPr>
            <p:ph type="sldNum" sz="quarter" idx="12"/>
          </p:nvPr>
        </p:nvSpPr>
        <p:spPr>
          <a:xfrm>
            <a:off x="11452147" y="6032241"/>
            <a:ext cx="527132" cy="446928"/>
          </a:xfrm>
          <a:prstGeom prst="rect">
            <a:avLst/>
          </a:prstGeom>
        </p:spPr>
        <p:txBody>
          <a:bodyPr anchor="ctr"/>
          <a:lstStyle>
            <a:lvl1pPr algn="ctr">
              <a:defRPr sz="1600">
                <a:solidFill>
                  <a:schemeClr val="tx2"/>
                </a:solidFill>
              </a:defRPr>
            </a:lvl1pPr>
          </a:lstStyle>
          <a:p>
            <a:fld id="{4D5E18BD-30C7-894D-A51A-2F2A7C64E58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Full Page Pictur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lstStyle/>
          <a:p>
            <a:r>
              <a:rPr lang="en-US"/>
              <a:t>Click icon to add picture</a:t>
            </a:r>
          </a:p>
        </p:txBody>
      </p:sp>
      <p:sp>
        <p:nvSpPr>
          <p:cNvPr id="4" name="Slide Number Placeholder 3"/>
          <p:cNvSpPr>
            <a:spLocks noGrp="1"/>
          </p:cNvSpPr>
          <p:nvPr>
            <p:ph type="sldNum" sz="quarter" idx="12"/>
          </p:nvPr>
        </p:nvSpPr>
        <p:spPr>
          <a:xfrm>
            <a:off x="11452147" y="6032241"/>
            <a:ext cx="527132" cy="446928"/>
          </a:xfrm>
          <a:prstGeom prst="rect">
            <a:avLst/>
          </a:prstGeom>
        </p:spPr>
        <p:txBody>
          <a:bodyPr anchor="ctr"/>
          <a:lstStyle>
            <a:lvl1pPr algn="ctr">
              <a:defRPr sz="1600">
                <a:solidFill>
                  <a:schemeClr val="tx2"/>
                </a:solidFill>
              </a:defRPr>
            </a:lvl1pPr>
          </a:lstStyle>
          <a:p>
            <a:fld id="{4D5E18BD-30C7-894D-A51A-2F2A7C64E5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6 Content Slide_text">
    <p:spTree>
      <p:nvGrpSpPr>
        <p:cNvPr id="1" name=""/>
        <p:cNvGrpSpPr/>
        <p:nvPr/>
      </p:nvGrpSpPr>
      <p:grpSpPr>
        <a:xfrm>
          <a:off x="0" y="0"/>
          <a:ext cx="0" cy="0"/>
          <a:chOff x="0" y="0"/>
          <a:chExt cx="0" cy="0"/>
        </a:xfrm>
      </p:grpSpPr>
      <p:sp>
        <p:nvSpPr>
          <p:cNvPr id="21" name="Text Placeholder 20"/>
          <p:cNvSpPr>
            <a:spLocks noGrp="1"/>
          </p:cNvSpPr>
          <p:nvPr>
            <p:ph type="body" sz="quarter" idx="10" hasCustomPrompt="1"/>
          </p:nvPr>
        </p:nvSpPr>
        <p:spPr>
          <a:xfrm>
            <a:off x="842963" y="728421"/>
            <a:ext cx="10454345" cy="866464"/>
          </a:xfrm>
        </p:spPr>
        <p:txBody>
          <a:bodyPr lIns="0" anchor="t">
            <a:noAutofit/>
          </a:bodyPr>
          <a:lstStyle>
            <a:lvl1pPr marL="0" indent="0">
              <a:lnSpc>
                <a:spcPct val="100000"/>
              </a:lnSpc>
              <a:spcBef>
                <a:spcPts val="0"/>
              </a:spcBef>
              <a:buNone/>
              <a:defRPr lang="en-US" sz="2800" b="1" kern="1200" cap="all" spc="0" baseline="0" dirty="0" smtClean="0">
                <a:solidFill>
                  <a:schemeClr val="tx2"/>
                </a:solidFill>
                <a:latin typeface="+mj-lt"/>
                <a:ea typeface="+mj-ea"/>
                <a:cs typeface="+mj-cs"/>
              </a:defRPr>
            </a:lvl1pPr>
          </a:lstStyle>
          <a:p>
            <a:pPr lvl="0"/>
            <a:r>
              <a:rPr lang="en-US" dirty="0"/>
              <a:t>SLIDE TITLE IN CAPITAL LETTERS</a:t>
            </a:r>
          </a:p>
        </p:txBody>
      </p:sp>
      <p:sp>
        <p:nvSpPr>
          <p:cNvPr id="22" name="Content Placeholder 4"/>
          <p:cNvSpPr>
            <a:spLocks noGrp="1"/>
          </p:cNvSpPr>
          <p:nvPr>
            <p:ph sz="quarter" idx="11" hasCustomPrompt="1"/>
          </p:nvPr>
        </p:nvSpPr>
        <p:spPr>
          <a:xfrm>
            <a:off x="842963" y="1977656"/>
            <a:ext cx="10454345" cy="3837356"/>
          </a:xfrm>
        </p:spPr>
        <p:txBody>
          <a:bodyPr lIns="0">
            <a:normAutofit/>
          </a:bodyPr>
          <a:lstStyle>
            <a:lvl1pPr marL="0" indent="0">
              <a:lnSpc>
                <a:spcPct val="100000"/>
              </a:lnSpc>
              <a:spcBef>
                <a:spcPts val="0"/>
              </a:spcBef>
              <a:buClr>
                <a:schemeClr val="bg2"/>
              </a:buClr>
              <a:buSzPct val="100000"/>
              <a:buFont typeface="Arial" charset="0"/>
              <a:buNone/>
              <a:defRPr lang="en-US" sz="2000" kern="1200" baseline="0" dirty="0" smtClean="0">
                <a:solidFill>
                  <a:schemeClr val="tx2"/>
                </a:solidFill>
                <a:latin typeface="+mn-lt"/>
                <a:ea typeface="+mn-ea"/>
                <a:cs typeface="+mn-cs"/>
              </a:defRPr>
            </a:lvl1pPr>
            <a:lvl2pPr marL="457200" indent="0">
              <a:buNone/>
              <a:defRPr lang="en-US" sz="1800" kern="1200" baseline="0" dirty="0" smtClean="0">
                <a:solidFill>
                  <a:srgbClr val="525A70"/>
                </a:solidFill>
                <a:latin typeface="+mn-lt"/>
                <a:ea typeface="+mn-ea"/>
                <a:cs typeface="+mn-cs"/>
              </a:defRPr>
            </a:lvl2pPr>
            <a:lvl3pPr marL="914400" indent="0">
              <a:buNone/>
              <a:defRPr lang="en-US" sz="1800" kern="1200" baseline="0" dirty="0" smtClean="0">
                <a:solidFill>
                  <a:srgbClr val="525A70"/>
                </a:solidFill>
                <a:latin typeface="+mn-lt"/>
                <a:ea typeface="+mn-ea"/>
                <a:cs typeface="+mn-cs"/>
              </a:defRPr>
            </a:lvl3pPr>
            <a:lvl4pPr marL="1371600" indent="0">
              <a:buNone/>
              <a:defRPr lang="en-US" sz="1800" kern="1200" baseline="0" dirty="0" smtClean="0">
                <a:solidFill>
                  <a:srgbClr val="525A70"/>
                </a:solidFill>
                <a:latin typeface="+mn-lt"/>
                <a:ea typeface="+mn-ea"/>
                <a:cs typeface="+mn-cs"/>
              </a:defRPr>
            </a:lvl4pPr>
            <a:lvl5pPr marL="1828800" indent="0">
              <a:buNone/>
              <a:defRPr lang="en-US" sz="1800" kern="1200" baseline="0" dirty="0">
                <a:solidFill>
                  <a:srgbClr val="525A70"/>
                </a:solidFill>
                <a:latin typeface="+mn-lt"/>
                <a:ea typeface="+mn-ea"/>
                <a:cs typeface="+mn-cs"/>
              </a:defRPr>
            </a:lvl5pPr>
          </a:lstStyle>
          <a:p>
            <a:pPr lvl="0"/>
            <a:r>
              <a:rPr lang="en-US" dirty="0"/>
              <a:t>Text content here</a:t>
            </a:r>
          </a:p>
        </p:txBody>
      </p:sp>
      <p:sp>
        <p:nvSpPr>
          <p:cNvPr id="12" name="Rounded Rectangle 11"/>
          <p:cNvSpPr/>
          <p:nvPr userDrawn="1"/>
        </p:nvSpPr>
        <p:spPr>
          <a:xfrm>
            <a:off x="10747507" y="6185505"/>
            <a:ext cx="536361" cy="1404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flipV="1">
            <a:off x="842963" y="6233971"/>
            <a:ext cx="9736265" cy="45719"/>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3"/>
          <p:cNvSpPr>
            <a:spLocks noGrp="1"/>
          </p:cNvSpPr>
          <p:nvPr>
            <p:ph type="sldNum" sz="quarter" idx="12"/>
          </p:nvPr>
        </p:nvSpPr>
        <p:spPr>
          <a:xfrm>
            <a:off x="11452147" y="6032241"/>
            <a:ext cx="527132" cy="446928"/>
          </a:xfrm>
          <a:prstGeom prst="rect">
            <a:avLst/>
          </a:prstGeom>
        </p:spPr>
        <p:txBody>
          <a:bodyPr anchor="ctr"/>
          <a:lstStyle>
            <a:lvl1pPr algn="ctr">
              <a:defRPr sz="1600">
                <a:solidFill>
                  <a:schemeClr val="tx2"/>
                </a:solidFill>
              </a:defRPr>
            </a:lvl1pPr>
          </a:lstStyle>
          <a:p>
            <a:fld id="{4D5E18BD-30C7-894D-A51A-2F2A7C64E5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1 Logo Slide_ENG">
    <p:bg>
      <p:bgPr>
        <a:solidFill>
          <a:schemeClr val="tx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9594" y="1426288"/>
            <a:ext cx="4005424" cy="4005424"/>
          </a:xfrm>
          <a:prstGeom prst="rect">
            <a:avLst/>
          </a:prstGeom>
        </p:spPr>
      </p:pic>
    </p:spTree>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2 Title Slide_LAT">
    <p:bg>
      <p:bgPr>
        <a:solidFill>
          <a:schemeClr val="tx2"/>
        </a:solidFill>
        <a:effectLst/>
      </p:bgPr>
    </p:bg>
    <p:spTree>
      <p:nvGrpSpPr>
        <p:cNvPr id="1" name=""/>
        <p:cNvGrpSpPr/>
        <p:nvPr/>
      </p:nvGrpSpPr>
      <p:grpSpPr>
        <a:xfrm>
          <a:off x="0" y="0"/>
          <a:ext cx="0" cy="0"/>
          <a:chOff x="0" y="0"/>
          <a:chExt cx="0" cy="0"/>
        </a:xfrm>
      </p:grpSpPr>
      <p:sp>
        <p:nvSpPr>
          <p:cNvPr id="5" name="Text Placeholder 3"/>
          <p:cNvSpPr>
            <a:spLocks noGrp="1"/>
          </p:cNvSpPr>
          <p:nvPr>
            <p:ph type="body" sz="quarter" idx="17" hasCustomPrompt="1"/>
          </p:nvPr>
        </p:nvSpPr>
        <p:spPr>
          <a:xfrm>
            <a:off x="1675817" y="3396923"/>
            <a:ext cx="6598799" cy="1022489"/>
          </a:xfrm>
        </p:spPr>
        <p:txBody>
          <a:bodyPr lIns="0">
            <a:noAutofit/>
          </a:bodyPr>
          <a:lstStyle>
            <a:lvl1pPr marL="0" indent="0">
              <a:spcBef>
                <a:spcPts val="0"/>
              </a:spcBef>
              <a:buNone/>
              <a:defRPr lang="en-US" sz="3500" b="1" kern="1200" cap="all" baseline="0" dirty="0">
                <a:solidFill>
                  <a:schemeClr val="bg1">
                    <a:lumMod val="85000"/>
                  </a:schemeClr>
                </a:solidFill>
                <a:latin typeface="+mj-lt"/>
                <a:ea typeface="+mj-ea"/>
                <a:cs typeface="+mj-cs"/>
              </a:defRPr>
            </a:lvl1pPr>
          </a:lstStyle>
          <a:p>
            <a:pPr lvl="0"/>
            <a:r>
              <a:rPr lang="en-US" dirty="0"/>
              <a:t>HERE IS THE TITLE </a:t>
            </a:r>
            <a:br>
              <a:rPr lang="en-US" dirty="0"/>
            </a:br>
            <a:r>
              <a:rPr lang="en-US" dirty="0"/>
              <a:t>IN TWO ROWS</a:t>
            </a:r>
          </a:p>
        </p:txBody>
      </p:sp>
      <p:sp>
        <p:nvSpPr>
          <p:cNvPr id="6" name="Text Placeholder 17"/>
          <p:cNvSpPr>
            <a:spLocks noGrp="1"/>
          </p:cNvSpPr>
          <p:nvPr>
            <p:ph type="body" sz="quarter" idx="18" hasCustomPrompt="1"/>
          </p:nvPr>
        </p:nvSpPr>
        <p:spPr>
          <a:xfrm>
            <a:off x="1675815" y="4816845"/>
            <a:ext cx="6600193" cy="418869"/>
          </a:xfrm>
        </p:spPr>
        <p:txBody>
          <a:bodyPr lIns="0">
            <a:noAutofit/>
          </a:bodyPr>
          <a:lstStyle>
            <a:lvl1pPr marL="0" indent="0">
              <a:buNone/>
              <a:defRPr lang="en-US" sz="2500" b="1" kern="1200" spc="0" baseline="0" smtClean="0">
                <a:solidFill>
                  <a:schemeClr val="bg1">
                    <a:lumMod val="85000"/>
                  </a:schemeClr>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err="1"/>
              <a:t>Vārds</a:t>
            </a:r>
            <a:r>
              <a:rPr lang="en-US" dirty="0"/>
              <a:t> </a:t>
            </a:r>
            <a:r>
              <a:rPr lang="en-US" dirty="0" err="1"/>
              <a:t>Uzvārds</a:t>
            </a:r>
            <a:endParaRPr lang="en-US" dirty="0"/>
          </a:p>
        </p:txBody>
      </p:sp>
      <p:sp>
        <p:nvSpPr>
          <p:cNvPr id="7" name="Text Placeholder 17"/>
          <p:cNvSpPr>
            <a:spLocks noGrp="1"/>
          </p:cNvSpPr>
          <p:nvPr>
            <p:ph type="body" sz="quarter" idx="19" hasCustomPrompt="1"/>
          </p:nvPr>
        </p:nvSpPr>
        <p:spPr>
          <a:xfrm>
            <a:off x="1674423" y="5235715"/>
            <a:ext cx="6600193" cy="757125"/>
          </a:xfrm>
        </p:spPr>
        <p:txBody>
          <a:bodyPr lIns="0">
            <a:noAutofit/>
          </a:bodyPr>
          <a:lstStyle>
            <a:lvl1pPr marL="0" indent="0">
              <a:spcBef>
                <a:spcPts val="0"/>
              </a:spcBef>
              <a:buNone/>
              <a:defRPr lang="en-US" sz="2000" b="0" kern="1200" spc="0" baseline="0" smtClean="0">
                <a:solidFill>
                  <a:schemeClr val="bg1">
                    <a:lumMod val="85000"/>
                  </a:schemeClr>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a:t>VAS “</a:t>
            </a:r>
            <a:r>
              <a:rPr lang="en-US" dirty="0" err="1"/>
              <a:t>Latvijas</a:t>
            </a:r>
            <a:r>
              <a:rPr lang="en-US" dirty="0"/>
              <a:t> </a:t>
            </a:r>
            <a:r>
              <a:rPr lang="en-US" dirty="0" err="1"/>
              <a:t>Dzelzceļš</a:t>
            </a:r>
            <a:r>
              <a:rPr lang="en-US" dirty="0"/>
              <a:t>” </a:t>
            </a:r>
            <a:r>
              <a:rPr lang="en-US" dirty="0" err="1"/>
              <a:t>ieņemamais</a:t>
            </a:r>
            <a:r>
              <a:rPr lang="en-US" dirty="0"/>
              <a:t> </a:t>
            </a:r>
            <a:r>
              <a:rPr lang="en-US" dirty="0" err="1"/>
              <a:t>amats</a:t>
            </a:r>
            <a:endParaRPr lang="en-US" dirty="0"/>
          </a:p>
        </p:txBody>
      </p:sp>
      <p:sp>
        <p:nvSpPr>
          <p:cNvPr id="8" name="Text Placeholder 17"/>
          <p:cNvSpPr>
            <a:spLocks noGrp="1"/>
          </p:cNvSpPr>
          <p:nvPr>
            <p:ph type="body" sz="quarter" idx="21" hasCustomPrompt="1"/>
          </p:nvPr>
        </p:nvSpPr>
        <p:spPr>
          <a:xfrm>
            <a:off x="9059594" y="5235714"/>
            <a:ext cx="2180489" cy="489841"/>
          </a:xfrm>
        </p:spPr>
        <p:txBody>
          <a:bodyPr lIns="0">
            <a:noAutofit/>
          </a:bodyPr>
          <a:lstStyle>
            <a:lvl1pPr marL="0" indent="0" algn="r">
              <a:spcBef>
                <a:spcPts val="0"/>
              </a:spcBef>
              <a:buNone/>
              <a:defRPr lang="en-US" sz="2000" b="0" kern="1200" spc="0" baseline="0" smtClean="0">
                <a:solidFill>
                  <a:schemeClr val="bg1">
                    <a:lumMod val="85000"/>
                  </a:schemeClr>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err="1"/>
              <a:t>dd.mm.gggg</a:t>
            </a:r>
            <a:r>
              <a:rPr lang="en-US" dirty="0"/>
              <a:t>.</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9673" y="-304800"/>
            <a:ext cx="3483015" cy="3483015"/>
          </a:xfrm>
          <a:prstGeom prst="rect">
            <a:avLst/>
          </a:prstGeom>
        </p:spPr>
      </p:pic>
    </p:spTree>
    <p:extLst/>
  </p:cSld>
  <p:clrMapOvr>
    <a:masterClrMapping/>
  </p:clrMapOvr>
  <p:extLst mod="1">
    <p:ext uri="{DCECCB84-F9BA-43D5-87BE-67443E8EF086}">
      <p15:sldGuideLst xmlns:p15="http://schemas.microsoft.com/office/powerpoint/2012/main" xmlns="">
        <p15:guide id="1" orient="horz" pos="2160">
          <p15:clr>
            <a:srgbClr val="FBAE40"/>
          </p15:clr>
        </p15:guide>
        <p15:guide id="2" pos="17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3 Title Slide_ENG">
    <p:bg>
      <p:bgPr>
        <a:solidFill>
          <a:schemeClr val="tx2"/>
        </a:solidFill>
        <a:effectLst/>
      </p:bgPr>
    </p:bg>
    <p:spTree>
      <p:nvGrpSpPr>
        <p:cNvPr id="1" name=""/>
        <p:cNvGrpSpPr/>
        <p:nvPr/>
      </p:nvGrpSpPr>
      <p:grpSpPr>
        <a:xfrm>
          <a:off x="0" y="0"/>
          <a:ext cx="0" cy="0"/>
          <a:chOff x="0" y="0"/>
          <a:chExt cx="0" cy="0"/>
        </a:xfrm>
      </p:grpSpPr>
      <p:sp>
        <p:nvSpPr>
          <p:cNvPr id="6" name="Text Placeholder 3"/>
          <p:cNvSpPr>
            <a:spLocks noGrp="1"/>
          </p:cNvSpPr>
          <p:nvPr>
            <p:ph type="body" sz="quarter" idx="17" hasCustomPrompt="1"/>
          </p:nvPr>
        </p:nvSpPr>
        <p:spPr>
          <a:xfrm>
            <a:off x="1675817" y="3396923"/>
            <a:ext cx="6598799" cy="1022489"/>
          </a:xfrm>
        </p:spPr>
        <p:txBody>
          <a:bodyPr lIns="0">
            <a:noAutofit/>
          </a:bodyPr>
          <a:lstStyle>
            <a:lvl1pPr marL="0" indent="0">
              <a:spcBef>
                <a:spcPts val="0"/>
              </a:spcBef>
              <a:buNone/>
              <a:defRPr lang="en-US" sz="3500" b="1" kern="1200" cap="all" baseline="0" dirty="0">
                <a:solidFill>
                  <a:schemeClr val="bg1">
                    <a:lumMod val="85000"/>
                  </a:schemeClr>
                </a:solidFill>
                <a:latin typeface="+mj-lt"/>
                <a:ea typeface="+mj-ea"/>
                <a:cs typeface="+mj-cs"/>
              </a:defRPr>
            </a:lvl1pPr>
          </a:lstStyle>
          <a:p>
            <a:pPr lvl="0"/>
            <a:r>
              <a:rPr lang="en-US" dirty="0"/>
              <a:t>HERE IS THE TITLE </a:t>
            </a:r>
            <a:br>
              <a:rPr lang="en-US" dirty="0"/>
            </a:br>
            <a:r>
              <a:rPr lang="en-US" dirty="0"/>
              <a:t>IN TWO ROWS</a:t>
            </a:r>
          </a:p>
        </p:txBody>
      </p:sp>
      <p:sp>
        <p:nvSpPr>
          <p:cNvPr id="7" name="Text Placeholder 17"/>
          <p:cNvSpPr>
            <a:spLocks noGrp="1"/>
          </p:cNvSpPr>
          <p:nvPr>
            <p:ph type="body" sz="quarter" idx="18" hasCustomPrompt="1"/>
          </p:nvPr>
        </p:nvSpPr>
        <p:spPr>
          <a:xfrm>
            <a:off x="1675815" y="4816845"/>
            <a:ext cx="6600193" cy="418869"/>
          </a:xfrm>
        </p:spPr>
        <p:txBody>
          <a:bodyPr lIns="0">
            <a:noAutofit/>
          </a:bodyPr>
          <a:lstStyle>
            <a:lvl1pPr marL="0" indent="0">
              <a:buNone/>
              <a:defRPr lang="en-US" sz="2500" b="1" kern="1200" spc="0" baseline="0" smtClean="0">
                <a:solidFill>
                  <a:schemeClr val="bg1">
                    <a:lumMod val="85000"/>
                  </a:schemeClr>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a:t>Name Surname</a:t>
            </a:r>
          </a:p>
        </p:txBody>
      </p:sp>
      <p:sp>
        <p:nvSpPr>
          <p:cNvPr id="8" name="Text Placeholder 17"/>
          <p:cNvSpPr>
            <a:spLocks noGrp="1"/>
          </p:cNvSpPr>
          <p:nvPr>
            <p:ph type="body" sz="quarter" idx="19" hasCustomPrompt="1"/>
          </p:nvPr>
        </p:nvSpPr>
        <p:spPr>
          <a:xfrm>
            <a:off x="1674423" y="5235715"/>
            <a:ext cx="6600193" cy="757125"/>
          </a:xfrm>
        </p:spPr>
        <p:txBody>
          <a:bodyPr lIns="0">
            <a:noAutofit/>
          </a:bodyPr>
          <a:lstStyle>
            <a:lvl1pPr marL="0" indent="0">
              <a:spcBef>
                <a:spcPts val="0"/>
              </a:spcBef>
              <a:buNone/>
              <a:defRPr lang="en-US" sz="2000" b="0" kern="1200" spc="0" baseline="0" smtClean="0">
                <a:solidFill>
                  <a:schemeClr val="bg1">
                    <a:lumMod val="85000"/>
                  </a:schemeClr>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a:t>JSC “</a:t>
            </a:r>
            <a:r>
              <a:rPr lang="en-US" dirty="0" err="1"/>
              <a:t>Latvijas</a:t>
            </a:r>
            <a:r>
              <a:rPr lang="en-US" dirty="0"/>
              <a:t> </a:t>
            </a:r>
            <a:r>
              <a:rPr lang="en-US" dirty="0" err="1"/>
              <a:t>Dzelzceļš</a:t>
            </a:r>
            <a:r>
              <a:rPr lang="en-US" dirty="0"/>
              <a:t>” job title</a:t>
            </a:r>
          </a:p>
        </p:txBody>
      </p:sp>
      <p:sp>
        <p:nvSpPr>
          <p:cNvPr id="9" name="Text Placeholder 17"/>
          <p:cNvSpPr>
            <a:spLocks noGrp="1"/>
          </p:cNvSpPr>
          <p:nvPr>
            <p:ph type="body" sz="quarter" idx="21" hasCustomPrompt="1"/>
          </p:nvPr>
        </p:nvSpPr>
        <p:spPr>
          <a:xfrm>
            <a:off x="9059594" y="5235714"/>
            <a:ext cx="2180489" cy="489841"/>
          </a:xfrm>
        </p:spPr>
        <p:txBody>
          <a:bodyPr lIns="0">
            <a:noAutofit/>
          </a:bodyPr>
          <a:lstStyle>
            <a:lvl1pPr marL="0" indent="0" algn="r">
              <a:spcBef>
                <a:spcPts val="0"/>
              </a:spcBef>
              <a:buNone/>
              <a:defRPr lang="en-US" sz="2000" b="0" kern="1200" spc="0" baseline="0" smtClean="0">
                <a:solidFill>
                  <a:schemeClr val="bg1">
                    <a:lumMod val="85000"/>
                  </a:schemeClr>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err="1"/>
              <a:t>dd.mm.yyyy</a:t>
            </a: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85900" y="122662"/>
            <a:ext cx="2620874" cy="2620874"/>
          </a:xfrm>
          <a:prstGeom prst="rect">
            <a:avLst/>
          </a:prstGeom>
        </p:spPr>
      </p:pic>
    </p:spTree>
    <p:extLst/>
  </p:cSld>
  <p:clrMapOvr>
    <a:masterClrMapping/>
  </p:clrMapOvr>
  <p:extLst mod="1">
    <p:ext uri="{DCECCB84-F9BA-43D5-87BE-67443E8EF086}">
      <p15:sldGuideLst xmlns:p15="http://schemas.microsoft.com/office/powerpoint/2012/main" xmlns="">
        <p15:guide id="1" orient="horz" pos="2160">
          <p15:clr>
            <a:srgbClr val="FBAE40"/>
          </p15:clr>
        </p15:guide>
        <p15:guide id="2" pos="17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4 Divider Slide_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47554" y="2346251"/>
            <a:ext cx="8309320" cy="1184976"/>
          </a:xfrm>
        </p:spPr>
        <p:txBody>
          <a:bodyPr lIns="0" tIns="0" rIns="0" bIns="0" anchor="b">
            <a:normAutofit/>
          </a:bodyPr>
          <a:lstStyle>
            <a:lvl1pPr algn="l">
              <a:lnSpc>
                <a:spcPct val="80000"/>
              </a:lnSpc>
              <a:defRPr sz="3800" b="1" cap="all" baseline="0">
                <a:solidFill>
                  <a:schemeClr val="tx2"/>
                </a:solidFill>
              </a:defRPr>
            </a:lvl1pPr>
          </a:lstStyle>
          <a:p>
            <a:r>
              <a:rPr lang="en-US" dirty="0"/>
              <a:t>DIVIDER SLIDE</a:t>
            </a:r>
          </a:p>
        </p:txBody>
      </p:sp>
      <p:sp>
        <p:nvSpPr>
          <p:cNvPr id="6" name="Text Placeholder 17"/>
          <p:cNvSpPr>
            <a:spLocks noGrp="1"/>
          </p:cNvSpPr>
          <p:nvPr>
            <p:ph type="body" sz="quarter" idx="13" hasCustomPrompt="1"/>
          </p:nvPr>
        </p:nvSpPr>
        <p:spPr>
          <a:xfrm>
            <a:off x="1947554" y="3607788"/>
            <a:ext cx="8309319" cy="530225"/>
          </a:xfrm>
        </p:spPr>
        <p:txBody>
          <a:bodyPr lIns="0">
            <a:noAutofit/>
          </a:bodyPr>
          <a:lstStyle>
            <a:lvl1pPr marL="0" indent="0">
              <a:buNone/>
              <a:defRPr lang="en-US" sz="2700" b="1" kern="1200" spc="0" baseline="0" smtClean="0">
                <a:solidFill>
                  <a:schemeClr val="tx2"/>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a:t>Subtitle</a:t>
            </a:r>
          </a:p>
        </p:txBody>
      </p:sp>
      <p:sp>
        <p:nvSpPr>
          <p:cNvPr id="7" name="Rounded Rectangle 6"/>
          <p:cNvSpPr/>
          <p:nvPr userDrawn="1"/>
        </p:nvSpPr>
        <p:spPr>
          <a:xfrm>
            <a:off x="1968500" y="4548959"/>
            <a:ext cx="831850" cy="1728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flipV="1">
            <a:off x="2933204" y="4606559"/>
            <a:ext cx="7323669" cy="576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8712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5 Divider Slide_blu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47554" y="2346251"/>
            <a:ext cx="8309320" cy="1184976"/>
          </a:xfrm>
        </p:spPr>
        <p:txBody>
          <a:bodyPr lIns="0" tIns="0" rIns="0" bIns="0" anchor="b">
            <a:normAutofit/>
          </a:bodyPr>
          <a:lstStyle>
            <a:lvl1pPr algn="l">
              <a:lnSpc>
                <a:spcPct val="80000"/>
              </a:lnSpc>
              <a:defRPr sz="3800" b="1" cap="all" baseline="0">
                <a:solidFill>
                  <a:schemeClr val="bg1"/>
                </a:solidFill>
              </a:defRPr>
            </a:lvl1pPr>
          </a:lstStyle>
          <a:p>
            <a:r>
              <a:rPr lang="en-US" dirty="0"/>
              <a:t>DIVIDER SLIDE</a:t>
            </a:r>
          </a:p>
        </p:txBody>
      </p:sp>
      <p:sp>
        <p:nvSpPr>
          <p:cNvPr id="6" name="Text Placeholder 17"/>
          <p:cNvSpPr>
            <a:spLocks noGrp="1"/>
          </p:cNvSpPr>
          <p:nvPr>
            <p:ph type="body" sz="quarter" idx="13" hasCustomPrompt="1"/>
          </p:nvPr>
        </p:nvSpPr>
        <p:spPr>
          <a:xfrm>
            <a:off x="1947554" y="3607788"/>
            <a:ext cx="8309319" cy="530225"/>
          </a:xfrm>
        </p:spPr>
        <p:txBody>
          <a:bodyPr lIns="0">
            <a:noAutofit/>
          </a:bodyPr>
          <a:lstStyle>
            <a:lvl1pPr marL="0" indent="0">
              <a:buNone/>
              <a:defRPr lang="en-US" sz="2700" b="1" kern="1200" spc="0" baseline="0" smtClean="0">
                <a:solidFill>
                  <a:schemeClr val="bg1"/>
                </a:solidFill>
                <a:latin typeface="+mj-lt"/>
                <a:ea typeface="+mj-ea"/>
                <a:cs typeface="+mj-cs"/>
              </a:defRPr>
            </a:lvl1pPr>
            <a:lvl2pPr marL="457200" indent="0">
              <a:buNone/>
              <a:defRPr lang="en-US" sz="2700" b="1" kern="1200" spc="0" baseline="0" smtClean="0">
                <a:solidFill>
                  <a:schemeClr val="accent1"/>
                </a:solidFill>
                <a:latin typeface="+mj-lt"/>
                <a:ea typeface="+mj-ea"/>
                <a:cs typeface="+mj-cs"/>
              </a:defRPr>
            </a:lvl2pPr>
            <a:lvl3pPr marL="914400" indent="0">
              <a:buNone/>
              <a:defRPr lang="en-US" sz="2700" b="1" kern="1200" spc="0" baseline="0" smtClean="0">
                <a:solidFill>
                  <a:schemeClr val="accent1"/>
                </a:solidFill>
                <a:latin typeface="+mj-lt"/>
                <a:ea typeface="+mj-ea"/>
                <a:cs typeface="+mj-cs"/>
              </a:defRPr>
            </a:lvl3pPr>
            <a:lvl4pPr marL="1371600" indent="0">
              <a:buNone/>
              <a:defRPr lang="en-US" sz="2700" b="1" kern="1200" spc="0" baseline="0" smtClean="0">
                <a:solidFill>
                  <a:schemeClr val="accent1"/>
                </a:solidFill>
                <a:latin typeface="+mj-lt"/>
                <a:ea typeface="+mj-ea"/>
                <a:cs typeface="+mj-cs"/>
              </a:defRPr>
            </a:lvl4pPr>
            <a:lvl5pPr marL="1828800" indent="0">
              <a:buNone/>
              <a:defRPr lang="en-US" sz="2700" b="1" kern="1200" spc="0" baseline="0">
                <a:solidFill>
                  <a:schemeClr val="accent1"/>
                </a:solidFill>
                <a:latin typeface="+mj-lt"/>
                <a:ea typeface="+mj-ea"/>
                <a:cs typeface="+mj-cs"/>
              </a:defRPr>
            </a:lvl5pPr>
          </a:lstStyle>
          <a:p>
            <a:pPr lvl="0"/>
            <a:r>
              <a:rPr lang="en-US" dirty="0"/>
              <a:t>Subtitle</a:t>
            </a:r>
          </a:p>
        </p:txBody>
      </p:sp>
      <p:sp>
        <p:nvSpPr>
          <p:cNvPr id="8" name="Rounded Rectangle 7"/>
          <p:cNvSpPr/>
          <p:nvPr userDrawn="1"/>
        </p:nvSpPr>
        <p:spPr>
          <a:xfrm>
            <a:off x="1968500" y="4548959"/>
            <a:ext cx="831850" cy="1728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flipV="1">
            <a:off x="2933204" y="4606559"/>
            <a:ext cx="7323669" cy="576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7 Content Slide_bullets">
    <p:spTree>
      <p:nvGrpSpPr>
        <p:cNvPr id="1" name=""/>
        <p:cNvGrpSpPr/>
        <p:nvPr/>
      </p:nvGrpSpPr>
      <p:grpSpPr>
        <a:xfrm>
          <a:off x="0" y="0"/>
          <a:ext cx="0" cy="0"/>
          <a:chOff x="0" y="0"/>
          <a:chExt cx="0" cy="0"/>
        </a:xfrm>
      </p:grpSpPr>
      <p:sp>
        <p:nvSpPr>
          <p:cNvPr id="21" name="Text Placeholder 20"/>
          <p:cNvSpPr>
            <a:spLocks noGrp="1"/>
          </p:cNvSpPr>
          <p:nvPr>
            <p:ph type="body" sz="quarter" idx="10" hasCustomPrompt="1"/>
          </p:nvPr>
        </p:nvSpPr>
        <p:spPr>
          <a:xfrm>
            <a:off x="842963" y="728421"/>
            <a:ext cx="10454345" cy="866464"/>
          </a:xfrm>
        </p:spPr>
        <p:txBody>
          <a:bodyPr lIns="0" anchor="t">
            <a:noAutofit/>
          </a:bodyPr>
          <a:lstStyle>
            <a:lvl1pPr marL="0" indent="0">
              <a:lnSpc>
                <a:spcPct val="100000"/>
              </a:lnSpc>
              <a:spcBef>
                <a:spcPts val="0"/>
              </a:spcBef>
              <a:buNone/>
              <a:defRPr lang="en-US" sz="2800" b="1" kern="1200" cap="all" spc="0" baseline="0" dirty="0" smtClean="0">
                <a:solidFill>
                  <a:schemeClr val="tx2"/>
                </a:solidFill>
                <a:latin typeface="+mj-lt"/>
                <a:ea typeface="+mj-ea"/>
                <a:cs typeface="+mj-cs"/>
              </a:defRPr>
            </a:lvl1pPr>
          </a:lstStyle>
          <a:p>
            <a:pPr lvl="0"/>
            <a:r>
              <a:rPr lang="en-US" dirty="0"/>
              <a:t>SLIDE TITLE IN CAPITAL LETTERS</a:t>
            </a:r>
          </a:p>
        </p:txBody>
      </p:sp>
      <p:sp>
        <p:nvSpPr>
          <p:cNvPr id="22" name="Content Placeholder 4"/>
          <p:cNvSpPr>
            <a:spLocks noGrp="1"/>
          </p:cNvSpPr>
          <p:nvPr>
            <p:ph sz="quarter" idx="11" hasCustomPrompt="1"/>
          </p:nvPr>
        </p:nvSpPr>
        <p:spPr>
          <a:xfrm>
            <a:off x="842963" y="1977656"/>
            <a:ext cx="10454345" cy="3837356"/>
          </a:xfrm>
        </p:spPr>
        <p:txBody>
          <a:bodyPr lIns="0">
            <a:normAutofit/>
          </a:bodyPr>
          <a:lstStyle>
            <a:lvl1pPr marL="285750" indent="-285750">
              <a:lnSpc>
                <a:spcPct val="100000"/>
              </a:lnSpc>
              <a:spcBef>
                <a:spcPts val="0"/>
              </a:spcBef>
              <a:buClr>
                <a:schemeClr val="bg2"/>
              </a:buClr>
              <a:buSzPct val="100000"/>
              <a:buFont typeface="Arial" charset="0"/>
              <a:buChar char="•"/>
              <a:defRPr lang="en-US" sz="2000" kern="1200" dirty="0" smtClean="0">
                <a:solidFill>
                  <a:schemeClr val="tx2"/>
                </a:solidFill>
                <a:latin typeface="+mn-lt"/>
                <a:ea typeface="+mn-ea"/>
                <a:cs typeface="+mn-cs"/>
              </a:defRPr>
            </a:lvl1pPr>
            <a:lvl2pPr marL="800100" indent="-342900">
              <a:buFont typeface="Arial" charset="0"/>
              <a:buChar char="•"/>
              <a:defRPr lang="en-US" sz="2000" kern="1200" dirty="0" smtClean="0">
                <a:solidFill>
                  <a:schemeClr val="tx2"/>
                </a:solidFill>
                <a:latin typeface="+mn-lt"/>
                <a:ea typeface="+mn-ea"/>
                <a:cs typeface="+mn-cs"/>
              </a:defRPr>
            </a:lvl2pPr>
            <a:lvl3pPr marL="971550" indent="-228600" algn="l" defTabSz="914400" rtl="0" eaLnBrk="1" latinLnBrk="0" hangingPunct="1">
              <a:lnSpc>
                <a:spcPct val="90000"/>
              </a:lnSpc>
              <a:spcBef>
                <a:spcPts val="500"/>
              </a:spcBef>
              <a:buClr>
                <a:schemeClr val="bg2"/>
              </a:buClr>
              <a:buFont typeface="Arial" charset="0"/>
              <a:buChar char="•"/>
              <a:defRPr lang="en-US" sz="1800" kern="1200" dirty="0" smtClean="0">
                <a:solidFill>
                  <a:schemeClr val="tx2"/>
                </a:solidFill>
                <a:latin typeface="+mn-lt"/>
                <a:ea typeface="+mn-ea"/>
                <a:cs typeface="+mn-cs"/>
              </a:defRPr>
            </a:lvl3pPr>
            <a:lvl4pPr marL="1254125" indent="-276225" algn="l" defTabSz="914400" rtl="0" eaLnBrk="1" latinLnBrk="0" hangingPunct="1">
              <a:lnSpc>
                <a:spcPct val="90000"/>
              </a:lnSpc>
              <a:spcBef>
                <a:spcPts val="500"/>
              </a:spcBef>
              <a:buClr>
                <a:schemeClr val="bg2"/>
              </a:buClr>
              <a:buFont typeface="Arial" charset="0"/>
              <a:buChar char="•"/>
              <a:tabLst/>
              <a:defRPr lang="en-US" sz="1800" kern="1200" dirty="0" smtClean="0">
                <a:solidFill>
                  <a:schemeClr val="tx2"/>
                </a:solidFill>
                <a:latin typeface="+mn-lt"/>
                <a:ea typeface="+mn-ea"/>
                <a:cs typeface="+mn-cs"/>
              </a:defRPr>
            </a:lvl4pPr>
            <a:lvl5pPr marL="1514475" indent="-260350" algn="l" defTabSz="914400" rtl="0" eaLnBrk="1" latinLnBrk="0" hangingPunct="1">
              <a:lnSpc>
                <a:spcPct val="90000"/>
              </a:lnSpc>
              <a:spcBef>
                <a:spcPts val="500"/>
              </a:spcBef>
              <a:buClr>
                <a:schemeClr val="bg2"/>
              </a:buClr>
              <a:buFont typeface="Arial" charset="0"/>
              <a:buChar char="•"/>
              <a:tabLst/>
              <a:defRPr lang="en-US" sz="1800" kern="1200" dirty="0">
                <a:solidFill>
                  <a:schemeClr val="tx2"/>
                </a:solidFill>
                <a:latin typeface="+mn-lt"/>
                <a:ea typeface="+mn-ea"/>
                <a:cs typeface="+mn-cs"/>
              </a:defRPr>
            </a:lvl5pPr>
          </a:lstStyle>
          <a:p>
            <a:pPr marL="228600" lvl="0" indent="-228600" algn="l" defTabSz="914400" rtl="0" eaLnBrk="1" latinLnBrk="0" hangingPunct="1">
              <a:lnSpc>
                <a:spcPct val="90000"/>
              </a:lnSpc>
              <a:spcBef>
                <a:spcPts val="1000"/>
              </a:spcBef>
              <a:buClr>
                <a:schemeClr val="bg2"/>
              </a:buClr>
              <a:buFont typeface="Arial" charset="0"/>
              <a:buChar char="•"/>
            </a:pPr>
            <a:r>
              <a:rPr lang="en-US" dirty="0"/>
              <a:t>Bullets</a:t>
            </a:r>
          </a:p>
          <a:p>
            <a:pPr marL="685800" lvl="1" indent="-228600" algn="l" defTabSz="914400" rtl="0" eaLnBrk="1" latinLnBrk="0" hangingPunct="1">
              <a:lnSpc>
                <a:spcPct val="90000"/>
              </a:lnSpc>
              <a:spcBef>
                <a:spcPts val="500"/>
              </a:spcBef>
              <a:buClr>
                <a:schemeClr val="bg2"/>
              </a:buClr>
              <a:buFont typeface="Arial" charset="0"/>
              <a:buChar char="•"/>
            </a:pPr>
            <a:r>
              <a:rPr lang="en-US" dirty="0"/>
              <a:t>Second level</a:t>
            </a:r>
          </a:p>
          <a:p>
            <a:pPr lvl="2"/>
            <a:r>
              <a:rPr lang="en-US" dirty="0"/>
              <a:t>Third level</a:t>
            </a:r>
          </a:p>
          <a:p>
            <a:pPr lvl="3"/>
            <a:r>
              <a:rPr lang="en-US" dirty="0"/>
              <a:t>Fourth level</a:t>
            </a:r>
          </a:p>
          <a:p>
            <a:pPr lvl="4"/>
            <a:r>
              <a:rPr lang="en-US" dirty="0"/>
              <a:t>Fifth level</a:t>
            </a:r>
          </a:p>
        </p:txBody>
      </p:sp>
      <p:sp>
        <p:nvSpPr>
          <p:cNvPr id="12" name="Rounded Rectangle 11"/>
          <p:cNvSpPr/>
          <p:nvPr userDrawn="1"/>
        </p:nvSpPr>
        <p:spPr>
          <a:xfrm>
            <a:off x="10747507" y="6185505"/>
            <a:ext cx="536361" cy="1404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flipV="1">
            <a:off x="842963" y="6233971"/>
            <a:ext cx="9736265" cy="45719"/>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3"/>
          <p:cNvSpPr>
            <a:spLocks noGrp="1"/>
          </p:cNvSpPr>
          <p:nvPr>
            <p:ph type="sldNum" sz="quarter" idx="12"/>
          </p:nvPr>
        </p:nvSpPr>
        <p:spPr>
          <a:xfrm>
            <a:off x="11452147" y="6032241"/>
            <a:ext cx="527132" cy="446928"/>
          </a:xfrm>
          <a:prstGeom prst="rect">
            <a:avLst/>
          </a:prstGeom>
        </p:spPr>
        <p:txBody>
          <a:bodyPr anchor="ctr"/>
          <a:lstStyle>
            <a:lvl1pPr algn="ctr">
              <a:defRPr sz="1600">
                <a:solidFill>
                  <a:schemeClr val="tx2"/>
                </a:solidFill>
              </a:defRPr>
            </a:lvl1pPr>
          </a:lstStyle>
          <a:p>
            <a:fld id="{4D5E18BD-30C7-894D-A51A-2F2A7C64E5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8 Content Slide_empty">
    <p:spTree>
      <p:nvGrpSpPr>
        <p:cNvPr id="1" name=""/>
        <p:cNvGrpSpPr/>
        <p:nvPr/>
      </p:nvGrpSpPr>
      <p:grpSpPr>
        <a:xfrm>
          <a:off x="0" y="0"/>
          <a:ext cx="0" cy="0"/>
          <a:chOff x="0" y="0"/>
          <a:chExt cx="0" cy="0"/>
        </a:xfrm>
      </p:grpSpPr>
      <p:sp>
        <p:nvSpPr>
          <p:cNvPr id="21" name="Text Placeholder 20"/>
          <p:cNvSpPr>
            <a:spLocks noGrp="1"/>
          </p:cNvSpPr>
          <p:nvPr>
            <p:ph type="body" sz="quarter" idx="10" hasCustomPrompt="1"/>
          </p:nvPr>
        </p:nvSpPr>
        <p:spPr>
          <a:xfrm>
            <a:off x="842963" y="728421"/>
            <a:ext cx="10454345" cy="866464"/>
          </a:xfrm>
        </p:spPr>
        <p:txBody>
          <a:bodyPr lIns="0" anchor="t">
            <a:noAutofit/>
          </a:bodyPr>
          <a:lstStyle>
            <a:lvl1pPr marL="0" indent="0">
              <a:lnSpc>
                <a:spcPct val="100000"/>
              </a:lnSpc>
              <a:spcBef>
                <a:spcPts val="0"/>
              </a:spcBef>
              <a:buNone/>
              <a:defRPr lang="en-US" sz="2800" b="1" kern="1200" cap="all" spc="0" baseline="0" dirty="0" smtClean="0">
                <a:solidFill>
                  <a:schemeClr val="tx2"/>
                </a:solidFill>
                <a:latin typeface="+mj-lt"/>
                <a:ea typeface="+mj-ea"/>
                <a:cs typeface="+mj-cs"/>
              </a:defRPr>
            </a:lvl1pPr>
          </a:lstStyle>
          <a:p>
            <a:pPr lvl="0"/>
            <a:r>
              <a:rPr lang="en-US" dirty="0"/>
              <a:t>SLIDE TITLE IN CAPITAL LETTERS</a:t>
            </a:r>
          </a:p>
        </p:txBody>
      </p:sp>
      <p:sp>
        <p:nvSpPr>
          <p:cNvPr id="12" name="Rounded Rectangle 11"/>
          <p:cNvSpPr/>
          <p:nvPr userDrawn="1"/>
        </p:nvSpPr>
        <p:spPr>
          <a:xfrm>
            <a:off x="10747507" y="6185505"/>
            <a:ext cx="536361" cy="140400"/>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flipV="1">
            <a:off x="842963" y="6233971"/>
            <a:ext cx="9736265" cy="45719"/>
          </a:xfrm>
          <a:prstGeom prst="roundRect">
            <a:avLst>
              <a:gd name="adj" fmla="val 5000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3"/>
          <p:cNvSpPr>
            <a:spLocks noGrp="1"/>
          </p:cNvSpPr>
          <p:nvPr>
            <p:ph type="sldNum" sz="quarter" idx="12"/>
          </p:nvPr>
        </p:nvSpPr>
        <p:spPr>
          <a:xfrm>
            <a:off x="11452147" y="6032241"/>
            <a:ext cx="527132" cy="446928"/>
          </a:xfrm>
          <a:prstGeom prst="rect">
            <a:avLst/>
          </a:prstGeom>
        </p:spPr>
        <p:txBody>
          <a:bodyPr anchor="ctr"/>
          <a:lstStyle>
            <a:lvl1pPr algn="ctr">
              <a:defRPr sz="1600">
                <a:solidFill>
                  <a:schemeClr val="tx2"/>
                </a:solidFill>
              </a:defRPr>
            </a:lvl1pPr>
          </a:lstStyle>
          <a:p>
            <a:fld id="{4D5E18BD-30C7-894D-A51A-2F2A7C64E5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4"/>
          </p:nvPr>
        </p:nvSpPr>
        <p:spPr>
          <a:xfrm>
            <a:off x="11452147" y="6032241"/>
            <a:ext cx="527132" cy="446928"/>
          </a:xfrm>
          <a:prstGeom prst="rect">
            <a:avLst/>
          </a:prstGeom>
        </p:spPr>
        <p:txBody>
          <a:bodyPr anchor="ctr"/>
          <a:lstStyle>
            <a:lvl1pPr algn="ctr">
              <a:defRPr sz="1600">
                <a:solidFill>
                  <a:schemeClr val="tx2"/>
                </a:solidFill>
              </a:defRPr>
            </a:lvl1pPr>
          </a:lstStyle>
          <a:p>
            <a:fld id="{4D5E18BD-30C7-894D-A51A-2F2A7C64E58B}" type="slidenum">
              <a:rPr lang="en-US" smtClean="0"/>
              <a:pPr/>
              <a:t>‹#›</a:t>
            </a:fld>
            <a:endParaRPr lang="en-US"/>
          </a:p>
        </p:txBody>
      </p:sp>
    </p:spTree>
    <p:extLst>
      <p:ext uri="{BB962C8B-B14F-4D97-AF65-F5344CB8AC3E}">
        <p14:creationId xmlns:p14="http://schemas.microsoft.com/office/powerpoint/2010/main" val="669626526"/>
      </p:ext>
    </p:extLst>
  </p:cSld>
  <p:clrMap bg1="lt1" tx1="dk1" bg2="lt2" tx2="dk2" accent1="accent1" accent2="accent2" accent3="accent3" accent4="accent4" accent5="accent5" accent6="accent6" hlink="hlink" folHlink="folHlink"/>
  <p:sldLayoutIdLst>
    <p:sldLayoutId id="2147483672" r:id="rId1"/>
    <p:sldLayoutId id="2147483676" r:id="rId2"/>
    <p:sldLayoutId id="2147483682" r:id="rId3"/>
    <p:sldLayoutId id="2147483681" r:id="rId4"/>
    <p:sldLayoutId id="2147483674" r:id="rId5"/>
    <p:sldLayoutId id="2147483649" r:id="rId6"/>
    <p:sldLayoutId id="2147483664" r:id="rId7"/>
    <p:sldLayoutId id="2147483658" r:id="rId8"/>
    <p:sldLayoutId id="2147483678" r:id="rId9"/>
    <p:sldLayoutId id="2147483677" r:id="rId10"/>
    <p:sldLayoutId id="2147483670" r:id="rId11"/>
    <p:sldLayoutId id="2147483671" r:id="rId12"/>
  </p:sldLayoutIdLst>
  <p:hf hdr="0" ftr="0" dt="0"/>
  <p:txStyles>
    <p:titleStyle>
      <a:lvl1pPr algn="l" defTabSz="914400" rtl="0" eaLnBrk="1" latinLnBrk="0" hangingPunct="1">
        <a:lnSpc>
          <a:spcPct val="90000"/>
        </a:lnSpc>
        <a:spcBef>
          <a:spcPct val="0"/>
        </a:spcBef>
        <a:buNone/>
        <a:defRPr sz="2800" b="1" kern="1200" cap="all" baseline="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Arial"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Arial" charset="0"/>
        <a:buChar char="•"/>
        <a:defRPr sz="20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Arial" charset="0"/>
        <a:buChar char="•"/>
        <a:defRPr sz="18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Arial"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Arial"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9.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5.png"/><Relationship Id="rId1" Type="http://schemas.openxmlformats.org/officeDocument/2006/relationships/slideLayout" Target="../slideLayouts/slideLayout9.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76080051-9D4E-47B4-9993-88817F31C53C}"/>
              </a:ext>
            </a:extLst>
          </p:cNvPr>
          <p:cNvSpPr>
            <a:spLocks noGrp="1"/>
          </p:cNvSpPr>
          <p:nvPr>
            <p:ph type="body" sz="quarter" idx="17"/>
          </p:nvPr>
        </p:nvSpPr>
        <p:spPr>
          <a:xfrm>
            <a:off x="1675817" y="2933701"/>
            <a:ext cx="9564266" cy="1485712"/>
          </a:xfrm>
        </p:spPr>
        <p:txBody>
          <a:bodyPr/>
          <a:lstStyle/>
          <a:p>
            <a:r>
              <a:rPr lang="lv-LV" dirty="0" smtClean="0"/>
              <a:t>«</a:t>
            </a:r>
            <a:r>
              <a:rPr lang="lv-LV" dirty="0" smtClean="0"/>
              <a:t>Latvijas </a:t>
            </a:r>
            <a:r>
              <a:rPr lang="lv-LV" dirty="0"/>
              <a:t>dzelzceļa</a:t>
            </a:r>
            <a:r>
              <a:rPr lang="lv-LV" dirty="0" smtClean="0"/>
              <a:t>» UN </a:t>
            </a:r>
          </a:p>
          <a:p>
            <a:r>
              <a:rPr lang="lv-LV" dirty="0" smtClean="0"/>
              <a:t>«</a:t>
            </a:r>
            <a:r>
              <a:rPr lang="lv-LV" dirty="0" err="1" smtClean="0"/>
              <a:t>Lietuvos</a:t>
            </a:r>
            <a:r>
              <a:rPr lang="lv-LV" dirty="0" smtClean="0"/>
              <a:t> </a:t>
            </a:r>
            <a:r>
              <a:rPr lang="lv-LV" dirty="0" err="1" smtClean="0"/>
              <a:t>geležinkeliai</a:t>
            </a:r>
            <a:r>
              <a:rPr lang="lv-LV" dirty="0" smtClean="0"/>
              <a:t>» </a:t>
            </a:r>
            <a:r>
              <a:rPr lang="lv-LV" dirty="0" smtClean="0"/>
              <a:t> </a:t>
            </a:r>
            <a:r>
              <a:rPr lang="lv-LV" dirty="0"/>
              <a:t>pārvaldība </a:t>
            </a:r>
          </a:p>
        </p:txBody>
      </p:sp>
      <p:sp>
        <p:nvSpPr>
          <p:cNvPr id="3" name="Text Placeholder 2">
            <a:extLst>
              <a:ext uri="{FF2B5EF4-FFF2-40B4-BE49-F238E27FC236}">
                <a16:creationId xmlns:a16="http://schemas.microsoft.com/office/drawing/2014/main" xmlns="" id="{7C87639D-58B1-424D-BFF6-D0DD8E2F0ECE}"/>
              </a:ext>
            </a:extLst>
          </p:cNvPr>
          <p:cNvSpPr>
            <a:spLocks noGrp="1"/>
          </p:cNvSpPr>
          <p:nvPr>
            <p:ph type="body" sz="quarter" idx="18"/>
          </p:nvPr>
        </p:nvSpPr>
        <p:spPr>
          <a:xfrm>
            <a:off x="1674423" y="5155782"/>
            <a:ext cx="6600193" cy="418869"/>
          </a:xfrm>
        </p:spPr>
        <p:txBody>
          <a:bodyPr/>
          <a:lstStyle/>
          <a:p>
            <a:r>
              <a:rPr lang="lv-LV" dirty="0"/>
              <a:t>Salīdzinošā analīze </a:t>
            </a:r>
          </a:p>
        </p:txBody>
      </p:sp>
      <p:sp>
        <p:nvSpPr>
          <p:cNvPr id="5" name="Text Placeholder 4">
            <a:extLst>
              <a:ext uri="{FF2B5EF4-FFF2-40B4-BE49-F238E27FC236}">
                <a16:creationId xmlns:a16="http://schemas.microsoft.com/office/drawing/2014/main" xmlns="" id="{872E0FC4-0782-484A-8E55-BE64EEFC29CD}"/>
              </a:ext>
            </a:extLst>
          </p:cNvPr>
          <p:cNvSpPr>
            <a:spLocks noGrp="1"/>
          </p:cNvSpPr>
          <p:nvPr>
            <p:ph type="body" sz="quarter" idx="21"/>
          </p:nvPr>
        </p:nvSpPr>
        <p:spPr>
          <a:xfrm>
            <a:off x="9059594" y="5230125"/>
            <a:ext cx="2180489" cy="489841"/>
          </a:xfrm>
        </p:spPr>
        <p:txBody>
          <a:bodyPr/>
          <a:lstStyle/>
          <a:p>
            <a:r>
              <a:rPr lang="lv-LV" dirty="0"/>
              <a:t>04.07.2019.</a:t>
            </a:r>
          </a:p>
        </p:txBody>
      </p:sp>
    </p:spTree>
    <p:extLst>
      <p:ext uri="{BB962C8B-B14F-4D97-AF65-F5344CB8AC3E}">
        <p14:creationId xmlns:p14="http://schemas.microsoft.com/office/powerpoint/2010/main" val="151081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2FF39C6-50DD-40FE-B0D9-1FAC39F62A6C}"/>
              </a:ext>
            </a:extLst>
          </p:cNvPr>
          <p:cNvSpPr>
            <a:spLocks noGrp="1"/>
          </p:cNvSpPr>
          <p:nvPr>
            <p:ph type="body" sz="quarter" idx="10"/>
          </p:nvPr>
        </p:nvSpPr>
        <p:spPr/>
        <p:txBody>
          <a:bodyPr/>
          <a:lstStyle/>
          <a:p>
            <a:r>
              <a:rPr lang="lv-LV" dirty="0"/>
              <a:t>Kravu Pārvadājumu tendences un secinājumi </a:t>
            </a:r>
          </a:p>
        </p:txBody>
      </p:sp>
      <p:sp>
        <p:nvSpPr>
          <p:cNvPr id="4" name="Slide Number Placeholder 3">
            <a:extLst>
              <a:ext uri="{FF2B5EF4-FFF2-40B4-BE49-F238E27FC236}">
                <a16:creationId xmlns:a16="http://schemas.microsoft.com/office/drawing/2014/main" xmlns="" id="{DA8CF462-E59A-4544-9C9D-031DEF000EFE}"/>
              </a:ext>
            </a:extLst>
          </p:cNvPr>
          <p:cNvSpPr>
            <a:spLocks noGrp="1"/>
          </p:cNvSpPr>
          <p:nvPr>
            <p:ph type="sldNum" sz="quarter" idx="12"/>
          </p:nvPr>
        </p:nvSpPr>
        <p:spPr/>
        <p:txBody>
          <a:bodyPr/>
          <a:lstStyle/>
          <a:p>
            <a:fld id="{4D5E18BD-30C7-894D-A51A-2F2A7C64E58B}" type="slidenum">
              <a:rPr lang="en-US" smtClean="0"/>
              <a:pPr/>
              <a:t>10</a:t>
            </a:fld>
            <a:endParaRPr lang="en-US"/>
          </a:p>
        </p:txBody>
      </p:sp>
      <p:sp>
        <p:nvSpPr>
          <p:cNvPr id="5" name="Content Placeholder 2">
            <a:extLst>
              <a:ext uri="{FF2B5EF4-FFF2-40B4-BE49-F238E27FC236}">
                <a16:creationId xmlns:a16="http://schemas.microsoft.com/office/drawing/2014/main" xmlns="" id="{EB32FD35-FFA2-470F-93D5-64A85572C697}"/>
              </a:ext>
            </a:extLst>
          </p:cNvPr>
          <p:cNvSpPr>
            <a:spLocks noGrp="1"/>
          </p:cNvSpPr>
          <p:nvPr>
            <p:ph sz="quarter" idx="11"/>
          </p:nvPr>
        </p:nvSpPr>
        <p:spPr>
          <a:xfrm>
            <a:off x="843621" y="1613738"/>
            <a:ext cx="10453687" cy="4061630"/>
          </a:xfrm>
        </p:spPr>
        <p:txBody>
          <a:bodyPr>
            <a:noAutofit/>
          </a:bodyPr>
          <a:lstStyle/>
          <a:p>
            <a:pPr marL="0" indent="0">
              <a:buNone/>
            </a:pPr>
            <a:r>
              <a:rPr lang="lv-LV" sz="1800" b="1" dirty="0"/>
              <a:t>LG kravu pārvadājumu jomā ir labākā pozīcijā nekā LDz un dzelzceļa pārvadājumu nozare Latvijā kopumā</a:t>
            </a:r>
            <a:r>
              <a:rPr lang="lv-LV" sz="1800" dirty="0"/>
              <a:t>, jo: </a:t>
            </a:r>
          </a:p>
          <a:p>
            <a:endParaRPr lang="lv-LV" sz="1800" dirty="0"/>
          </a:p>
          <a:p>
            <a:pPr lvl="1"/>
            <a:r>
              <a:rPr lang="lv-LV" sz="1600" u="sng" dirty="0"/>
              <a:t>Iekšzemes pārvadājumi Lietuvā veido aptuveni trešo daļu no kopējā kravu pārvadājumu apjoma</a:t>
            </a:r>
            <a:r>
              <a:rPr lang="lv-LV" sz="1600" dirty="0"/>
              <a:t>, kas iespējams, pateicoties attīstītai valsts iekšējai rūpniecībai, kā arī pārdomātai industriālo teritoriju plānošanai sasaistē ar transporta un loģistikas infrastruktūru. Latvijā iekšzemes pārvadājumi pa dzelzceļu veido ap 3% no kopējā pārvadājumu apjoma, tādējādi padarot mūsu valsti būtiski atkarīgāku no tranzīta pārvadājumu apjoma; </a:t>
            </a:r>
          </a:p>
          <a:p>
            <a:pPr lvl="1"/>
            <a:endParaRPr lang="lv-LV" sz="1600" dirty="0"/>
          </a:p>
          <a:p>
            <a:pPr lvl="1"/>
            <a:r>
              <a:rPr lang="lv-LV" sz="1600" u="sng" dirty="0"/>
              <a:t>Sauszemes tranzīts Lietuvā veido ap 24% no kopējā pārvadājumu apjoma, un šo iespēju Lietuvai nodrošina unikālais savienojums ar Kaļiņingradas apgabalu</a:t>
            </a:r>
            <a:r>
              <a:rPr lang="lv-LV" sz="1600" dirty="0"/>
              <a:t>. Turklāt, ņemot vērā dzelzceļa infrastruktūras maksas apmēru salīdzinājumu kravas vilcieniem, var </a:t>
            </a:r>
            <a:r>
              <a:rPr lang="lv-LV" sz="1600" dirty="0" err="1"/>
              <a:t>drošticami</a:t>
            </a:r>
            <a:r>
              <a:rPr lang="lv-LV" sz="1600" dirty="0"/>
              <a:t> secināt, ka šajā segmentā LG arī piemēro paaugstinātu infrastruktūras maksu, jo kravu īpašniekiem ir ierobežotas izvēles iespējas vai alternatīvas. Latvijā šis pārvadājumu apjoms veido ap 10</a:t>
            </a:r>
            <a:r>
              <a:rPr lang="lv-LV" sz="1600" dirty="0" smtClean="0"/>
              <a:t>%. </a:t>
            </a:r>
            <a:endParaRPr lang="lv-LV" sz="1600" dirty="0"/>
          </a:p>
          <a:p>
            <a:pPr marL="457200" lvl="1" indent="0">
              <a:buNone/>
            </a:pPr>
            <a:endParaRPr lang="lv-LV" sz="1600" dirty="0"/>
          </a:p>
        </p:txBody>
      </p:sp>
    </p:spTree>
    <p:extLst>
      <p:ext uri="{BB962C8B-B14F-4D97-AF65-F5344CB8AC3E}">
        <p14:creationId xmlns:p14="http://schemas.microsoft.com/office/powerpoint/2010/main" val="305270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lv-LV" dirty="0">
                <a:solidFill>
                  <a:srgbClr val="FF0000"/>
                </a:solidFill>
              </a:rPr>
              <a:t>Tomēr- turpinām draudzīgu sadarbību ar </a:t>
            </a:r>
            <a:r>
              <a:rPr lang="lv-LV" dirty="0" smtClean="0">
                <a:solidFill>
                  <a:srgbClr val="FF0000"/>
                </a:solidFill>
              </a:rPr>
              <a:t>«</a:t>
            </a:r>
            <a:r>
              <a:rPr lang="lv-LV" dirty="0" err="1" smtClean="0">
                <a:solidFill>
                  <a:srgbClr val="FF0000"/>
                </a:solidFill>
              </a:rPr>
              <a:t>Lietuvos</a:t>
            </a:r>
            <a:r>
              <a:rPr lang="lv-LV" dirty="0" smtClean="0">
                <a:solidFill>
                  <a:srgbClr val="FF0000"/>
                </a:solidFill>
              </a:rPr>
              <a:t> </a:t>
            </a:r>
            <a:r>
              <a:rPr lang="lv-LV" dirty="0" err="1" smtClean="0">
                <a:solidFill>
                  <a:srgbClr val="FF0000"/>
                </a:solidFill>
              </a:rPr>
              <a:t>geležinkeliai</a:t>
            </a:r>
            <a:r>
              <a:rPr lang="lv-LV" dirty="0" smtClean="0">
                <a:solidFill>
                  <a:srgbClr val="FF0000"/>
                </a:solidFill>
              </a:rPr>
              <a:t>»</a:t>
            </a:r>
            <a:endParaRPr lang="lv-LV" dirty="0">
              <a:solidFill>
                <a:srgbClr val="FF0000"/>
              </a:solidFill>
            </a:endParaRPr>
          </a:p>
        </p:txBody>
      </p:sp>
      <p:sp>
        <p:nvSpPr>
          <p:cNvPr id="3" name="Slide Number Placeholder 2"/>
          <p:cNvSpPr>
            <a:spLocks noGrp="1"/>
          </p:cNvSpPr>
          <p:nvPr>
            <p:ph type="sldNum" sz="quarter" idx="12"/>
          </p:nvPr>
        </p:nvSpPr>
        <p:spPr/>
        <p:txBody>
          <a:bodyPr/>
          <a:lstStyle/>
          <a:p>
            <a:fld id="{4D5E18BD-30C7-894D-A51A-2F2A7C64E58B}" type="slidenum">
              <a:rPr lang="en-US" smtClean="0"/>
              <a:pPr/>
              <a:t>11</a:t>
            </a:fld>
            <a:endParaRPr lang="en-US"/>
          </a:p>
        </p:txBody>
      </p:sp>
      <p:sp>
        <p:nvSpPr>
          <p:cNvPr id="4" name="Content Placeholder 2">
            <a:extLst>
              <a:ext uri="{FF2B5EF4-FFF2-40B4-BE49-F238E27FC236}">
                <a16:creationId xmlns:a16="http://schemas.microsoft.com/office/drawing/2014/main" xmlns="" id="{A2696AE3-D0D7-4A07-8497-FC7374582A21}"/>
              </a:ext>
            </a:extLst>
          </p:cNvPr>
          <p:cNvSpPr txBox="1">
            <a:spLocks/>
          </p:cNvSpPr>
          <p:nvPr/>
        </p:nvSpPr>
        <p:spPr>
          <a:xfrm>
            <a:off x="842964" y="2098652"/>
            <a:ext cx="5719761" cy="3905132"/>
          </a:xfrm>
          <a:prstGeom prst="rect">
            <a:avLst/>
          </a:prstGeom>
        </p:spPr>
        <p:txBody>
          <a:bodyPr>
            <a:normAutofit/>
          </a:bodyPr>
          <a:lstStyle>
            <a:lvl1pPr marL="228600" indent="-228600" algn="l" defTabSz="914400" rtl="0" eaLnBrk="1" latinLnBrk="0" hangingPunct="1">
              <a:lnSpc>
                <a:spcPct val="90000"/>
              </a:lnSpc>
              <a:spcBef>
                <a:spcPts val="1000"/>
              </a:spcBef>
              <a:buClr>
                <a:schemeClr val="bg2"/>
              </a:buClr>
              <a:buFont typeface="Arial"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Arial" charset="0"/>
              <a:buChar char="•"/>
              <a:defRPr sz="20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Arial" charset="0"/>
              <a:buChar char="•"/>
              <a:defRPr sz="18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Arial"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Arial"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lv-LV" sz="1600" dirty="0"/>
              <a:t>Projekts AMBER TRAIN</a:t>
            </a:r>
          </a:p>
          <a:p>
            <a:r>
              <a:rPr lang="lv-LV" sz="1600" dirty="0"/>
              <a:t>Sadarbība dzelzceļa infrastruktūras būvniecībā un remontdarbos (sliežu ceļu remonta iekārtu iznomāšana Lietuvas dzelzceļam u.c.)</a:t>
            </a:r>
          </a:p>
          <a:p>
            <a:r>
              <a:rPr lang="lv-LV" sz="1600" dirty="0"/>
              <a:t>Sadarbība Ziemeļjūras – Baltijas jūras transporta koridora attīstībā</a:t>
            </a:r>
          </a:p>
          <a:p>
            <a:r>
              <a:rPr lang="lv-LV" sz="1600" dirty="0"/>
              <a:t>Pasažieru pārvadājumi «Kijeva – Minska – Viļņa – Rīga»</a:t>
            </a:r>
          </a:p>
          <a:p>
            <a:r>
              <a:rPr lang="lv-LV" sz="1600" dirty="0"/>
              <a:t>Gatavi dalīties dzelzceļa uzņēmuma reorganizācijas pieredzē</a:t>
            </a:r>
          </a:p>
          <a:p>
            <a:endParaRPr lang="lv-LV" sz="1600" dirty="0"/>
          </a:p>
          <a:p>
            <a:endParaRPr lang="lv-LV" sz="1600" dirty="0"/>
          </a:p>
          <a:p>
            <a:endParaRPr lang="lv-LV" sz="1600" dirty="0"/>
          </a:p>
          <a:p>
            <a:pPr marL="0" indent="0">
              <a:buFont typeface="Arial" charset="0"/>
              <a:buNone/>
            </a:pPr>
            <a:endParaRPr lang="lv-LV" sz="1600" dirty="0"/>
          </a:p>
        </p:txBody>
      </p:sp>
      <p:pic>
        <p:nvPicPr>
          <p:cNvPr id="1026" name="Picture 2" descr="https://ldzintranet.int.ldz.lv/sites/default/files/styles/image_medium/public/news/main/20190221/img-20190221-wa0004.jpg?itok=Tsr1lU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5635" y="1765277"/>
            <a:ext cx="4811673" cy="3611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865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793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E8A4350B-0678-4E99-82EC-4497D036CD46}"/>
              </a:ext>
            </a:extLst>
          </p:cNvPr>
          <p:cNvSpPr>
            <a:spLocks noGrp="1"/>
          </p:cNvSpPr>
          <p:nvPr>
            <p:ph type="body" sz="quarter" idx="10"/>
          </p:nvPr>
        </p:nvSpPr>
        <p:spPr>
          <a:xfrm>
            <a:off x="842963" y="587016"/>
            <a:ext cx="10454345" cy="866464"/>
          </a:xfrm>
        </p:spPr>
        <p:txBody>
          <a:bodyPr/>
          <a:lstStyle/>
          <a:p>
            <a:r>
              <a:rPr lang="lv-LV" dirty="0"/>
              <a:t>DZELZCEĻU ATTĪSTĪBAS POLITIKA EIROPAS SAVIENĪBĀ </a:t>
            </a:r>
          </a:p>
        </p:txBody>
      </p:sp>
      <p:sp>
        <p:nvSpPr>
          <p:cNvPr id="3" name="Slide Number Placeholder 2">
            <a:extLst>
              <a:ext uri="{FF2B5EF4-FFF2-40B4-BE49-F238E27FC236}">
                <a16:creationId xmlns:a16="http://schemas.microsoft.com/office/drawing/2014/main" xmlns="" id="{3110BCC3-5D31-4D79-8FFE-9E3632B973D0}"/>
              </a:ext>
            </a:extLst>
          </p:cNvPr>
          <p:cNvSpPr>
            <a:spLocks noGrp="1"/>
          </p:cNvSpPr>
          <p:nvPr>
            <p:ph type="sldNum" sz="quarter" idx="12"/>
          </p:nvPr>
        </p:nvSpPr>
        <p:spPr/>
        <p:txBody>
          <a:bodyPr/>
          <a:lstStyle/>
          <a:p>
            <a:fld id="{4D5E18BD-30C7-894D-A51A-2F2A7C64E58B}" type="slidenum">
              <a:rPr lang="en-US" smtClean="0"/>
              <a:pPr/>
              <a:t>2</a:t>
            </a:fld>
            <a:endParaRPr lang="en-US"/>
          </a:p>
        </p:txBody>
      </p:sp>
      <p:sp>
        <p:nvSpPr>
          <p:cNvPr id="23" name="Arrow: Right 22">
            <a:extLst>
              <a:ext uri="{FF2B5EF4-FFF2-40B4-BE49-F238E27FC236}">
                <a16:creationId xmlns:a16="http://schemas.microsoft.com/office/drawing/2014/main" xmlns="" id="{3C480B2B-5643-4905-AD00-6D6BF44F2430}"/>
              </a:ext>
            </a:extLst>
          </p:cNvPr>
          <p:cNvSpPr/>
          <p:nvPr/>
        </p:nvSpPr>
        <p:spPr>
          <a:xfrm>
            <a:off x="843700" y="3500760"/>
            <a:ext cx="10615351" cy="575035"/>
          </a:xfrm>
          <a:prstGeom prst="rightArrow">
            <a:avLst/>
          </a:prstGeom>
          <a:solidFill>
            <a:srgbClr val="525A70"/>
          </a:solidFill>
          <a:ln>
            <a:solidFill>
              <a:srgbClr val="525A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24" name="Graphic 23" descr="Flag">
            <a:extLst>
              <a:ext uri="{FF2B5EF4-FFF2-40B4-BE49-F238E27FC236}">
                <a16:creationId xmlns:a16="http://schemas.microsoft.com/office/drawing/2014/main" xmlns="" id="{2347BFD0-F96E-4566-8915-00F223BADBF5}"/>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68350" y="2396196"/>
            <a:ext cx="1327609" cy="1327609"/>
          </a:xfrm>
          <a:prstGeom prst="rect">
            <a:avLst/>
          </a:prstGeom>
        </p:spPr>
      </p:pic>
      <p:pic>
        <p:nvPicPr>
          <p:cNvPr id="25" name="Graphic 24" descr="Flag">
            <a:extLst>
              <a:ext uri="{FF2B5EF4-FFF2-40B4-BE49-F238E27FC236}">
                <a16:creationId xmlns:a16="http://schemas.microsoft.com/office/drawing/2014/main" xmlns="" id="{4382EC09-8664-455C-A863-5FE4AB289DC0}"/>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2425262" y="2396196"/>
            <a:ext cx="1327609" cy="1327609"/>
          </a:xfrm>
          <a:prstGeom prst="rect">
            <a:avLst/>
          </a:prstGeom>
        </p:spPr>
      </p:pic>
      <p:sp>
        <p:nvSpPr>
          <p:cNvPr id="26" name="TextBox 25">
            <a:extLst>
              <a:ext uri="{FF2B5EF4-FFF2-40B4-BE49-F238E27FC236}">
                <a16:creationId xmlns:a16="http://schemas.microsoft.com/office/drawing/2014/main" xmlns="" id="{D858AD58-B0FE-443D-AE4B-DE56652F951C}"/>
              </a:ext>
            </a:extLst>
          </p:cNvPr>
          <p:cNvSpPr txBox="1"/>
          <p:nvPr/>
        </p:nvSpPr>
        <p:spPr>
          <a:xfrm>
            <a:off x="1034426" y="2591073"/>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2001</a:t>
            </a:r>
          </a:p>
        </p:txBody>
      </p:sp>
      <p:sp>
        <p:nvSpPr>
          <p:cNvPr id="27" name="TextBox 26">
            <a:extLst>
              <a:ext uri="{FF2B5EF4-FFF2-40B4-BE49-F238E27FC236}">
                <a16:creationId xmlns:a16="http://schemas.microsoft.com/office/drawing/2014/main" xmlns="" id="{7B1EF4DF-3B5D-4CBC-B4E2-9AAEE1F4AB45}"/>
              </a:ext>
            </a:extLst>
          </p:cNvPr>
          <p:cNvSpPr txBox="1"/>
          <p:nvPr/>
        </p:nvSpPr>
        <p:spPr>
          <a:xfrm>
            <a:off x="2800765"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2004</a:t>
            </a:r>
          </a:p>
        </p:txBody>
      </p:sp>
      <p:pic>
        <p:nvPicPr>
          <p:cNvPr id="28" name="Graphic 27" descr="Flag">
            <a:extLst>
              <a:ext uri="{FF2B5EF4-FFF2-40B4-BE49-F238E27FC236}">
                <a16:creationId xmlns:a16="http://schemas.microsoft.com/office/drawing/2014/main" xmlns="" id="{CE10F572-DD92-442D-A323-AD84E828378A}"/>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461525" y="2396196"/>
            <a:ext cx="1327609" cy="1327609"/>
          </a:xfrm>
          <a:prstGeom prst="rect">
            <a:avLst/>
          </a:prstGeom>
        </p:spPr>
      </p:pic>
      <p:sp>
        <p:nvSpPr>
          <p:cNvPr id="29" name="TextBox 28">
            <a:extLst>
              <a:ext uri="{FF2B5EF4-FFF2-40B4-BE49-F238E27FC236}">
                <a16:creationId xmlns:a16="http://schemas.microsoft.com/office/drawing/2014/main" xmlns="" id="{7E2647FD-6DFA-4602-9C30-04050B1AD348}"/>
              </a:ext>
            </a:extLst>
          </p:cNvPr>
          <p:cNvSpPr txBox="1"/>
          <p:nvPr/>
        </p:nvSpPr>
        <p:spPr>
          <a:xfrm>
            <a:off x="6837028"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2012</a:t>
            </a:r>
          </a:p>
        </p:txBody>
      </p:sp>
      <p:pic>
        <p:nvPicPr>
          <p:cNvPr id="30" name="Graphic 29" descr="Flag">
            <a:extLst>
              <a:ext uri="{FF2B5EF4-FFF2-40B4-BE49-F238E27FC236}">
                <a16:creationId xmlns:a16="http://schemas.microsoft.com/office/drawing/2014/main" xmlns="" id="{A6D684F9-499B-479D-BFE7-11B2C9568A2E}"/>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3828287" y="2396196"/>
            <a:ext cx="1327609" cy="1327609"/>
          </a:xfrm>
          <a:prstGeom prst="rect">
            <a:avLst/>
          </a:prstGeom>
        </p:spPr>
      </p:pic>
      <p:sp>
        <p:nvSpPr>
          <p:cNvPr id="31" name="TextBox 30">
            <a:extLst>
              <a:ext uri="{FF2B5EF4-FFF2-40B4-BE49-F238E27FC236}">
                <a16:creationId xmlns:a16="http://schemas.microsoft.com/office/drawing/2014/main" xmlns="" id="{8817D643-5D4A-4E7E-B610-8A0030E1D64E}"/>
              </a:ext>
            </a:extLst>
          </p:cNvPr>
          <p:cNvSpPr txBox="1"/>
          <p:nvPr/>
        </p:nvSpPr>
        <p:spPr>
          <a:xfrm>
            <a:off x="4203790"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2007</a:t>
            </a:r>
          </a:p>
        </p:txBody>
      </p:sp>
      <p:pic>
        <p:nvPicPr>
          <p:cNvPr id="32" name="Graphic 31" descr="Flag">
            <a:extLst>
              <a:ext uri="{FF2B5EF4-FFF2-40B4-BE49-F238E27FC236}">
                <a16:creationId xmlns:a16="http://schemas.microsoft.com/office/drawing/2014/main" xmlns="" id="{44A8BA93-7C4D-4405-9C65-D004ED846132}"/>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8373193" y="2396196"/>
            <a:ext cx="1327609" cy="1327609"/>
          </a:xfrm>
          <a:prstGeom prst="rect">
            <a:avLst/>
          </a:prstGeom>
        </p:spPr>
      </p:pic>
      <p:sp>
        <p:nvSpPr>
          <p:cNvPr id="33" name="TextBox 32">
            <a:extLst>
              <a:ext uri="{FF2B5EF4-FFF2-40B4-BE49-F238E27FC236}">
                <a16:creationId xmlns:a16="http://schemas.microsoft.com/office/drawing/2014/main" xmlns="" id="{D83BC0B5-AAAA-44F7-ADF2-7AB45EA79EF0}"/>
              </a:ext>
            </a:extLst>
          </p:cNvPr>
          <p:cNvSpPr txBox="1"/>
          <p:nvPr/>
        </p:nvSpPr>
        <p:spPr>
          <a:xfrm>
            <a:off x="8748696"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2016</a:t>
            </a:r>
          </a:p>
        </p:txBody>
      </p:sp>
      <p:sp>
        <p:nvSpPr>
          <p:cNvPr id="34" name="TextBox 33">
            <a:extLst>
              <a:ext uri="{FF2B5EF4-FFF2-40B4-BE49-F238E27FC236}">
                <a16:creationId xmlns:a16="http://schemas.microsoft.com/office/drawing/2014/main" xmlns="" id="{2F8994BA-15CA-431B-BAF4-AECAFA1DD8D2}"/>
              </a:ext>
            </a:extLst>
          </p:cNvPr>
          <p:cNvSpPr txBox="1"/>
          <p:nvPr/>
        </p:nvSpPr>
        <p:spPr>
          <a:xfrm>
            <a:off x="1097653" y="3037248"/>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Pirmā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35" name="TextBox 34">
            <a:extLst>
              <a:ext uri="{FF2B5EF4-FFF2-40B4-BE49-F238E27FC236}">
                <a16:creationId xmlns:a16="http://schemas.microsoft.com/office/drawing/2014/main" xmlns="" id="{AAE4F91B-0F8A-4A94-8FDF-957820B9FB64}"/>
              </a:ext>
            </a:extLst>
          </p:cNvPr>
          <p:cNvSpPr txBox="1"/>
          <p:nvPr/>
        </p:nvSpPr>
        <p:spPr>
          <a:xfrm>
            <a:off x="2857326" y="3054545"/>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Otrā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36" name="TextBox 35">
            <a:extLst>
              <a:ext uri="{FF2B5EF4-FFF2-40B4-BE49-F238E27FC236}">
                <a16:creationId xmlns:a16="http://schemas.microsoft.com/office/drawing/2014/main" xmlns="" id="{EC5D8569-E6F7-46BB-B163-77EC23CDC7FC}"/>
              </a:ext>
            </a:extLst>
          </p:cNvPr>
          <p:cNvSpPr txBox="1"/>
          <p:nvPr/>
        </p:nvSpPr>
        <p:spPr>
          <a:xfrm>
            <a:off x="4260350" y="3061658"/>
            <a:ext cx="1842553"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Pirmās dzelzceļa </a:t>
            </a:r>
            <a:r>
              <a:rPr lang="lv-LV" sz="1400" kern="1200" spc="0" baseline="0" dirty="0" err="1">
                <a:solidFill>
                  <a:srgbClr val="525A70"/>
                </a:solidFill>
                <a:latin typeface="+mj-lt"/>
                <a:ea typeface="+mj-ea"/>
                <a:cs typeface="+mj-cs"/>
              </a:rPr>
              <a:t>pakotne</a:t>
            </a:r>
            <a:r>
              <a:rPr lang="lv-LV" sz="1400" dirty="0" err="1">
                <a:solidFill>
                  <a:srgbClr val="525A70"/>
                </a:solidFill>
                <a:latin typeface="+mj-lt"/>
                <a:ea typeface="+mj-ea"/>
                <a:cs typeface="+mj-cs"/>
              </a:rPr>
              <a:t>s</a:t>
            </a:r>
            <a:r>
              <a:rPr lang="lv-LV" sz="1400" dirty="0">
                <a:solidFill>
                  <a:srgbClr val="525A70"/>
                </a:solidFill>
                <a:latin typeface="+mj-lt"/>
                <a:ea typeface="+mj-ea"/>
                <a:cs typeface="+mj-cs"/>
              </a:rPr>
              <a:t> pilnveide  </a:t>
            </a:r>
            <a:endParaRPr lang="lv-LV" sz="1400" kern="1200" spc="0" baseline="0" dirty="0">
              <a:solidFill>
                <a:srgbClr val="525A70"/>
              </a:solidFill>
              <a:latin typeface="+mj-lt"/>
              <a:ea typeface="+mj-ea"/>
              <a:cs typeface="+mj-cs"/>
            </a:endParaRPr>
          </a:p>
        </p:txBody>
      </p:sp>
      <p:sp>
        <p:nvSpPr>
          <p:cNvPr id="37" name="TextBox 36">
            <a:extLst>
              <a:ext uri="{FF2B5EF4-FFF2-40B4-BE49-F238E27FC236}">
                <a16:creationId xmlns:a16="http://schemas.microsoft.com/office/drawing/2014/main" xmlns="" id="{C7ACABA2-8DDD-4CA8-BE8D-3F790CA96FCF}"/>
              </a:ext>
            </a:extLst>
          </p:cNvPr>
          <p:cNvSpPr txBox="1"/>
          <p:nvPr/>
        </p:nvSpPr>
        <p:spPr>
          <a:xfrm>
            <a:off x="6893589" y="3061658"/>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Trešā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38" name="TextBox 37">
            <a:extLst>
              <a:ext uri="{FF2B5EF4-FFF2-40B4-BE49-F238E27FC236}">
                <a16:creationId xmlns:a16="http://schemas.microsoft.com/office/drawing/2014/main" xmlns="" id="{11C918C6-AEF9-4324-8E4B-0CFE403B4D29}"/>
              </a:ext>
            </a:extLst>
          </p:cNvPr>
          <p:cNvSpPr txBox="1"/>
          <p:nvPr/>
        </p:nvSpPr>
        <p:spPr>
          <a:xfrm>
            <a:off x="8805256" y="3054544"/>
            <a:ext cx="1655973"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Ceturtā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Tree>
    <p:extLst>
      <p:ext uri="{BB962C8B-B14F-4D97-AF65-F5344CB8AC3E}">
        <p14:creationId xmlns:p14="http://schemas.microsoft.com/office/powerpoint/2010/main" val="32244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E8A4350B-0678-4E99-82EC-4497D036CD46}"/>
              </a:ext>
            </a:extLst>
          </p:cNvPr>
          <p:cNvSpPr>
            <a:spLocks noGrp="1"/>
          </p:cNvSpPr>
          <p:nvPr>
            <p:ph type="body" sz="quarter" idx="10"/>
          </p:nvPr>
        </p:nvSpPr>
        <p:spPr>
          <a:xfrm>
            <a:off x="842963" y="587016"/>
            <a:ext cx="10454345" cy="866464"/>
          </a:xfrm>
        </p:spPr>
        <p:txBody>
          <a:bodyPr/>
          <a:lstStyle/>
          <a:p>
            <a:r>
              <a:rPr lang="lv-LV" dirty="0"/>
              <a:t>«LATVIJAS DZELZCEĻA» REORGANIZĀCIJA, IEVĒROJOT EIROPAS SAVIENĪBAS POLITIKU </a:t>
            </a:r>
          </a:p>
        </p:txBody>
      </p:sp>
      <p:sp>
        <p:nvSpPr>
          <p:cNvPr id="3" name="Slide Number Placeholder 2">
            <a:extLst>
              <a:ext uri="{FF2B5EF4-FFF2-40B4-BE49-F238E27FC236}">
                <a16:creationId xmlns:a16="http://schemas.microsoft.com/office/drawing/2014/main" xmlns="" id="{3110BCC3-5D31-4D79-8FFE-9E3632B973D0}"/>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D5E18BD-30C7-894D-A51A-2F2A7C64E58B}" type="slidenum">
              <a:rPr kumimoji="0" lang="en-US" sz="1600" b="0" i="0" u="none" strike="noStrike" kern="1200" cap="none" spc="0" normalizeH="0" baseline="0" noProof="0" smtClean="0">
                <a:ln>
                  <a:noFill/>
                </a:ln>
                <a:solidFill>
                  <a:srgbClr val="002841"/>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a:ln>
                <a:noFill/>
              </a:ln>
              <a:solidFill>
                <a:srgbClr val="002841"/>
              </a:solidFill>
              <a:effectLst/>
              <a:uLnTx/>
              <a:uFillTx/>
              <a:latin typeface="Arial" panose="020B0604020202020204"/>
              <a:ea typeface="+mn-ea"/>
              <a:cs typeface="+mn-cs"/>
            </a:endParaRPr>
          </a:p>
        </p:txBody>
      </p:sp>
      <p:pic>
        <p:nvPicPr>
          <p:cNvPr id="27" name="Graphic 26" descr="Flag">
            <a:extLst>
              <a:ext uri="{FF2B5EF4-FFF2-40B4-BE49-F238E27FC236}">
                <a16:creationId xmlns:a16="http://schemas.microsoft.com/office/drawing/2014/main" xmlns="" id="{A967279F-9F8B-474C-BB5D-B15DDED3C9DD}"/>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V="1">
            <a:off x="5639805" y="3903269"/>
            <a:ext cx="1327609" cy="1363576"/>
          </a:xfrm>
          <a:prstGeom prst="rect">
            <a:avLst/>
          </a:prstGeom>
        </p:spPr>
      </p:pic>
      <p:sp>
        <p:nvSpPr>
          <p:cNvPr id="28" name="TextBox 27">
            <a:extLst>
              <a:ext uri="{FF2B5EF4-FFF2-40B4-BE49-F238E27FC236}">
                <a16:creationId xmlns:a16="http://schemas.microsoft.com/office/drawing/2014/main" xmlns="" id="{94DE69F0-C91B-4622-8751-FF1388F872E5}"/>
              </a:ext>
            </a:extLst>
          </p:cNvPr>
          <p:cNvSpPr txBox="1"/>
          <p:nvPr/>
        </p:nvSpPr>
        <p:spPr>
          <a:xfrm>
            <a:off x="6000383" y="4758344"/>
            <a:ext cx="735291" cy="357405"/>
          </a:xfrm>
          <a:prstGeom prst="rect">
            <a:avLst/>
          </a:prstGeom>
          <a:ln>
            <a:noFill/>
          </a:ln>
        </p:spPr>
        <p:txBody>
          <a:bodyPr vert="horz" wrap="square" lIns="0" tIns="0" rIns="0" bIns="0" rtlCol="0" anchor="t">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rgbClr val="002841"/>
                </a:solidFill>
                <a:effectLst/>
                <a:uLnTx/>
                <a:uFillTx/>
                <a:latin typeface="Arial" panose="020B0604020202020204"/>
                <a:ea typeface="+mn-ea"/>
                <a:cs typeface="+mn-cs"/>
              </a:rPr>
              <a:t>2010</a:t>
            </a:r>
          </a:p>
        </p:txBody>
      </p:sp>
      <p:sp>
        <p:nvSpPr>
          <p:cNvPr id="31" name="TextBox 30">
            <a:extLst>
              <a:ext uri="{FF2B5EF4-FFF2-40B4-BE49-F238E27FC236}">
                <a16:creationId xmlns:a16="http://schemas.microsoft.com/office/drawing/2014/main" xmlns="" id="{E9C739E5-9445-40D8-9E0C-ED890728035F}"/>
              </a:ext>
            </a:extLst>
          </p:cNvPr>
          <p:cNvSpPr txBox="1"/>
          <p:nvPr/>
        </p:nvSpPr>
        <p:spPr>
          <a:xfrm>
            <a:off x="1939771" y="4006619"/>
            <a:ext cx="2275015" cy="716476"/>
          </a:xfrm>
          <a:prstGeom prst="rect">
            <a:avLst/>
          </a:prstGeom>
        </p:spPr>
        <p:txBody>
          <a:bodyPr vert="horz" wrap="square" lIns="0" tIns="0" rIns="0" bIns="0" rtlCol="0" anchor="t">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lv-LV" sz="1300" b="0" i="0" u="none" strike="noStrike" kern="1200" cap="none" spc="0" normalizeH="0" baseline="0" noProof="0" dirty="0">
                <a:ln>
                  <a:noFill/>
                </a:ln>
                <a:solidFill>
                  <a:srgbClr val="D2002D"/>
                </a:solidFill>
                <a:effectLst/>
                <a:uLnTx/>
                <a:uFillTx/>
                <a:latin typeface="Arial" panose="020B0604020202020204"/>
                <a:ea typeface="+mn-ea"/>
                <a:cs typeface="+mn-cs"/>
              </a:rPr>
              <a:t>Veikta pilnīga reorganizācija, nodalot kravu pārvadājumus no infrastruktūras pārvaldītāja </a:t>
            </a:r>
          </a:p>
        </p:txBody>
      </p:sp>
      <p:pic>
        <p:nvPicPr>
          <p:cNvPr id="32" name="Graphic 31" descr="Flag">
            <a:extLst>
              <a:ext uri="{FF2B5EF4-FFF2-40B4-BE49-F238E27FC236}">
                <a16:creationId xmlns:a16="http://schemas.microsoft.com/office/drawing/2014/main" xmlns="" id="{365D5BCA-2903-4131-ACAF-AA80110ADB6B}"/>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flipV="1">
            <a:off x="3306079" y="3882298"/>
            <a:ext cx="1327610" cy="1363576"/>
          </a:xfrm>
          <a:prstGeom prst="rect">
            <a:avLst/>
          </a:prstGeom>
        </p:spPr>
      </p:pic>
      <p:sp>
        <p:nvSpPr>
          <p:cNvPr id="26" name="TextBox 25">
            <a:extLst>
              <a:ext uri="{FF2B5EF4-FFF2-40B4-BE49-F238E27FC236}">
                <a16:creationId xmlns:a16="http://schemas.microsoft.com/office/drawing/2014/main" xmlns="" id="{34BC9655-6EF9-4C9A-A82C-25EDF3E3D9D8}"/>
              </a:ext>
            </a:extLst>
          </p:cNvPr>
          <p:cNvSpPr txBox="1"/>
          <p:nvPr/>
        </p:nvSpPr>
        <p:spPr>
          <a:xfrm>
            <a:off x="3534082" y="4716847"/>
            <a:ext cx="735291" cy="357405"/>
          </a:xfrm>
          <a:prstGeom prst="rect">
            <a:avLst/>
          </a:prstGeom>
          <a:ln>
            <a:noFill/>
          </a:ln>
        </p:spPr>
        <p:txBody>
          <a:bodyPr vert="horz" wrap="square" lIns="0" tIns="0" rIns="0" bIns="0" rtlCol="0" anchor="t">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rgbClr val="002841"/>
                </a:solidFill>
                <a:effectLst/>
                <a:uLnTx/>
                <a:uFillTx/>
                <a:latin typeface="Arial" panose="020B0604020202020204"/>
                <a:ea typeface="+mn-ea"/>
                <a:cs typeface="+mn-cs"/>
              </a:rPr>
              <a:t>2007</a:t>
            </a:r>
          </a:p>
        </p:txBody>
      </p:sp>
      <p:pic>
        <p:nvPicPr>
          <p:cNvPr id="33" name="Graphic 32" descr="Flag">
            <a:extLst>
              <a:ext uri="{FF2B5EF4-FFF2-40B4-BE49-F238E27FC236}">
                <a16:creationId xmlns:a16="http://schemas.microsoft.com/office/drawing/2014/main" xmlns="" id="{1BB7FCA8-32B8-4CB2-A5C7-0B7198F75B64}"/>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V="1">
            <a:off x="4430106" y="3882298"/>
            <a:ext cx="1327609" cy="1363576"/>
          </a:xfrm>
          <a:prstGeom prst="rect">
            <a:avLst/>
          </a:prstGeom>
        </p:spPr>
      </p:pic>
      <p:sp>
        <p:nvSpPr>
          <p:cNvPr id="34" name="TextBox 33">
            <a:extLst>
              <a:ext uri="{FF2B5EF4-FFF2-40B4-BE49-F238E27FC236}">
                <a16:creationId xmlns:a16="http://schemas.microsoft.com/office/drawing/2014/main" xmlns="" id="{9947C921-3C9C-4B09-B931-F4F5886EEBDA}"/>
              </a:ext>
            </a:extLst>
          </p:cNvPr>
          <p:cNvSpPr txBox="1"/>
          <p:nvPr/>
        </p:nvSpPr>
        <p:spPr>
          <a:xfrm>
            <a:off x="4790684" y="4737373"/>
            <a:ext cx="735291" cy="357405"/>
          </a:xfrm>
          <a:prstGeom prst="rect">
            <a:avLst/>
          </a:prstGeom>
          <a:ln>
            <a:noFill/>
          </a:ln>
        </p:spPr>
        <p:txBody>
          <a:bodyPr vert="horz" wrap="square" lIns="0" tIns="0" rIns="0" bIns="0" rtlCol="0" anchor="t">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rgbClr val="002841"/>
                </a:solidFill>
                <a:effectLst/>
                <a:uLnTx/>
                <a:uFillTx/>
                <a:latin typeface="Arial" panose="020B0604020202020204"/>
                <a:ea typeface="+mn-ea"/>
                <a:cs typeface="+mn-cs"/>
              </a:rPr>
              <a:t>2008</a:t>
            </a:r>
          </a:p>
        </p:txBody>
      </p:sp>
      <p:sp>
        <p:nvSpPr>
          <p:cNvPr id="35" name="TextBox 34">
            <a:extLst>
              <a:ext uri="{FF2B5EF4-FFF2-40B4-BE49-F238E27FC236}">
                <a16:creationId xmlns:a16="http://schemas.microsoft.com/office/drawing/2014/main" xmlns="" id="{32CA34A8-BB95-4146-87AA-B0B9B60933BA}"/>
              </a:ext>
            </a:extLst>
          </p:cNvPr>
          <p:cNvSpPr txBox="1"/>
          <p:nvPr/>
        </p:nvSpPr>
        <p:spPr>
          <a:xfrm>
            <a:off x="4835528" y="4027145"/>
            <a:ext cx="1036018" cy="716476"/>
          </a:xfrm>
          <a:prstGeom prst="rect">
            <a:avLst/>
          </a:prstGeom>
        </p:spPr>
        <p:txBody>
          <a:bodyPr vert="horz" wrap="square" lIns="0" tIns="0" rIns="0" bIns="0" rtlCol="0" anchor="t">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lv-LV" sz="1300" b="0" i="0" u="none" strike="noStrike" kern="1200" cap="none" spc="0" normalizeH="0" baseline="0" noProof="0" dirty="0">
                <a:ln>
                  <a:noFill/>
                </a:ln>
                <a:solidFill>
                  <a:srgbClr val="525A70"/>
                </a:solidFill>
                <a:effectLst/>
                <a:uLnTx/>
                <a:uFillTx/>
                <a:latin typeface="Arial" panose="020B0604020202020204"/>
                <a:ea typeface="+mn-ea"/>
                <a:cs typeface="+mn-cs"/>
              </a:rPr>
              <a:t>No </a:t>
            </a:r>
            <a:r>
              <a:rPr kumimoji="0" lang="lv-LV" sz="1300" b="0" i="0" u="none" strike="noStrike" kern="1200" cap="none" spc="0" normalizeH="0" baseline="0" noProof="0" dirty="0" err="1">
                <a:ln>
                  <a:noFill/>
                </a:ln>
                <a:solidFill>
                  <a:srgbClr val="525A70"/>
                </a:solidFill>
                <a:effectLst/>
                <a:uLnTx/>
                <a:uFillTx/>
                <a:latin typeface="Arial" panose="020B0604020202020204"/>
                <a:ea typeface="+mn-ea"/>
                <a:cs typeface="+mn-cs"/>
              </a:rPr>
              <a:t>LDz</a:t>
            </a:r>
            <a:r>
              <a:rPr kumimoji="0" lang="lv-LV" sz="1300" b="0" i="0" u="none" strike="noStrike" kern="1200" cap="none" spc="0" normalizeH="0" baseline="0" noProof="0" dirty="0">
                <a:ln>
                  <a:noFill/>
                </a:ln>
                <a:solidFill>
                  <a:srgbClr val="525A70"/>
                </a:solidFill>
                <a:effectLst/>
                <a:uLnTx/>
                <a:uFillTx/>
                <a:latin typeface="Arial" panose="020B0604020202020204"/>
                <a:ea typeface="+mn-ea"/>
                <a:cs typeface="+mn-cs"/>
              </a:rPr>
              <a:t> koncerna nodalīts PV</a:t>
            </a:r>
          </a:p>
        </p:txBody>
      </p:sp>
      <p:sp>
        <p:nvSpPr>
          <p:cNvPr id="36" name="TextBox 35">
            <a:extLst>
              <a:ext uri="{FF2B5EF4-FFF2-40B4-BE49-F238E27FC236}">
                <a16:creationId xmlns:a16="http://schemas.microsoft.com/office/drawing/2014/main" xmlns="" id="{5A3D59C6-FF41-40C5-B1C4-5BC8C224EAA9}"/>
              </a:ext>
            </a:extLst>
          </p:cNvPr>
          <p:cNvSpPr txBox="1"/>
          <p:nvPr/>
        </p:nvSpPr>
        <p:spPr>
          <a:xfrm>
            <a:off x="6060049" y="4020897"/>
            <a:ext cx="2562953" cy="716476"/>
          </a:xfrm>
          <a:prstGeom prst="rect">
            <a:avLst/>
          </a:prstGeom>
        </p:spPr>
        <p:txBody>
          <a:bodyPr vert="horz" wrap="square" lIns="0" tIns="0" rIns="0" bIns="0" rtlCol="0" anchor="t">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lv-LV" sz="1300" b="0" i="0" u="none" strike="noStrike" kern="1200" cap="none" spc="0" normalizeH="0" baseline="0" noProof="0" dirty="0">
                <a:ln>
                  <a:noFill/>
                </a:ln>
                <a:solidFill>
                  <a:srgbClr val="525A70"/>
                </a:solidFill>
                <a:effectLst/>
                <a:uLnTx/>
                <a:uFillTx/>
                <a:latin typeface="Arial" panose="020B0604020202020204"/>
                <a:ea typeface="+mn-ea"/>
                <a:cs typeface="+mn-cs"/>
              </a:rPr>
              <a:t>Izveidots neatkarīgs infrastruktūras pārvaldītāja būtisko funkciju veicējs AS «</a:t>
            </a:r>
            <a:r>
              <a:rPr kumimoji="0" lang="lv-LV" sz="1300" b="0" i="0" u="none" strike="noStrike" kern="1200" cap="none" spc="0" normalizeH="0" baseline="0" noProof="0" dirty="0" err="1">
                <a:ln>
                  <a:noFill/>
                </a:ln>
                <a:solidFill>
                  <a:srgbClr val="525A70"/>
                </a:solidFill>
                <a:effectLst/>
                <a:uLnTx/>
                <a:uFillTx/>
                <a:latin typeface="Arial" panose="020B0604020202020204"/>
                <a:ea typeface="+mn-ea"/>
                <a:cs typeface="+mn-cs"/>
              </a:rPr>
              <a:t>LatRailNet</a:t>
            </a:r>
            <a:r>
              <a:rPr kumimoji="0" lang="lv-LV" sz="1300" b="0" i="0" u="none" strike="noStrike" kern="1200" cap="none" spc="0" normalizeH="0" baseline="0" noProof="0" dirty="0">
                <a:ln>
                  <a:noFill/>
                </a:ln>
                <a:solidFill>
                  <a:srgbClr val="525A70"/>
                </a:solidFill>
                <a:effectLst/>
                <a:uLnTx/>
                <a:uFillTx/>
                <a:latin typeface="Arial" panose="020B0604020202020204"/>
                <a:ea typeface="+mn-ea"/>
                <a:cs typeface="+mn-cs"/>
              </a:rPr>
              <a:t>» </a:t>
            </a:r>
          </a:p>
        </p:txBody>
      </p:sp>
      <p:sp>
        <p:nvSpPr>
          <p:cNvPr id="54" name="Arrow: Right 53">
            <a:extLst>
              <a:ext uri="{FF2B5EF4-FFF2-40B4-BE49-F238E27FC236}">
                <a16:creationId xmlns:a16="http://schemas.microsoft.com/office/drawing/2014/main" xmlns="" id="{6B94B61E-E68E-44FF-884E-E853F1581E3D}"/>
              </a:ext>
            </a:extLst>
          </p:cNvPr>
          <p:cNvSpPr/>
          <p:nvPr/>
        </p:nvSpPr>
        <p:spPr>
          <a:xfrm>
            <a:off x="843700" y="3500760"/>
            <a:ext cx="10615351" cy="575035"/>
          </a:xfrm>
          <a:prstGeom prst="rightArrow">
            <a:avLst/>
          </a:prstGeom>
          <a:solidFill>
            <a:srgbClr val="525A70"/>
          </a:solidFill>
          <a:ln>
            <a:solidFill>
              <a:srgbClr val="525A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55" name="Graphic 54" descr="Flag">
            <a:extLst>
              <a:ext uri="{FF2B5EF4-FFF2-40B4-BE49-F238E27FC236}">
                <a16:creationId xmlns:a16="http://schemas.microsoft.com/office/drawing/2014/main" xmlns="" id="{F321001C-D839-42EA-BA01-66EA9BB0C0C0}"/>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668350" y="2396196"/>
            <a:ext cx="1327609" cy="1327609"/>
          </a:xfrm>
          <a:prstGeom prst="rect">
            <a:avLst/>
          </a:prstGeom>
        </p:spPr>
      </p:pic>
      <p:pic>
        <p:nvPicPr>
          <p:cNvPr id="56" name="Graphic 55" descr="Flag">
            <a:extLst>
              <a:ext uri="{FF2B5EF4-FFF2-40B4-BE49-F238E27FC236}">
                <a16:creationId xmlns:a16="http://schemas.microsoft.com/office/drawing/2014/main" xmlns="" id="{38519375-686B-4821-A0E5-B93D201827A9}"/>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2425262" y="2396196"/>
            <a:ext cx="1327609" cy="1327609"/>
          </a:xfrm>
          <a:prstGeom prst="rect">
            <a:avLst/>
          </a:prstGeom>
        </p:spPr>
      </p:pic>
      <p:sp>
        <p:nvSpPr>
          <p:cNvPr id="57" name="TextBox 56">
            <a:extLst>
              <a:ext uri="{FF2B5EF4-FFF2-40B4-BE49-F238E27FC236}">
                <a16:creationId xmlns:a16="http://schemas.microsoft.com/office/drawing/2014/main" xmlns="" id="{AFFAB0B7-079E-4EBD-A35D-8F4434EF27DC}"/>
              </a:ext>
            </a:extLst>
          </p:cNvPr>
          <p:cNvSpPr txBox="1"/>
          <p:nvPr/>
        </p:nvSpPr>
        <p:spPr>
          <a:xfrm>
            <a:off x="1034426" y="2591073"/>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2001</a:t>
            </a:r>
          </a:p>
        </p:txBody>
      </p:sp>
      <p:sp>
        <p:nvSpPr>
          <p:cNvPr id="58" name="TextBox 57">
            <a:extLst>
              <a:ext uri="{FF2B5EF4-FFF2-40B4-BE49-F238E27FC236}">
                <a16:creationId xmlns:a16="http://schemas.microsoft.com/office/drawing/2014/main" xmlns="" id="{C16904B7-D0E7-4F77-B9EB-6C7236A20F6A}"/>
              </a:ext>
            </a:extLst>
          </p:cNvPr>
          <p:cNvSpPr txBox="1"/>
          <p:nvPr/>
        </p:nvSpPr>
        <p:spPr>
          <a:xfrm>
            <a:off x="2800765"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2004</a:t>
            </a:r>
          </a:p>
        </p:txBody>
      </p:sp>
      <p:pic>
        <p:nvPicPr>
          <p:cNvPr id="59" name="Graphic 58" descr="Flag">
            <a:extLst>
              <a:ext uri="{FF2B5EF4-FFF2-40B4-BE49-F238E27FC236}">
                <a16:creationId xmlns:a16="http://schemas.microsoft.com/office/drawing/2014/main" xmlns="" id="{4718300D-A964-4A55-80F0-16E4D9A8206D}"/>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6461525" y="2396196"/>
            <a:ext cx="1327609" cy="1327609"/>
          </a:xfrm>
          <a:prstGeom prst="rect">
            <a:avLst/>
          </a:prstGeom>
        </p:spPr>
      </p:pic>
      <p:sp>
        <p:nvSpPr>
          <p:cNvPr id="60" name="TextBox 59">
            <a:extLst>
              <a:ext uri="{FF2B5EF4-FFF2-40B4-BE49-F238E27FC236}">
                <a16:creationId xmlns:a16="http://schemas.microsoft.com/office/drawing/2014/main" xmlns="" id="{E3734561-319D-4513-8E07-721342D2FF7A}"/>
              </a:ext>
            </a:extLst>
          </p:cNvPr>
          <p:cNvSpPr txBox="1"/>
          <p:nvPr/>
        </p:nvSpPr>
        <p:spPr>
          <a:xfrm>
            <a:off x="6837028"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2012</a:t>
            </a:r>
          </a:p>
        </p:txBody>
      </p:sp>
      <p:pic>
        <p:nvPicPr>
          <p:cNvPr id="61" name="Graphic 60" descr="Flag">
            <a:extLst>
              <a:ext uri="{FF2B5EF4-FFF2-40B4-BE49-F238E27FC236}">
                <a16:creationId xmlns:a16="http://schemas.microsoft.com/office/drawing/2014/main" xmlns="" id="{54521DBF-DB66-4F8F-B7BC-CE24E7267CFC}"/>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3828287" y="2396196"/>
            <a:ext cx="1327609" cy="1327609"/>
          </a:xfrm>
          <a:prstGeom prst="rect">
            <a:avLst/>
          </a:prstGeom>
        </p:spPr>
      </p:pic>
      <p:sp>
        <p:nvSpPr>
          <p:cNvPr id="62" name="TextBox 61">
            <a:extLst>
              <a:ext uri="{FF2B5EF4-FFF2-40B4-BE49-F238E27FC236}">
                <a16:creationId xmlns:a16="http://schemas.microsoft.com/office/drawing/2014/main" xmlns="" id="{A4A9B5B4-4C4E-4FEA-811D-005775F404E3}"/>
              </a:ext>
            </a:extLst>
          </p:cNvPr>
          <p:cNvSpPr txBox="1"/>
          <p:nvPr/>
        </p:nvSpPr>
        <p:spPr>
          <a:xfrm>
            <a:off x="4203790"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2007</a:t>
            </a:r>
          </a:p>
        </p:txBody>
      </p:sp>
      <p:pic>
        <p:nvPicPr>
          <p:cNvPr id="63" name="Graphic 62" descr="Flag">
            <a:extLst>
              <a:ext uri="{FF2B5EF4-FFF2-40B4-BE49-F238E27FC236}">
                <a16:creationId xmlns:a16="http://schemas.microsoft.com/office/drawing/2014/main" xmlns="" id="{0D6C04A2-33DF-4F53-923C-388907D3A8D8}"/>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8373193" y="2396196"/>
            <a:ext cx="1327609" cy="1327609"/>
          </a:xfrm>
          <a:prstGeom prst="rect">
            <a:avLst/>
          </a:prstGeom>
        </p:spPr>
      </p:pic>
      <p:sp>
        <p:nvSpPr>
          <p:cNvPr id="64" name="TextBox 63">
            <a:extLst>
              <a:ext uri="{FF2B5EF4-FFF2-40B4-BE49-F238E27FC236}">
                <a16:creationId xmlns:a16="http://schemas.microsoft.com/office/drawing/2014/main" xmlns="" id="{3D5A29AE-737A-4796-BDB9-2466DC88BEE7}"/>
              </a:ext>
            </a:extLst>
          </p:cNvPr>
          <p:cNvSpPr txBox="1"/>
          <p:nvPr/>
        </p:nvSpPr>
        <p:spPr>
          <a:xfrm>
            <a:off x="8748696"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2016</a:t>
            </a:r>
          </a:p>
        </p:txBody>
      </p:sp>
      <p:sp>
        <p:nvSpPr>
          <p:cNvPr id="65" name="TextBox 64">
            <a:extLst>
              <a:ext uri="{FF2B5EF4-FFF2-40B4-BE49-F238E27FC236}">
                <a16:creationId xmlns:a16="http://schemas.microsoft.com/office/drawing/2014/main" xmlns="" id="{49EF2E92-4EC7-4A64-9A65-C8E74C2923F5}"/>
              </a:ext>
            </a:extLst>
          </p:cNvPr>
          <p:cNvSpPr txBox="1"/>
          <p:nvPr/>
        </p:nvSpPr>
        <p:spPr>
          <a:xfrm>
            <a:off x="1097653" y="3037248"/>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Pirmā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66" name="TextBox 65">
            <a:extLst>
              <a:ext uri="{FF2B5EF4-FFF2-40B4-BE49-F238E27FC236}">
                <a16:creationId xmlns:a16="http://schemas.microsoft.com/office/drawing/2014/main" xmlns="" id="{C518EFDE-9C6C-4791-A378-B8091CE0D850}"/>
              </a:ext>
            </a:extLst>
          </p:cNvPr>
          <p:cNvSpPr txBox="1"/>
          <p:nvPr/>
        </p:nvSpPr>
        <p:spPr>
          <a:xfrm>
            <a:off x="2857326" y="3054545"/>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Otrā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67" name="TextBox 66">
            <a:extLst>
              <a:ext uri="{FF2B5EF4-FFF2-40B4-BE49-F238E27FC236}">
                <a16:creationId xmlns:a16="http://schemas.microsoft.com/office/drawing/2014/main" xmlns="" id="{C2B05D2D-DCED-40E6-BE8E-A1F37198349A}"/>
              </a:ext>
            </a:extLst>
          </p:cNvPr>
          <p:cNvSpPr txBox="1"/>
          <p:nvPr/>
        </p:nvSpPr>
        <p:spPr>
          <a:xfrm>
            <a:off x="4260350" y="3061658"/>
            <a:ext cx="1842553"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Pirmās dzelzceļa </a:t>
            </a:r>
            <a:r>
              <a:rPr lang="lv-LV" sz="1400" kern="1200" spc="0" baseline="0" dirty="0" err="1">
                <a:solidFill>
                  <a:srgbClr val="525A70"/>
                </a:solidFill>
                <a:latin typeface="+mj-lt"/>
                <a:ea typeface="+mj-ea"/>
                <a:cs typeface="+mj-cs"/>
              </a:rPr>
              <a:t>pakotne</a:t>
            </a:r>
            <a:r>
              <a:rPr lang="lv-LV" sz="1400" dirty="0" err="1">
                <a:solidFill>
                  <a:srgbClr val="525A70"/>
                </a:solidFill>
                <a:latin typeface="+mj-lt"/>
                <a:ea typeface="+mj-ea"/>
                <a:cs typeface="+mj-cs"/>
              </a:rPr>
              <a:t>s</a:t>
            </a:r>
            <a:r>
              <a:rPr lang="lv-LV" sz="1400" dirty="0">
                <a:solidFill>
                  <a:srgbClr val="525A70"/>
                </a:solidFill>
                <a:latin typeface="+mj-lt"/>
                <a:ea typeface="+mj-ea"/>
                <a:cs typeface="+mj-cs"/>
              </a:rPr>
              <a:t> pilnveide  </a:t>
            </a:r>
            <a:endParaRPr lang="lv-LV" sz="1400" kern="1200" spc="0" baseline="0" dirty="0">
              <a:solidFill>
                <a:srgbClr val="525A70"/>
              </a:solidFill>
              <a:latin typeface="+mj-lt"/>
              <a:ea typeface="+mj-ea"/>
              <a:cs typeface="+mj-cs"/>
            </a:endParaRPr>
          </a:p>
        </p:txBody>
      </p:sp>
      <p:sp>
        <p:nvSpPr>
          <p:cNvPr id="68" name="TextBox 67">
            <a:extLst>
              <a:ext uri="{FF2B5EF4-FFF2-40B4-BE49-F238E27FC236}">
                <a16:creationId xmlns:a16="http://schemas.microsoft.com/office/drawing/2014/main" xmlns="" id="{4D0D496C-C08C-41B2-9256-AE458A5245D3}"/>
              </a:ext>
            </a:extLst>
          </p:cNvPr>
          <p:cNvSpPr txBox="1"/>
          <p:nvPr/>
        </p:nvSpPr>
        <p:spPr>
          <a:xfrm>
            <a:off x="6893589" y="3061658"/>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Trešā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69" name="TextBox 68">
            <a:extLst>
              <a:ext uri="{FF2B5EF4-FFF2-40B4-BE49-F238E27FC236}">
                <a16:creationId xmlns:a16="http://schemas.microsoft.com/office/drawing/2014/main" xmlns="" id="{DDF2547D-3BF2-4509-9306-A1050C93B070}"/>
              </a:ext>
            </a:extLst>
          </p:cNvPr>
          <p:cNvSpPr txBox="1"/>
          <p:nvPr/>
        </p:nvSpPr>
        <p:spPr>
          <a:xfrm>
            <a:off x="8805256" y="3054544"/>
            <a:ext cx="1655973"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Ceturtā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4" name="TextBox 3"/>
          <p:cNvSpPr txBox="1"/>
          <p:nvPr/>
        </p:nvSpPr>
        <p:spPr>
          <a:xfrm>
            <a:off x="923925" y="5614986"/>
            <a:ext cx="10296525" cy="309563"/>
          </a:xfrm>
          <a:prstGeom prst="rect">
            <a:avLst/>
          </a:prstGeom>
        </p:spPr>
        <p:txBody>
          <a:bodyPr vert="horz" wrap="square" lIns="0" tIns="0" rIns="0" bIns="0" rtlCol="0" anchor="t">
            <a:noAutofit/>
          </a:bodyPr>
          <a:lstStyle/>
          <a:p>
            <a:pPr algn="ctr"/>
            <a:r>
              <a:rPr lang="lv-LV" sz="1400" b="1" kern="1200" spc="0" baseline="0" dirty="0">
                <a:solidFill>
                  <a:srgbClr val="D2002D"/>
                </a:solidFill>
                <a:latin typeface="+mj-lt"/>
                <a:ea typeface="+mj-ea"/>
                <a:cs typeface="+mj-cs"/>
              </a:rPr>
              <a:t>LDz restrukturizācija</a:t>
            </a:r>
            <a:r>
              <a:rPr lang="lv-LV" sz="1400" b="1" kern="1200" spc="0" dirty="0">
                <a:solidFill>
                  <a:srgbClr val="D2002D"/>
                </a:solidFill>
                <a:latin typeface="+mj-lt"/>
                <a:ea typeface="+mj-ea"/>
                <a:cs typeface="+mj-cs"/>
              </a:rPr>
              <a:t> atbilstoši ES un LV likumdošanas prasībām noslēgusies tieši pirms 12 gadiem - 2007.gada 4.jūlijā  </a:t>
            </a:r>
          </a:p>
          <a:p>
            <a:pPr algn="ctr"/>
            <a:r>
              <a:rPr lang="lv-LV" sz="1400" b="1" kern="1200" spc="0" dirty="0">
                <a:solidFill>
                  <a:srgbClr val="D2002D"/>
                </a:solidFill>
                <a:latin typeface="+mj-lt"/>
                <a:ea typeface="+mj-ea"/>
                <a:cs typeface="+mj-cs"/>
              </a:rPr>
              <a:t>(reģistrācija Uzņēmumu reģistrā)  </a:t>
            </a:r>
            <a:endParaRPr lang="lv-LV" sz="1400" b="1" kern="1200" spc="0" baseline="0" dirty="0">
              <a:solidFill>
                <a:srgbClr val="D2002D"/>
              </a:solidFill>
              <a:latin typeface="+mj-lt"/>
              <a:ea typeface="+mj-ea"/>
              <a:cs typeface="+mj-cs"/>
            </a:endParaRPr>
          </a:p>
        </p:txBody>
      </p:sp>
    </p:spTree>
    <p:extLst>
      <p:ext uri="{BB962C8B-B14F-4D97-AF65-F5344CB8AC3E}">
        <p14:creationId xmlns:p14="http://schemas.microsoft.com/office/powerpoint/2010/main" val="2898869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E8A4350B-0678-4E99-82EC-4497D036CD46}"/>
              </a:ext>
            </a:extLst>
          </p:cNvPr>
          <p:cNvSpPr>
            <a:spLocks noGrp="1"/>
          </p:cNvSpPr>
          <p:nvPr>
            <p:ph type="body" sz="quarter" idx="10"/>
          </p:nvPr>
        </p:nvSpPr>
        <p:spPr>
          <a:xfrm>
            <a:off x="842963" y="587016"/>
            <a:ext cx="10454345" cy="866464"/>
          </a:xfrm>
        </p:spPr>
        <p:txBody>
          <a:bodyPr/>
          <a:lstStyle/>
          <a:p>
            <a:r>
              <a:rPr lang="lv-LV" dirty="0"/>
              <a:t>Lietuvas DZELZCEĻA REORGANIZĀCIJA</a:t>
            </a:r>
          </a:p>
        </p:txBody>
      </p:sp>
      <p:sp>
        <p:nvSpPr>
          <p:cNvPr id="3" name="Slide Number Placeholder 2">
            <a:extLst>
              <a:ext uri="{FF2B5EF4-FFF2-40B4-BE49-F238E27FC236}">
                <a16:creationId xmlns:a16="http://schemas.microsoft.com/office/drawing/2014/main" xmlns="" id="{3110BCC3-5D31-4D79-8FFE-9E3632B973D0}"/>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D5E18BD-30C7-894D-A51A-2F2A7C64E58B}" type="slidenum">
              <a:rPr kumimoji="0" lang="en-US" sz="1600" b="0" i="0" u="none" strike="noStrike" kern="1200" cap="none" spc="0" normalizeH="0" baseline="0" noProof="0" smtClean="0">
                <a:ln>
                  <a:noFill/>
                </a:ln>
                <a:solidFill>
                  <a:srgbClr val="002841"/>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srgbClr val="002841"/>
              </a:solidFill>
              <a:effectLst/>
              <a:uLnTx/>
              <a:uFillTx/>
              <a:latin typeface="Arial" panose="020B0604020202020204"/>
              <a:ea typeface="+mn-ea"/>
              <a:cs typeface="+mn-cs"/>
            </a:endParaRPr>
          </a:p>
        </p:txBody>
      </p:sp>
      <p:pic>
        <p:nvPicPr>
          <p:cNvPr id="38" name="Graphic 37" descr="Flag">
            <a:extLst>
              <a:ext uri="{FF2B5EF4-FFF2-40B4-BE49-F238E27FC236}">
                <a16:creationId xmlns:a16="http://schemas.microsoft.com/office/drawing/2014/main" xmlns="" id="{A96D4B0A-9CBB-4DAB-B1DA-56E3CEBDAFF3}"/>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V="1">
            <a:off x="9701825" y="3851957"/>
            <a:ext cx="1327609" cy="1363576"/>
          </a:xfrm>
          <a:prstGeom prst="rect">
            <a:avLst/>
          </a:prstGeom>
          <a:effectLst/>
        </p:spPr>
      </p:pic>
      <p:sp>
        <p:nvSpPr>
          <p:cNvPr id="39" name="TextBox 38">
            <a:extLst>
              <a:ext uri="{FF2B5EF4-FFF2-40B4-BE49-F238E27FC236}">
                <a16:creationId xmlns:a16="http://schemas.microsoft.com/office/drawing/2014/main" xmlns="" id="{B593683A-58E3-42D5-B60E-300E88947275}"/>
              </a:ext>
            </a:extLst>
          </p:cNvPr>
          <p:cNvSpPr txBox="1"/>
          <p:nvPr/>
        </p:nvSpPr>
        <p:spPr>
          <a:xfrm>
            <a:off x="10062403" y="4707032"/>
            <a:ext cx="735291" cy="357405"/>
          </a:xfrm>
          <a:prstGeom prst="rect">
            <a:avLst/>
          </a:prstGeom>
          <a:ln>
            <a:noFill/>
          </a:ln>
          <a:effectLst/>
        </p:spPr>
        <p:txBody>
          <a:bodyPr vert="horz" wrap="square" lIns="0" tIns="0" rIns="0" bIns="0" rtlCol="0" anchor="t">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chemeClr val="bg1"/>
                </a:solidFill>
                <a:effectLst/>
                <a:uLnTx/>
                <a:uFillTx/>
                <a:latin typeface="Arial" panose="020B0604020202020204"/>
                <a:ea typeface="+mn-ea"/>
                <a:cs typeface="+mn-cs"/>
              </a:rPr>
              <a:t>2018</a:t>
            </a:r>
          </a:p>
        </p:txBody>
      </p:sp>
      <p:pic>
        <p:nvPicPr>
          <p:cNvPr id="42" name="Graphic 41" descr="Flag">
            <a:extLst>
              <a:ext uri="{FF2B5EF4-FFF2-40B4-BE49-F238E27FC236}">
                <a16:creationId xmlns:a16="http://schemas.microsoft.com/office/drawing/2014/main" xmlns="" id="{1E595145-5538-44F7-A526-86FC667958FE}"/>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flipV="1">
            <a:off x="8561577" y="3851957"/>
            <a:ext cx="1327610" cy="1363576"/>
          </a:xfrm>
          <a:prstGeom prst="rect">
            <a:avLst/>
          </a:prstGeom>
          <a:effectLst/>
        </p:spPr>
      </p:pic>
      <p:sp>
        <p:nvSpPr>
          <p:cNvPr id="43" name="TextBox 42">
            <a:extLst>
              <a:ext uri="{FF2B5EF4-FFF2-40B4-BE49-F238E27FC236}">
                <a16:creationId xmlns:a16="http://schemas.microsoft.com/office/drawing/2014/main" xmlns="" id="{0B85ECCE-131F-4780-851E-5A67542BD438}"/>
              </a:ext>
            </a:extLst>
          </p:cNvPr>
          <p:cNvSpPr txBox="1"/>
          <p:nvPr/>
        </p:nvSpPr>
        <p:spPr>
          <a:xfrm>
            <a:off x="8789580" y="4686506"/>
            <a:ext cx="735291" cy="357405"/>
          </a:xfrm>
          <a:prstGeom prst="rect">
            <a:avLst/>
          </a:prstGeom>
          <a:ln>
            <a:noFill/>
          </a:ln>
          <a:effectLst/>
        </p:spPr>
        <p:txBody>
          <a:bodyPr vert="horz" wrap="square" lIns="0" tIns="0" rIns="0" bIns="0" rtlCol="0" anchor="t">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chemeClr val="bg1"/>
                </a:solidFill>
                <a:effectLst/>
                <a:uLnTx/>
                <a:uFillTx/>
                <a:latin typeface="Arial" panose="020B0604020202020204"/>
                <a:ea typeface="+mn-ea"/>
                <a:cs typeface="+mn-cs"/>
              </a:rPr>
              <a:t>2017</a:t>
            </a:r>
          </a:p>
        </p:txBody>
      </p:sp>
      <p:sp>
        <p:nvSpPr>
          <p:cNvPr id="44" name="TextBox 43">
            <a:extLst>
              <a:ext uri="{FF2B5EF4-FFF2-40B4-BE49-F238E27FC236}">
                <a16:creationId xmlns:a16="http://schemas.microsoft.com/office/drawing/2014/main" xmlns="" id="{0CB9CB61-64A5-4FED-8390-1DE1FFDBDB51}"/>
              </a:ext>
            </a:extLst>
          </p:cNvPr>
          <p:cNvSpPr txBox="1"/>
          <p:nvPr/>
        </p:nvSpPr>
        <p:spPr>
          <a:xfrm>
            <a:off x="5750811" y="3959545"/>
            <a:ext cx="3711347" cy="716476"/>
          </a:xfrm>
          <a:prstGeom prst="rect">
            <a:avLst/>
          </a:prstGeom>
          <a:effectLst/>
        </p:spPr>
        <p:txBody>
          <a:bodyPr vert="horz" wrap="square" lIns="0" tIns="0" rIns="0" bIns="0" rtlCol="0" anchor="t">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lv-LV" sz="1300" dirty="0">
                <a:solidFill>
                  <a:srgbClr val="FF0000"/>
                </a:solidFill>
                <a:latin typeface="Arial" panose="020B0604020202020204"/>
              </a:rPr>
              <a:t>Saņemts negatīvs EK lēmums Reņģes-Mažeiķu līnijas lietā ar norādi uz nepieciešamību beidzot veikt reorganizāciju atbilstoši ES prasībām </a:t>
            </a:r>
            <a:endParaRPr kumimoji="0" lang="lv-LV" sz="1300" b="0" i="0" u="none" strike="noStrike" kern="1200" cap="none" spc="0" normalizeH="0" baseline="0" noProof="0" dirty="0">
              <a:ln>
                <a:noFill/>
              </a:ln>
              <a:solidFill>
                <a:srgbClr val="FF0000"/>
              </a:solidFill>
              <a:effectLst/>
              <a:uLnTx/>
              <a:uFillTx/>
              <a:latin typeface="Arial" panose="020B0604020202020204"/>
              <a:ea typeface="+mn-ea"/>
              <a:cs typeface="+mn-cs"/>
            </a:endParaRPr>
          </a:p>
        </p:txBody>
      </p:sp>
      <p:sp>
        <p:nvSpPr>
          <p:cNvPr id="45" name="TextBox 44">
            <a:extLst>
              <a:ext uri="{FF2B5EF4-FFF2-40B4-BE49-F238E27FC236}">
                <a16:creationId xmlns:a16="http://schemas.microsoft.com/office/drawing/2014/main" xmlns="" id="{21B5F8B5-1396-496C-9364-4CF3E694F948}"/>
              </a:ext>
            </a:extLst>
          </p:cNvPr>
          <p:cNvSpPr txBox="1"/>
          <p:nvPr/>
        </p:nvSpPr>
        <p:spPr>
          <a:xfrm>
            <a:off x="10141131" y="3990556"/>
            <a:ext cx="2040828" cy="716476"/>
          </a:xfrm>
          <a:prstGeom prst="rect">
            <a:avLst/>
          </a:prstGeom>
          <a:effectLst/>
        </p:spPr>
        <p:txBody>
          <a:bodyPr vert="horz" wrap="square" lIns="0" tIns="0" rIns="0" bIns="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v-LV" sz="1300" b="0" i="0" u="none" strike="noStrike" kern="1200" cap="none" spc="0" normalizeH="0" baseline="0" noProof="0" dirty="0">
                <a:ln>
                  <a:noFill/>
                </a:ln>
                <a:solidFill>
                  <a:srgbClr val="FF0000"/>
                </a:solidFill>
                <a:effectLst/>
                <a:uLnTx/>
                <a:uFillTx/>
                <a:latin typeface="Arial" panose="020B0604020202020204"/>
                <a:ea typeface="+mn-ea"/>
                <a:cs typeface="+mn-cs"/>
              </a:rPr>
              <a:t>Uzsākta pārvadājumu nodalīšana no infrastruktūras pārvaldības </a:t>
            </a:r>
          </a:p>
        </p:txBody>
      </p:sp>
      <p:sp>
        <p:nvSpPr>
          <p:cNvPr id="74" name="Arrow: Right 73">
            <a:extLst>
              <a:ext uri="{FF2B5EF4-FFF2-40B4-BE49-F238E27FC236}">
                <a16:creationId xmlns:a16="http://schemas.microsoft.com/office/drawing/2014/main" xmlns="" id="{079CD55F-E7DF-4004-8A0B-60A262D508C8}"/>
              </a:ext>
            </a:extLst>
          </p:cNvPr>
          <p:cNvSpPr/>
          <p:nvPr/>
        </p:nvSpPr>
        <p:spPr>
          <a:xfrm>
            <a:off x="843700" y="3500760"/>
            <a:ext cx="10615351" cy="575035"/>
          </a:xfrm>
          <a:prstGeom prst="rightArrow">
            <a:avLst/>
          </a:prstGeom>
          <a:solidFill>
            <a:srgbClr val="525A70"/>
          </a:solidFill>
          <a:ln>
            <a:solidFill>
              <a:srgbClr val="525A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75" name="Graphic 74" descr="Flag">
            <a:extLst>
              <a:ext uri="{FF2B5EF4-FFF2-40B4-BE49-F238E27FC236}">
                <a16:creationId xmlns:a16="http://schemas.microsoft.com/office/drawing/2014/main" xmlns="" id="{8B5FD3DF-6EAD-4EB7-B2F2-58EBA49FD45C}"/>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668350" y="2396196"/>
            <a:ext cx="1327609" cy="1327609"/>
          </a:xfrm>
          <a:prstGeom prst="rect">
            <a:avLst/>
          </a:prstGeom>
        </p:spPr>
      </p:pic>
      <p:pic>
        <p:nvPicPr>
          <p:cNvPr id="76" name="Graphic 75" descr="Flag">
            <a:extLst>
              <a:ext uri="{FF2B5EF4-FFF2-40B4-BE49-F238E27FC236}">
                <a16:creationId xmlns:a16="http://schemas.microsoft.com/office/drawing/2014/main" xmlns="" id="{3E22B296-7351-41BD-8A14-39AFB7D37713}"/>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2425262" y="2396196"/>
            <a:ext cx="1327609" cy="1327609"/>
          </a:xfrm>
          <a:prstGeom prst="rect">
            <a:avLst/>
          </a:prstGeom>
        </p:spPr>
      </p:pic>
      <p:sp>
        <p:nvSpPr>
          <p:cNvPr id="77" name="TextBox 76">
            <a:extLst>
              <a:ext uri="{FF2B5EF4-FFF2-40B4-BE49-F238E27FC236}">
                <a16:creationId xmlns:a16="http://schemas.microsoft.com/office/drawing/2014/main" xmlns="" id="{D696094B-7005-4259-9723-F7EE76FD406F}"/>
              </a:ext>
            </a:extLst>
          </p:cNvPr>
          <p:cNvSpPr txBox="1"/>
          <p:nvPr/>
        </p:nvSpPr>
        <p:spPr>
          <a:xfrm>
            <a:off x="1034426" y="2591073"/>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2001</a:t>
            </a:r>
          </a:p>
        </p:txBody>
      </p:sp>
      <p:sp>
        <p:nvSpPr>
          <p:cNvPr id="78" name="TextBox 77">
            <a:extLst>
              <a:ext uri="{FF2B5EF4-FFF2-40B4-BE49-F238E27FC236}">
                <a16:creationId xmlns:a16="http://schemas.microsoft.com/office/drawing/2014/main" xmlns="" id="{BA260BBA-422E-43CC-A64D-E61E7CCB7F61}"/>
              </a:ext>
            </a:extLst>
          </p:cNvPr>
          <p:cNvSpPr txBox="1"/>
          <p:nvPr/>
        </p:nvSpPr>
        <p:spPr>
          <a:xfrm>
            <a:off x="2800765"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2004</a:t>
            </a:r>
          </a:p>
        </p:txBody>
      </p:sp>
      <p:pic>
        <p:nvPicPr>
          <p:cNvPr id="79" name="Graphic 78" descr="Flag">
            <a:extLst>
              <a:ext uri="{FF2B5EF4-FFF2-40B4-BE49-F238E27FC236}">
                <a16:creationId xmlns:a16="http://schemas.microsoft.com/office/drawing/2014/main" xmlns="" id="{83BA6E08-9C52-434A-8B12-B8487FD8BF75}"/>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6461525" y="2396196"/>
            <a:ext cx="1327609" cy="1327609"/>
          </a:xfrm>
          <a:prstGeom prst="rect">
            <a:avLst/>
          </a:prstGeom>
        </p:spPr>
      </p:pic>
      <p:sp>
        <p:nvSpPr>
          <p:cNvPr id="80" name="TextBox 79">
            <a:extLst>
              <a:ext uri="{FF2B5EF4-FFF2-40B4-BE49-F238E27FC236}">
                <a16:creationId xmlns:a16="http://schemas.microsoft.com/office/drawing/2014/main" xmlns="" id="{7B841AFB-A4D8-45C6-9EE5-7766D4038642}"/>
              </a:ext>
            </a:extLst>
          </p:cNvPr>
          <p:cNvSpPr txBox="1"/>
          <p:nvPr/>
        </p:nvSpPr>
        <p:spPr>
          <a:xfrm>
            <a:off x="6837028"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2012</a:t>
            </a:r>
          </a:p>
        </p:txBody>
      </p:sp>
      <p:pic>
        <p:nvPicPr>
          <p:cNvPr id="81" name="Graphic 80" descr="Flag">
            <a:extLst>
              <a:ext uri="{FF2B5EF4-FFF2-40B4-BE49-F238E27FC236}">
                <a16:creationId xmlns:a16="http://schemas.microsoft.com/office/drawing/2014/main" xmlns="" id="{FA78EEED-A7F1-4204-953B-41F2C71DC37C}"/>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3828287" y="2396196"/>
            <a:ext cx="1327609" cy="1327609"/>
          </a:xfrm>
          <a:prstGeom prst="rect">
            <a:avLst/>
          </a:prstGeom>
        </p:spPr>
      </p:pic>
      <p:sp>
        <p:nvSpPr>
          <p:cNvPr id="82" name="TextBox 81">
            <a:extLst>
              <a:ext uri="{FF2B5EF4-FFF2-40B4-BE49-F238E27FC236}">
                <a16:creationId xmlns:a16="http://schemas.microsoft.com/office/drawing/2014/main" xmlns="" id="{ED18F87B-1388-473B-BEB7-44E70A498189}"/>
              </a:ext>
            </a:extLst>
          </p:cNvPr>
          <p:cNvSpPr txBox="1"/>
          <p:nvPr/>
        </p:nvSpPr>
        <p:spPr>
          <a:xfrm>
            <a:off x="4203790"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2007</a:t>
            </a:r>
          </a:p>
        </p:txBody>
      </p:sp>
      <p:pic>
        <p:nvPicPr>
          <p:cNvPr id="83" name="Graphic 82" descr="Flag">
            <a:extLst>
              <a:ext uri="{FF2B5EF4-FFF2-40B4-BE49-F238E27FC236}">
                <a16:creationId xmlns:a16="http://schemas.microsoft.com/office/drawing/2014/main" xmlns="" id="{1A0AC2C2-2B0D-4460-935C-7D95C44F62A9}"/>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8373193" y="2396196"/>
            <a:ext cx="1327609" cy="1327609"/>
          </a:xfrm>
          <a:prstGeom prst="rect">
            <a:avLst/>
          </a:prstGeom>
        </p:spPr>
      </p:pic>
      <p:sp>
        <p:nvSpPr>
          <p:cNvPr id="84" name="TextBox 83">
            <a:extLst>
              <a:ext uri="{FF2B5EF4-FFF2-40B4-BE49-F238E27FC236}">
                <a16:creationId xmlns:a16="http://schemas.microsoft.com/office/drawing/2014/main" xmlns="" id="{7EBF21BF-51D7-405E-A383-2F8C9514D240}"/>
              </a:ext>
            </a:extLst>
          </p:cNvPr>
          <p:cNvSpPr txBox="1"/>
          <p:nvPr/>
        </p:nvSpPr>
        <p:spPr>
          <a:xfrm>
            <a:off x="8748696" y="2600148"/>
            <a:ext cx="735291" cy="357405"/>
          </a:xfrm>
          <a:prstGeom prst="rect">
            <a:avLst/>
          </a:prstGeom>
          <a:ln>
            <a:noFill/>
          </a:ln>
        </p:spPr>
        <p:txBody>
          <a:bodyPr vert="horz" wrap="square" lIns="0" tIns="0" rIns="0" bIns="0" rtlCol="0" anchor="t">
            <a:normAutofit/>
          </a:bodyPr>
          <a:lstStyle/>
          <a:p>
            <a:pPr algn="ctr"/>
            <a:r>
              <a:rPr lang="lv-LV" kern="1200" spc="0" baseline="0" dirty="0">
                <a:solidFill>
                  <a:srgbClr val="FFFF00"/>
                </a:solidFill>
                <a:latin typeface="+mj-lt"/>
                <a:ea typeface="+mj-ea"/>
                <a:cs typeface="+mj-cs"/>
              </a:rPr>
              <a:t>2016</a:t>
            </a:r>
          </a:p>
        </p:txBody>
      </p:sp>
      <p:sp>
        <p:nvSpPr>
          <p:cNvPr id="85" name="TextBox 84">
            <a:extLst>
              <a:ext uri="{FF2B5EF4-FFF2-40B4-BE49-F238E27FC236}">
                <a16:creationId xmlns:a16="http://schemas.microsoft.com/office/drawing/2014/main" xmlns="" id="{02E67DAF-BF36-4964-B89A-03A03B4E753C}"/>
              </a:ext>
            </a:extLst>
          </p:cNvPr>
          <p:cNvSpPr txBox="1"/>
          <p:nvPr/>
        </p:nvSpPr>
        <p:spPr>
          <a:xfrm>
            <a:off x="1097653" y="3037248"/>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Pirmā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86" name="TextBox 85">
            <a:extLst>
              <a:ext uri="{FF2B5EF4-FFF2-40B4-BE49-F238E27FC236}">
                <a16:creationId xmlns:a16="http://schemas.microsoft.com/office/drawing/2014/main" xmlns="" id="{FA610401-6B35-4263-8A8E-FB832219CB52}"/>
              </a:ext>
            </a:extLst>
          </p:cNvPr>
          <p:cNvSpPr txBox="1"/>
          <p:nvPr/>
        </p:nvSpPr>
        <p:spPr>
          <a:xfrm>
            <a:off x="2857326" y="3054545"/>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Otrā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87" name="TextBox 86">
            <a:extLst>
              <a:ext uri="{FF2B5EF4-FFF2-40B4-BE49-F238E27FC236}">
                <a16:creationId xmlns:a16="http://schemas.microsoft.com/office/drawing/2014/main" xmlns="" id="{1D492866-332E-4725-A332-E09CE0A37DC2}"/>
              </a:ext>
            </a:extLst>
          </p:cNvPr>
          <p:cNvSpPr txBox="1"/>
          <p:nvPr/>
        </p:nvSpPr>
        <p:spPr>
          <a:xfrm>
            <a:off x="4260350" y="3061658"/>
            <a:ext cx="1842553"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Pirmās dzelzceļa </a:t>
            </a:r>
            <a:r>
              <a:rPr lang="lv-LV" sz="1400" kern="1200" spc="0" baseline="0" dirty="0" err="1">
                <a:solidFill>
                  <a:srgbClr val="525A70"/>
                </a:solidFill>
                <a:latin typeface="+mj-lt"/>
                <a:ea typeface="+mj-ea"/>
                <a:cs typeface="+mj-cs"/>
              </a:rPr>
              <a:t>pakotne</a:t>
            </a:r>
            <a:r>
              <a:rPr lang="lv-LV" sz="1400" dirty="0" err="1">
                <a:solidFill>
                  <a:srgbClr val="525A70"/>
                </a:solidFill>
                <a:latin typeface="+mj-lt"/>
                <a:ea typeface="+mj-ea"/>
                <a:cs typeface="+mj-cs"/>
              </a:rPr>
              <a:t>s</a:t>
            </a:r>
            <a:r>
              <a:rPr lang="lv-LV" sz="1400" dirty="0">
                <a:solidFill>
                  <a:srgbClr val="525A70"/>
                </a:solidFill>
                <a:latin typeface="+mj-lt"/>
                <a:ea typeface="+mj-ea"/>
                <a:cs typeface="+mj-cs"/>
              </a:rPr>
              <a:t> pilnveide  </a:t>
            </a:r>
            <a:endParaRPr lang="lv-LV" sz="1400" kern="1200" spc="0" baseline="0" dirty="0">
              <a:solidFill>
                <a:srgbClr val="525A70"/>
              </a:solidFill>
              <a:latin typeface="+mj-lt"/>
              <a:ea typeface="+mj-ea"/>
              <a:cs typeface="+mj-cs"/>
            </a:endParaRPr>
          </a:p>
        </p:txBody>
      </p:sp>
      <p:sp>
        <p:nvSpPr>
          <p:cNvPr id="88" name="TextBox 87">
            <a:extLst>
              <a:ext uri="{FF2B5EF4-FFF2-40B4-BE49-F238E27FC236}">
                <a16:creationId xmlns:a16="http://schemas.microsoft.com/office/drawing/2014/main" xmlns="" id="{D20B74E2-FA3E-4236-8554-9D9FF99955A2}"/>
              </a:ext>
            </a:extLst>
          </p:cNvPr>
          <p:cNvSpPr txBox="1"/>
          <p:nvPr/>
        </p:nvSpPr>
        <p:spPr>
          <a:xfrm>
            <a:off x="6893589" y="3061658"/>
            <a:ext cx="1357460"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Trešā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
        <p:nvSpPr>
          <p:cNvPr id="89" name="TextBox 88">
            <a:extLst>
              <a:ext uri="{FF2B5EF4-FFF2-40B4-BE49-F238E27FC236}">
                <a16:creationId xmlns:a16="http://schemas.microsoft.com/office/drawing/2014/main" xmlns="" id="{769F72EF-129E-4380-84AB-E201189BDD7F}"/>
              </a:ext>
            </a:extLst>
          </p:cNvPr>
          <p:cNvSpPr txBox="1"/>
          <p:nvPr/>
        </p:nvSpPr>
        <p:spPr>
          <a:xfrm>
            <a:off x="8805256" y="3054544"/>
            <a:ext cx="1655973" cy="575035"/>
          </a:xfrm>
          <a:prstGeom prst="rect">
            <a:avLst/>
          </a:prstGeom>
        </p:spPr>
        <p:txBody>
          <a:bodyPr vert="horz" wrap="square" lIns="0" tIns="0" rIns="0" bIns="0" rtlCol="0" anchor="t">
            <a:noAutofit/>
          </a:bodyPr>
          <a:lstStyle/>
          <a:p>
            <a:r>
              <a:rPr lang="lv-LV" sz="1400" kern="1200" spc="0" baseline="0" dirty="0">
                <a:solidFill>
                  <a:srgbClr val="525A70"/>
                </a:solidFill>
                <a:latin typeface="+mj-lt"/>
                <a:ea typeface="+mj-ea"/>
                <a:cs typeface="+mj-cs"/>
              </a:rPr>
              <a:t>Ceturtā dzelzceļa </a:t>
            </a:r>
            <a:r>
              <a:rPr lang="lv-LV" sz="1400" kern="1200" spc="0" baseline="0" dirty="0" err="1">
                <a:solidFill>
                  <a:srgbClr val="525A70"/>
                </a:solidFill>
                <a:latin typeface="+mj-lt"/>
                <a:ea typeface="+mj-ea"/>
                <a:cs typeface="+mj-cs"/>
              </a:rPr>
              <a:t>pakotne</a:t>
            </a:r>
            <a:r>
              <a:rPr lang="lv-LV" sz="1400" kern="1200" spc="0" baseline="0" dirty="0">
                <a:solidFill>
                  <a:srgbClr val="525A70"/>
                </a:solidFill>
                <a:latin typeface="+mj-lt"/>
                <a:ea typeface="+mj-ea"/>
                <a:cs typeface="+mj-cs"/>
              </a:rPr>
              <a:t> </a:t>
            </a:r>
          </a:p>
        </p:txBody>
      </p:sp>
    </p:spTree>
    <p:extLst>
      <p:ext uri="{BB962C8B-B14F-4D97-AF65-F5344CB8AC3E}">
        <p14:creationId xmlns:p14="http://schemas.microsoft.com/office/powerpoint/2010/main" val="36011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AF0C9A3-371B-4038-A9D0-31065A5A6289}"/>
              </a:ext>
            </a:extLst>
          </p:cNvPr>
          <p:cNvSpPr>
            <a:spLocks noGrp="1"/>
          </p:cNvSpPr>
          <p:nvPr>
            <p:ph type="body" sz="quarter" idx="10"/>
          </p:nvPr>
        </p:nvSpPr>
        <p:spPr>
          <a:xfrm>
            <a:off x="842963" y="587016"/>
            <a:ext cx="10454345" cy="866464"/>
          </a:xfrm>
        </p:spPr>
        <p:txBody>
          <a:bodyPr/>
          <a:lstStyle/>
          <a:p>
            <a:r>
              <a:rPr lang="lv-LV" dirty="0"/>
              <a:t>Uzņēmumu attīstība pārvaldības jomā </a:t>
            </a:r>
          </a:p>
        </p:txBody>
      </p:sp>
      <p:pic>
        <p:nvPicPr>
          <p:cNvPr id="4" name="Content Placeholder 7">
            <a:extLst>
              <a:ext uri="{FF2B5EF4-FFF2-40B4-BE49-F238E27FC236}">
                <a16:creationId xmlns:a16="http://schemas.microsoft.com/office/drawing/2014/main" xmlns="" id="{A22AE167-7BCA-49AD-B187-CB3B7019A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109" y="1229967"/>
            <a:ext cx="2005146" cy="377312"/>
          </a:xfrm>
          <a:prstGeom prst="rect">
            <a:avLst/>
          </a:prstGeom>
        </p:spPr>
      </p:pic>
      <p:pic>
        <p:nvPicPr>
          <p:cNvPr id="5" name="Picture 2" descr="AttÄlu rezultÄti vaicÄjumam âlietuvos geleÅ¾inkeliai logoâ">
            <a:extLst>
              <a:ext uri="{FF2B5EF4-FFF2-40B4-BE49-F238E27FC236}">
                <a16:creationId xmlns:a16="http://schemas.microsoft.com/office/drawing/2014/main" xmlns="" id="{4B58D68B-C713-413D-B518-67520FA56A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6130" y="1319777"/>
            <a:ext cx="2272324" cy="19769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xmlns="" id="{C05E60F5-E533-404D-9AB3-09B93F0CADBF}"/>
              </a:ext>
            </a:extLst>
          </p:cNvPr>
          <p:cNvGraphicFramePr>
            <a:graphicFrameLocks noGrp="1"/>
          </p:cNvGraphicFramePr>
          <p:nvPr>
            <p:extLst>
              <p:ext uri="{D42A27DB-BD31-4B8C-83A1-F6EECF244321}">
                <p14:modId xmlns:p14="http://schemas.microsoft.com/office/powerpoint/2010/main" val="154261693"/>
              </p:ext>
            </p:extLst>
          </p:nvPr>
        </p:nvGraphicFramePr>
        <p:xfrm>
          <a:off x="828998" y="1229967"/>
          <a:ext cx="10454345" cy="5489460"/>
        </p:xfrm>
        <a:graphic>
          <a:graphicData uri="http://schemas.openxmlformats.org/drawingml/2006/table">
            <a:tbl>
              <a:tblPr firstRow="1" bandRow="1">
                <a:tableStyleId>{91EBBBCC-DAD2-459C-BE2E-F6DE35CF9A28}</a:tableStyleId>
              </a:tblPr>
              <a:tblGrid>
                <a:gridCol w="2602359">
                  <a:extLst>
                    <a:ext uri="{9D8B030D-6E8A-4147-A177-3AD203B41FA5}">
                      <a16:colId xmlns:a16="http://schemas.microsoft.com/office/drawing/2014/main" xmlns="" val="2926370263"/>
                    </a:ext>
                  </a:extLst>
                </a:gridCol>
                <a:gridCol w="5118754">
                  <a:extLst>
                    <a:ext uri="{9D8B030D-6E8A-4147-A177-3AD203B41FA5}">
                      <a16:colId xmlns:a16="http://schemas.microsoft.com/office/drawing/2014/main" xmlns="" val="1932357079"/>
                    </a:ext>
                  </a:extLst>
                </a:gridCol>
                <a:gridCol w="2733232">
                  <a:extLst>
                    <a:ext uri="{9D8B030D-6E8A-4147-A177-3AD203B41FA5}">
                      <a16:colId xmlns:a16="http://schemas.microsoft.com/office/drawing/2014/main" xmlns="" val="2740591699"/>
                    </a:ext>
                  </a:extLst>
                </a:gridCol>
              </a:tblGrid>
              <a:tr h="0">
                <a:tc>
                  <a:txBody>
                    <a:bodyPr/>
                    <a:lstStyle/>
                    <a:p>
                      <a:endParaRPr lang="lv-LV" dirty="0"/>
                    </a:p>
                  </a:txBody>
                  <a:tcPr>
                    <a:noFill/>
                  </a:tcPr>
                </a:tc>
                <a:tc>
                  <a:txBody>
                    <a:bodyPr/>
                    <a:lstStyle/>
                    <a:p>
                      <a:endParaRPr lang="lv-LV" dirty="0"/>
                    </a:p>
                  </a:txBody>
                  <a:tcPr>
                    <a:noFill/>
                  </a:tcPr>
                </a:tc>
                <a:tc>
                  <a:txBody>
                    <a:bodyPr/>
                    <a:lstStyle/>
                    <a:p>
                      <a:endParaRPr lang="lv-LV" dirty="0"/>
                    </a:p>
                  </a:txBody>
                  <a:tcPr>
                    <a:noFill/>
                  </a:tcPr>
                </a:tc>
                <a:extLst>
                  <a:ext uri="{0D108BD9-81ED-4DB2-BD59-A6C34878D82A}">
                    <a16:rowId xmlns:a16="http://schemas.microsoft.com/office/drawing/2014/main" xmlns="" val="2531415761"/>
                  </a:ext>
                </a:extLst>
              </a:tr>
              <a:tr h="370840">
                <a:tc>
                  <a:txBody>
                    <a:bodyPr/>
                    <a:lstStyle/>
                    <a:p>
                      <a:pPr algn="ctr"/>
                      <a:r>
                        <a:rPr lang="lv-LV" sz="1200" b="1" dirty="0">
                          <a:solidFill>
                            <a:srgbClr val="525A70"/>
                          </a:solidFill>
                        </a:rPr>
                        <a:t>2013</a:t>
                      </a:r>
                      <a:r>
                        <a:rPr lang="lv-LV" sz="1200" dirty="0">
                          <a:solidFill>
                            <a:srgbClr val="525A70"/>
                          </a:solidFill>
                        </a:rPr>
                        <a:t> </a:t>
                      </a:r>
                    </a:p>
                    <a:p>
                      <a:pPr algn="ctr"/>
                      <a:r>
                        <a:rPr lang="lv-LV" sz="1200" dirty="0">
                          <a:solidFill>
                            <a:srgbClr val="525A70"/>
                          </a:solidFill>
                        </a:rPr>
                        <a:t>(ilgtermiņa stratēģija līdz 2030.g.; patlaban tiek izstrādāta jauna ilgtermiņa stratēģija) </a:t>
                      </a:r>
                    </a:p>
                    <a:p>
                      <a:pPr algn="ctr"/>
                      <a:endParaRPr lang="lv-LV" sz="1200" dirty="0">
                        <a:solidFill>
                          <a:srgbClr val="525A70"/>
                        </a:solidFill>
                      </a:endParaRPr>
                    </a:p>
                    <a:p>
                      <a:pPr algn="ctr"/>
                      <a:r>
                        <a:rPr lang="lv-LV" sz="1200" b="1" dirty="0">
                          <a:solidFill>
                            <a:srgbClr val="525A70"/>
                          </a:solidFill>
                        </a:rPr>
                        <a:t>2018</a:t>
                      </a:r>
                      <a:r>
                        <a:rPr lang="lv-LV" sz="1200" dirty="0">
                          <a:solidFill>
                            <a:srgbClr val="525A70"/>
                          </a:solidFill>
                        </a:rPr>
                        <a:t> </a:t>
                      </a:r>
                    </a:p>
                    <a:p>
                      <a:pPr algn="ctr"/>
                      <a:r>
                        <a:rPr lang="lv-LV" sz="1200" dirty="0">
                          <a:solidFill>
                            <a:srgbClr val="525A70"/>
                          </a:solidFill>
                        </a:rPr>
                        <a:t>(vidēja termiņa stratēģija līdz 2022.g.) </a:t>
                      </a:r>
                    </a:p>
                  </a:txBody>
                  <a:tcPr/>
                </a:tc>
                <a:tc>
                  <a:txBody>
                    <a:bodyPr/>
                    <a:lstStyle/>
                    <a:p>
                      <a:pPr algn="ctr"/>
                      <a:r>
                        <a:rPr lang="lv-LV" sz="1200" b="1" dirty="0">
                          <a:solidFill>
                            <a:srgbClr val="525A70"/>
                          </a:solidFill>
                        </a:rPr>
                        <a:t>Vidēja termiņa un ilgtermiņa attīstības stratēģijas izstrāde </a:t>
                      </a:r>
                    </a:p>
                  </a:txBody>
                  <a:tcPr/>
                </a:tc>
                <a:tc>
                  <a:txBody>
                    <a:bodyPr/>
                    <a:lstStyle/>
                    <a:p>
                      <a:pPr algn="ctr"/>
                      <a:r>
                        <a:rPr lang="lv-LV" sz="1200" b="1" dirty="0">
                          <a:solidFill>
                            <a:srgbClr val="525A70"/>
                          </a:solidFill>
                        </a:rPr>
                        <a:t>2018</a:t>
                      </a:r>
                      <a:r>
                        <a:rPr lang="lv-LV" sz="1200" dirty="0">
                          <a:solidFill>
                            <a:srgbClr val="525A70"/>
                          </a:solidFill>
                        </a:rPr>
                        <a:t> </a:t>
                      </a:r>
                    </a:p>
                    <a:p>
                      <a:pPr algn="ctr"/>
                      <a:r>
                        <a:rPr lang="lv-LV" sz="1200" dirty="0">
                          <a:solidFill>
                            <a:srgbClr val="525A70"/>
                          </a:solidFill>
                        </a:rPr>
                        <a:t>(ilgtermiņa stratēģija līdz 2030.g.) </a:t>
                      </a:r>
                    </a:p>
                  </a:txBody>
                  <a:tcPr/>
                </a:tc>
                <a:extLst>
                  <a:ext uri="{0D108BD9-81ED-4DB2-BD59-A6C34878D82A}">
                    <a16:rowId xmlns:a16="http://schemas.microsoft.com/office/drawing/2014/main" xmlns="" val="1746954711"/>
                  </a:ext>
                </a:extLst>
              </a:tr>
              <a:tr h="277380">
                <a:tc>
                  <a:txBody>
                    <a:bodyPr/>
                    <a:lstStyle/>
                    <a:p>
                      <a:pPr algn="ctr"/>
                      <a:r>
                        <a:rPr lang="lv-LV" sz="1200" b="1" dirty="0">
                          <a:solidFill>
                            <a:srgbClr val="525A70"/>
                          </a:solidFill>
                        </a:rPr>
                        <a:t>2013</a:t>
                      </a:r>
                    </a:p>
                  </a:txBody>
                  <a:tcPr/>
                </a:tc>
                <a:tc>
                  <a:txBody>
                    <a:bodyPr/>
                    <a:lstStyle/>
                    <a:p>
                      <a:pPr algn="ctr"/>
                      <a:r>
                        <a:rPr lang="lv-LV" sz="1200" b="1" dirty="0">
                          <a:solidFill>
                            <a:srgbClr val="525A70"/>
                          </a:solidFill>
                        </a:rPr>
                        <a:t>Korporatīvās sociālās atbildības politika </a:t>
                      </a:r>
                    </a:p>
                  </a:txBody>
                  <a:tcPr/>
                </a:tc>
                <a:tc>
                  <a:txBody>
                    <a:bodyPr/>
                    <a:lstStyle/>
                    <a:p>
                      <a:pPr algn="ctr"/>
                      <a:r>
                        <a:rPr lang="lv-LV" sz="1200" b="1" dirty="0">
                          <a:solidFill>
                            <a:srgbClr val="525A70"/>
                          </a:solidFill>
                        </a:rPr>
                        <a:t>2018</a:t>
                      </a:r>
                    </a:p>
                  </a:txBody>
                  <a:tcPr/>
                </a:tc>
                <a:extLst>
                  <a:ext uri="{0D108BD9-81ED-4DB2-BD59-A6C34878D82A}">
                    <a16:rowId xmlns:a16="http://schemas.microsoft.com/office/drawing/2014/main" xmlns="" val="2217272272"/>
                  </a:ext>
                </a:extLst>
              </a:tr>
              <a:tr h="273377">
                <a:tc>
                  <a:txBody>
                    <a:bodyPr/>
                    <a:lstStyle/>
                    <a:p>
                      <a:pPr algn="ctr"/>
                      <a:r>
                        <a:rPr lang="lv-LV" sz="1200" b="1" dirty="0">
                          <a:solidFill>
                            <a:srgbClr val="525A70"/>
                          </a:solidFill>
                        </a:rPr>
                        <a:t>Kopš 2011</a:t>
                      </a:r>
                      <a:endParaRPr lang="lv-LV" sz="1200" b="1" dirty="0">
                        <a:solidFill>
                          <a:srgbClr val="FF0000"/>
                        </a:solidFill>
                      </a:endParaRPr>
                    </a:p>
                  </a:txBody>
                  <a:tcPr/>
                </a:tc>
                <a:tc>
                  <a:txBody>
                    <a:bodyPr/>
                    <a:lstStyle/>
                    <a:p>
                      <a:pPr algn="ctr"/>
                      <a:r>
                        <a:rPr lang="lv-LV" sz="1200" b="1" dirty="0" err="1">
                          <a:solidFill>
                            <a:srgbClr val="525A70"/>
                          </a:solidFill>
                        </a:rPr>
                        <a:t>Ģenerālvienošanās</a:t>
                      </a:r>
                      <a:r>
                        <a:rPr lang="lv-LV" sz="1200" b="1" dirty="0">
                          <a:solidFill>
                            <a:srgbClr val="525A70"/>
                          </a:solidFill>
                        </a:rPr>
                        <a:t> / darba koplīgums, kas saistošs visiem darbiniekiem </a:t>
                      </a:r>
                    </a:p>
                  </a:txBody>
                  <a:tcPr/>
                </a:tc>
                <a:tc>
                  <a:txBody>
                    <a:bodyPr/>
                    <a:lstStyle/>
                    <a:p>
                      <a:pPr algn="ctr"/>
                      <a:r>
                        <a:rPr lang="lv-LV" sz="1200" b="1" dirty="0">
                          <a:solidFill>
                            <a:srgbClr val="525A70"/>
                          </a:solidFill>
                        </a:rPr>
                        <a:t>2018 </a:t>
                      </a:r>
                    </a:p>
                  </a:txBody>
                  <a:tcPr/>
                </a:tc>
                <a:extLst>
                  <a:ext uri="{0D108BD9-81ED-4DB2-BD59-A6C34878D82A}">
                    <a16:rowId xmlns:a16="http://schemas.microsoft.com/office/drawing/2014/main" xmlns="" val="2652377068"/>
                  </a:ext>
                </a:extLst>
              </a:tr>
              <a:tr h="263007">
                <a:tc>
                  <a:txBody>
                    <a:bodyPr/>
                    <a:lstStyle/>
                    <a:p>
                      <a:pPr algn="ctr"/>
                      <a:r>
                        <a:rPr lang="lv-LV" sz="1200" b="1" dirty="0">
                          <a:solidFill>
                            <a:srgbClr val="525A70"/>
                          </a:solidFill>
                        </a:rPr>
                        <a:t>2016</a:t>
                      </a:r>
                    </a:p>
                  </a:txBody>
                  <a:tcPr/>
                </a:tc>
                <a:tc>
                  <a:txBody>
                    <a:bodyPr/>
                    <a:lstStyle/>
                    <a:p>
                      <a:pPr algn="ctr"/>
                      <a:r>
                        <a:rPr lang="lv-LV" sz="1200" b="1" dirty="0">
                          <a:solidFill>
                            <a:srgbClr val="525A70"/>
                          </a:solidFill>
                        </a:rPr>
                        <a:t>Krāpšanas novēršanas / pretkorupcijas politika </a:t>
                      </a:r>
                    </a:p>
                  </a:txBody>
                  <a:tcPr/>
                </a:tc>
                <a:tc>
                  <a:txBody>
                    <a:bodyPr/>
                    <a:lstStyle/>
                    <a:p>
                      <a:pPr algn="ctr"/>
                      <a:r>
                        <a:rPr lang="lv-LV" sz="1200" b="1" dirty="0">
                          <a:solidFill>
                            <a:srgbClr val="525A70"/>
                          </a:solidFill>
                        </a:rPr>
                        <a:t>2017 </a:t>
                      </a:r>
                    </a:p>
                  </a:txBody>
                  <a:tcPr/>
                </a:tc>
                <a:extLst>
                  <a:ext uri="{0D108BD9-81ED-4DB2-BD59-A6C34878D82A}">
                    <a16:rowId xmlns:a16="http://schemas.microsoft.com/office/drawing/2014/main" xmlns="" val="928176633"/>
                  </a:ext>
                </a:extLst>
              </a:tr>
              <a:tr h="271492">
                <a:tc>
                  <a:txBody>
                    <a:bodyPr/>
                    <a:lstStyle/>
                    <a:p>
                      <a:pPr algn="ctr"/>
                      <a:r>
                        <a:rPr lang="lv-LV" sz="1200" b="1" dirty="0">
                          <a:solidFill>
                            <a:srgbClr val="525A70"/>
                          </a:solidFill>
                        </a:rPr>
                        <a:t>2016</a:t>
                      </a:r>
                    </a:p>
                  </a:txBody>
                  <a:tcPr/>
                </a:tc>
                <a:tc>
                  <a:txBody>
                    <a:bodyPr/>
                    <a:lstStyle/>
                    <a:p>
                      <a:pPr algn="ctr"/>
                      <a:r>
                        <a:rPr lang="lv-LV" sz="1200" b="1" dirty="0">
                          <a:solidFill>
                            <a:srgbClr val="525A70"/>
                          </a:solidFill>
                        </a:rPr>
                        <a:t>Gada pārskata (finanšu) sagatavošana atbilstoši starptautiskajam IFRS standartam </a:t>
                      </a:r>
                    </a:p>
                  </a:txBody>
                  <a:tcPr/>
                </a:tc>
                <a:tc>
                  <a:txBody>
                    <a:bodyPr/>
                    <a:lstStyle/>
                    <a:p>
                      <a:pPr algn="ctr"/>
                      <a:r>
                        <a:rPr lang="lv-LV" sz="1200" b="1" dirty="0">
                          <a:solidFill>
                            <a:srgbClr val="525A70"/>
                          </a:solidFill>
                        </a:rPr>
                        <a:t>2017/2018</a:t>
                      </a:r>
                    </a:p>
                  </a:txBody>
                  <a:tcPr/>
                </a:tc>
                <a:extLst>
                  <a:ext uri="{0D108BD9-81ED-4DB2-BD59-A6C34878D82A}">
                    <a16:rowId xmlns:a16="http://schemas.microsoft.com/office/drawing/2014/main" xmlns="" val="3807301503"/>
                  </a:ext>
                </a:extLst>
              </a:tr>
              <a:tr h="370840">
                <a:tc>
                  <a:txBody>
                    <a:bodyPr/>
                    <a:lstStyle/>
                    <a:p>
                      <a:pPr algn="ctr"/>
                      <a:r>
                        <a:rPr lang="lv-LV" sz="1200" b="1" dirty="0">
                          <a:solidFill>
                            <a:srgbClr val="525A70"/>
                          </a:solidFill>
                        </a:rPr>
                        <a:t>2016 </a:t>
                      </a:r>
                    </a:p>
                  </a:txBody>
                  <a:tcPr/>
                </a:tc>
                <a:tc>
                  <a:txBody>
                    <a:bodyPr/>
                    <a:lstStyle/>
                    <a:p>
                      <a:pPr algn="ctr"/>
                      <a:r>
                        <a:rPr lang="lv-LV" sz="1200" b="1" dirty="0">
                          <a:solidFill>
                            <a:srgbClr val="525A70"/>
                          </a:solidFill>
                        </a:rPr>
                        <a:t>Ilgtspējas pārskata sagatavošana atbilstoši starptautiskajam GRI (vai citam līdzvērtīgam) standartam</a:t>
                      </a:r>
                    </a:p>
                  </a:txBody>
                  <a:tcPr/>
                </a:tc>
                <a:tc>
                  <a:txBody>
                    <a:bodyPr/>
                    <a:lstStyle/>
                    <a:p>
                      <a:pPr algn="ctr"/>
                      <a:r>
                        <a:rPr lang="lv-LV" sz="1200" dirty="0">
                          <a:solidFill>
                            <a:srgbClr val="525A70"/>
                          </a:solidFill>
                        </a:rPr>
                        <a:t>-</a:t>
                      </a:r>
                    </a:p>
                  </a:txBody>
                  <a:tcPr/>
                </a:tc>
                <a:extLst>
                  <a:ext uri="{0D108BD9-81ED-4DB2-BD59-A6C34878D82A}">
                    <a16:rowId xmlns:a16="http://schemas.microsoft.com/office/drawing/2014/main" xmlns="" val="1269708648"/>
                  </a:ext>
                </a:extLst>
              </a:tr>
              <a:tr h="370840">
                <a:tc>
                  <a:txBody>
                    <a:bodyPr/>
                    <a:lstStyle/>
                    <a:p>
                      <a:pPr algn="ctr"/>
                      <a:r>
                        <a:rPr lang="lv-LV" sz="1200" b="1" dirty="0">
                          <a:solidFill>
                            <a:srgbClr val="525A70"/>
                          </a:solidFill>
                        </a:rPr>
                        <a:t>2018</a:t>
                      </a:r>
                      <a:r>
                        <a:rPr lang="lv-LV" sz="1200" dirty="0">
                          <a:solidFill>
                            <a:srgbClr val="525A70"/>
                          </a:solidFill>
                        </a:rPr>
                        <a:t> </a:t>
                      </a:r>
                    </a:p>
                    <a:p>
                      <a:pPr algn="ctr"/>
                      <a:r>
                        <a:rPr lang="lv-LV" sz="1200" dirty="0">
                          <a:solidFill>
                            <a:srgbClr val="525A70"/>
                          </a:solidFill>
                        </a:rPr>
                        <a:t>(BKPI vērtējums, augstu vērtēta atklātība un sadarbība ar ietekmes pusēm) </a:t>
                      </a:r>
                    </a:p>
                  </a:txBody>
                  <a:tcPr/>
                </a:tc>
                <a:tc>
                  <a:txBody>
                    <a:bodyPr/>
                    <a:lstStyle/>
                    <a:p>
                      <a:pPr algn="ctr"/>
                      <a:r>
                        <a:rPr lang="lv-LV" sz="1200" b="1" dirty="0">
                          <a:solidFill>
                            <a:srgbClr val="525A70"/>
                          </a:solidFill>
                        </a:rPr>
                        <a:t>Ārējs korporatīvās pārvaldības novērtējums </a:t>
                      </a:r>
                    </a:p>
                  </a:txBody>
                  <a:tcPr/>
                </a:tc>
                <a:tc>
                  <a:txBody>
                    <a:bodyPr/>
                    <a:lstStyle/>
                    <a:p>
                      <a:pPr algn="ctr"/>
                      <a:r>
                        <a:rPr lang="lv-LV" sz="1200" dirty="0">
                          <a:solidFill>
                            <a:srgbClr val="525A70"/>
                          </a:solidFill>
                        </a:rPr>
                        <a:t>-</a:t>
                      </a:r>
                    </a:p>
                  </a:txBody>
                  <a:tcPr/>
                </a:tc>
                <a:extLst>
                  <a:ext uri="{0D108BD9-81ED-4DB2-BD59-A6C34878D82A}">
                    <a16:rowId xmlns:a16="http://schemas.microsoft.com/office/drawing/2014/main" xmlns="" val="3001370484"/>
                  </a:ext>
                </a:extLst>
              </a:tr>
              <a:tr h="370840">
                <a:tc>
                  <a:txBody>
                    <a:bodyPr/>
                    <a:lstStyle/>
                    <a:p>
                      <a:pPr algn="ctr"/>
                      <a:r>
                        <a:rPr lang="lv-LV" sz="1200" b="1" dirty="0">
                          <a:solidFill>
                            <a:srgbClr val="525A70"/>
                          </a:solidFill>
                        </a:rPr>
                        <a:t>Kopš 2011 </a:t>
                      </a:r>
                    </a:p>
                    <a:p>
                      <a:pPr algn="ctr"/>
                      <a:endParaRPr lang="lv-LV" sz="1200" dirty="0">
                        <a:solidFill>
                          <a:srgbClr val="525A70"/>
                        </a:solidFill>
                      </a:endParaRPr>
                    </a:p>
                    <a:p>
                      <a:pPr algn="ctr"/>
                      <a:r>
                        <a:rPr lang="lv-LV" sz="1200" b="1" dirty="0">
                          <a:solidFill>
                            <a:srgbClr val="525A70"/>
                          </a:solidFill>
                        </a:rPr>
                        <a:t>2018/2019</a:t>
                      </a:r>
                      <a:r>
                        <a:rPr lang="lv-LV" sz="1200" dirty="0">
                          <a:solidFill>
                            <a:srgbClr val="525A70"/>
                          </a:solidFill>
                        </a:rPr>
                        <a:t> – </a:t>
                      </a:r>
                    </a:p>
                    <a:p>
                      <a:pPr algn="ctr"/>
                      <a:r>
                        <a:rPr lang="lv-LV" sz="1200" dirty="0">
                          <a:solidFill>
                            <a:srgbClr val="525A70"/>
                          </a:solidFill>
                        </a:rPr>
                        <a:t>sasniegta Platīna kategorija </a:t>
                      </a:r>
                    </a:p>
                  </a:txBody>
                  <a:tcPr/>
                </a:tc>
                <a:tc>
                  <a:txBody>
                    <a:bodyPr/>
                    <a:lstStyle/>
                    <a:p>
                      <a:pPr algn="ctr"/>
                      <a:r>
                        <a:rPr lang="lv-LV" sz="1200" b="1" dirty="0">
                          <a:solidFill>
                            <a:srgbClr val="525A70"/>
                          </a:solidFill>
                        </a:rPr>
                        <a:t>Ārējs ilgtspējīgas attīstības novērtējums (ietver pārvaldības un stratēģiskās attīstības jomu) </a:t>
                      </a:r>
                    </a:p>
                  </a:txBody>
                  <a:tcPr/>
                </a:tc>
                <a:tc>
                  <a:txBody>
                    <a:bodyPr/>
                    <a:lstStyle/>
                    <a:p>
                      <a:pPr algn="ctr"/>
                      <a:r>
                        <a:rPr lang="lv-LV" sz="1200" dirty="0">
                          <a:solidFill>
                            <a:srgbClr val="525A70"/>
                          </a:solidFill>
                        </a:rPr>
                        <a:t>-</a:t>
                      </a:r>
                    </a:p>
                  </a:txBody>
                  <a:tcPr/>
                </a:tc>
                <a:extLst>
                  <a:ext uri="{0D108BD9-81ED-4DB2-BD59-A6C34878D82A}">
                    <a16:rowId xmlns:a16="http://schemas.microsoft.com/office/drawing/2014/main" xmlns="" val="3873242590"/>
                  </a:ext>
                </a:extLst>
              </a:tr>
            </a:tbl>
          </a:graphicData>
        </a:graphic>
      </p:graphicFrame>
    </p:spTree>
    <p:extLst>
      <p:ext uri="{BB962C8B-B14F-4D97-AF65-F5344CB8AC3E}">
        <p14:creationId xmlns:p14="http://schemas.microsoft.com/office/powerpoint/2010/main" val="3611144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2AFBE21-5F8E-4942-9DCD-A9AB0028A166}"/>
              </a:ext>
            </a:extLst>
          </p:cNvPr>
          <p:cNvSpPr>
            <a:spLocks noGrp="1"/>
          </p:cNvSpPr>
          <p:nvPr>
            <p:ph type="body" sz="quarter" idx="10"/>
          </p:nvPr>
        </p:nvSpPr>
        <p:spPr/>
        <p:txBody>
          <a:bodyPr/>
          <a:lstStyle/>
          <a:p>
            <a:r>
              <a:rPr lang="lv-LV" dirty="0"/>
              <a:t>Infrastruktūras kvalitāte </a:t>
            </a:r>
          </a:p>
        </p:txBody>
      </p:sp>
      <p:sp>
        <p:nvSpPr>
          <p:cNvPr id="3" name="Content Placeholder 2">
            <a:extLst>
              <a:ext uri="{FF2B5EF4-FFF2-40B4-BE49-F238E27FC236}">
                <a16:creationId xmlns:a16="http://schemas.microsoft.com/office/drawing/2014/main" xmlns="" id="{A2696AE3-D0D7-4A07-8497-FC7374582A21}"/>
              </a:ext>
            </a:extLst>
          </p:cNvPr>
          <p:cNvSpPr>
            <a:spLocks noGrp="1"/>
          </p:cNvSpPr>
          <p:nvPr>
            <p:ph sz="quarter" idx="11"/>
          </p:nvPr>
        </p:nvSpPr>
        <p:spPr>
          <a:xfrm>
            <a:off x="842963" y="1734532"/>
            <a:ext cx="10454345" cy="4080480"/>
          </a:xfrm>
        </p:spPr>
        <p:txBody>
          <a:bodyPr>
            <a:normAutofit/>
          </a:bodyPr>
          <a:lstStyle/>
          <a:p>
            <a:r>
              <a:rPr lang="lv-LV" sz="1600" dirty="0"/>
              <a:t>Neraugoties uz to, ka ne </a:t>
            </a:r>
            <a:r>
              <a:rPr lang="lv-LV" sz="1600" dirty="0" err="1"/>
              <a:t>LDz</a:t>
            </a:r>
            <a:r>
              <a:rPr lang="lv-LV" sz="1600" dirty="0"/>
              <a:t>, ne LG netiek piešķirtas valsts dotācijas infrastruktūras uzturēšanai (kā tas ir visās pārējās ES valstīs) un proporcionāli lielāku noslodze infrastruktūrai veido kravas vilcieni, </a:t>
            </a:r>
            <a:r>
              <a:rPr lang="lv-LV" sz="1600" b="1" dirty="0"/>
              <a:t>kvalitātes ziņā abu valstu infrastruktūra ir labāka nekā vairumā ES valstu</a:t>
            </a:r>
            <a:r>
              <a:rPr lang="lv-LV" sz="1600" dirty="0"/>
              <a:t>. </a:t>
            </a:r>
          </a:p>
          <a:p>
            <a:endParaRPr lang="lv-LV" sz="1600" dirty="0"/>
          </a:p>
          <a:p>
            <a:r>
              <a:rPr lang="lv-LV" sz="1600" dirty="0"/>
              <a:t>Tostarp atšķirībā no vairuma ES valstu, kur tikai 45-50% dzelzceļa infrastruktūras ir piemēroti noslodzei 22,5 t uz asi, Latvijā un Lietuvā šādām noslodzes prasībām atbilst 100% publiskās lietošanas dzelzceļa infrastruktūras. Turklāt Latvijā noslodze iespējama līdz pat 25 t uz asi. </a:t>
            </a:r>
          </a:p>
          <a:p>
            <a:endParaRPr lang="lv-LV" sz="1600" dirty="0"/>
          </a:p>
          <a:p>
            <a:r>
              <a:rPr lang="lv-LV" sz="1600" dirty="0"/>
              <a:t>Ievērojami labāki nekā ES vidēji ir arī rādītāji par infrastruktūras bojājumu/traucējumu dēļ notikušu incidentu (negadījumu) skaitu – ES vidēji uz vienu miljonu </a:t>
            </a:r>
            <a:r>
              <a:rPr lang="lv-LV" sz="1600" dirty="0" err="1"/>
              <a:t>vilcienkilometru</a:t>
            </a:r>
            <a:r>
              <a:rPr lang="lv-LV" sz="1600" dirty="0"/>
              <a:t> tie ir 1.6 negadījumi, Lietuvā – 0.8, bet Latvijā – 0.1 jeb tuvu nullei. </a:t>
            </a:r>
          </a:p>
          <a:p>
            <a:endParaRPr lang="lv-LV" sz="1600" dirty="0"/>
          </a:p>
          <a:p>
            <a:pPr marL="0" indent="0">
              <a:buNone/>
            </a:pPr>
            <a:endParaRPr lang="lv-LV" sz="1600" dirty="0"/>
          </a:p>
        </p:txBody>
      </p:sp>
      <p:sp>
        <p:nvSpPr>
          <p:cNvPr id="4" name="Slide Number Placeholder 3">
            <a:extLst>
              <a:ext uri="{FF2B5EF4-FFF2-40B4-BE49-F238E27FC236}">
                <a16:creationId xmlns:a16="http://schemas.microsoft.com/office/drawing/2014/main" xmlns="" id="{1ACEFF7D-833D-45B4-9BEB-51E2E1D83BEE}"/>
              </a:ext>
            </a:extLst>
          </p:cNvPr>
          <p:cNvSpPr>
            <a:spLocks noGrp="1"/>
          </p:cNvSpPr>
          <p:nvPr>
            <p:ph type="sldNum" sz="quarter" idx="12"/>
          </p:nvPr>
        </p:nvSpPr>
        <p:spPr/>
        <p:txBody>
          <a:bodyPr/>
          <a:lstStyle/>
          <a:p>
            <a:fld id="{4D5E18BD-30C7-894D-A51A-2F2A7C64E58B}" type="slidenum">
              <a:rPr lang="en-US" smtClean="0"/>
              <a:pPr/>
              <a:t>6</a:t>
            </a:fld>
            <a:endParaRPr lang="en-US"/>
          </a:p>
        </p:txBody>
      </p:sp>
    </p:spTree>
    <p:extLst>
      <p:ext uri="{BB962C8B-B14F-4D97-AF65-F5344CB8AC3E}">
        <p14:creationId xmlns:p14="http://schemas.microsoft.com/office/powerpoint/2010/main" val="174124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85BDF3F-65E2-4A96-A6C7-0356820D9555}"/>
              </a:ext>
            </a:extLst>
          </p:cNvPr>
          <p:cNvSpPr>
            <a:spLocks noGrp="1"/>
          </p:cNvSpPr>
          <p:nvPr>
            <p:ph type="body" sz="quarter" idx="10"/>
          </p:nvPr>
        </p:nvSpPr>
        <p:spPr/>
        <p:txBody>
          <a:bodyPr/>
          <a:lstStyle/>
          <a:p>
            <a:r>
              <a:rPr lang="lv-LV" dirty="0"/>
              <a:t>salīdzinošie rādītāji </a:t>
            </a:r>
          </a:p>
        </p:txBody>
      </p:sp>
      <p:sp>
        <p:nvSpPr>
          <p:cNvPr id="3" name="Slide Number Placeholder 2">
            <a:extLst>
              <a:ext uri="{FF2B5EF4-FFF2-40B4-BE49-F238E27FC236}">
                <a16:creationId xmlns:a16="http://schemas.microsoft.com/office/drawing/2014/main" xmlns="" id="{6180C405-851D-4AB3-A9A4-BEEC0DC5D993}"/>
              </a:ext>
            </a:extLst>
          </p:cNvPr>
          <p:cNvSpPr>
            <a:spLocks noGrp="1"/>
          </p:cNvSpPr>
          <p:nvPr>
            <p:ph type="sldNum" sz="quarter" idx="12"/>
          </p:nvPr>
        </p:nvSpPr>
        <p:spPr/>
        <p:txBody>
          <a:bodyPr/>
          <a:lstStyle/>
          <a:p>
            <a:fld id="{4D5E18BD-30C7-894D-A51A-2F2A7C64E58B}" type="slidenum">
              <a:rPr lang="en-US" smtClean="0"/>
              <a:pPr/>
              <a:t>7</a:t>
            </a:fld>
            <a:endParaRPr lang="en-US"/>
          </a:p>
        </p:txBody>
      </p:sp>
      <p:pic>
        <p:nvPicPr>
          <p:cNvPr id="4" name="Content Placeholder 7">
            <a:extLst>
              <a:ext uri="{FF2B5EF4-FFF2-40B4-BE49-F238E27FC236}">
                <a16:creationId xmlns:a16="http://schemas.microsoft.com/office/drawing/2014/main" xmlns="" id="{92FE6B70-D930-45C3-98D4-AE0A2F2C78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8527" y="2000652"/>
            <a:ext cx="2792213" cy="525416"/>
          </a:xfrm>
          <a:prstGeom prst="rect">
            <a:avLst/>
          </a:prstGeom>
        </p:spPr>
      </p:pic>
      <p:pic>
        <p:nvPicPr>
          <p:cNvPr id="5" name="Picture 2" descr="AttÄlu rezultÄti vaicÄjumam âlietuvos geleÅ¾inkeliai logoâ">
            <a:extLst>
              <a:ext uri="{FF2B5EF4-FFF2-40B4-BE49-F238E27FC236}">
                <a16:creationId xmlns:a16="http://schemas.microsoft.com/office/drawing/2014/main" xmlns="" id="{958350BD-3782-4FFB-81BF-543508DA0E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8397" y="2125715"/>
            <a:ext cx="3164264" cy="27529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xmlns="" id="{5DE2300F-D305-4C7F-89F8-89E260A2EA86}"/>
              </a:ext>
            </a:extLst>
          </p:cNvPr>
          <p:cNvGraphicFramePr>
            <a:graphicFrameLocks noGrp="1"/>
          </p:cNvGraphicFramePr>
          <p:nvPr>
            <p:extLst>
              <p:ext uri="{D42A27DB-BD31-4B8C-83A1-F6EECF244321}">
                <p14:modId xmlns:p14="http://schemas.microsoft.com/office/powerpoint/2010/main" val="1155981917"/>
              </p:ext>
            </p:extLst>
          </p:nvPr>
        </p:nvGraphicFramePr>
        <p:xfrm>
          <a:off x="867268" y="2491520"/>
          <a:ext cx="10953947" cy="2167981"/>
        </p:xfrm>
        <a:graphic>
          <a:graphicData uri="http://schemas.openxmlformats.org/drawingml/2006/table">
            <a:tbl>
              <a:tblPr firstRow="1" bandRow="1">
                <a:tableStyleId>{0505E3EF-67EA-436B-97B2-0124C06EBD24}</a:tableStyleId>
              </a:tblPr>
              <a:tblGrid>
                <a:gridCol w="4185499">
                  <a:extLst>
                    <a:ext uri="{9D8B030D-6E8A-4147-A177-3AD203B41FA5}">
                      <a16:colId xmlns:a16="http://schemas.microsoft.com/office/drawing/2014/main" xmlns="" val="1670580564"/>
                    </a:ext>
                  </a:extLst>
                </a:gridCol>
                <a:gridCol w="3431357">
                  <a:extLst>
                    <a:ext uri="{9D8B030D-6E8A-4147-A177-3AD203B41FA5}">
                      <a16:colId xmlns:a16="http://schemas.microsoft.com/office/drawing/2014/main" xmlns="" val="1071557323"/>
                    </a:ext>
                  </a:extLst>
                </a:gridCol>
                <a:gridCol w="3337091">
                  <a:extLst>
                    <a:ext uri="{9D8B030D-6E8A-4147-A177-3AD203B41FA5}">
                      <a16:colId xmlns:a16="http://schemas.microsoft.com/office/drawing/2014/main" xmlns="" val="126710051"/>
                    </a:ext>
                  </a:extLst>
                </a:gridCol>
              </a:tblGrid>
              <a:tr h="339181">
                <a:tc>
                  <a:txBody>
                    <a:bodyPr/>
                    <a:lstStyle/>
                    <a:p>
                      <a:endParaRPr lang="lv-LV" sz="1600" dirty="0">
                        <a:solidFill>
                          <a:srgbClr val="525A70"/>
                        </a:solidFill>
                      </a:endParaRPr>
                    </a:p>
                  </a:txBody>
                  <a:tcPr/>
                </a:tc>
                <a:tc>
                  <a:txBody>
                    <a:bodyPr/>
                    <a:lstStyle/>
                    <a:p>
                      <a:endParaRPr lang="lv-LV" sz="1600" dirty="0">
                        <a:solidFill>
                          <a:srgbClr val="525A70"/>
                        </a:solidFill>
                      </a:endParaRPr>
                    </a:p>
                  </a:txBody>
                  <a:tcPr/>
                </a:tc>
                <a:tc>
                  <a:txBody>
                    <a:bodyPr/>
                    <a:lstStyle/>
                    <a:p>
                      <a:endParaRPr lang="lv-LV" sz="1600">
                        <a:solidFill>
                          <a:srgbClr val="525A70"/>
                        </a:solidFill>
                      </a:endParaRPr>
                    </a:p>
                  </a:txBody>
                  <a:tcPr/>
                </a:tc>
                <a:extLst>
                  <a:ext uri="{0D108BD9-81ED-4DB2-BD59-A6C34878D82A}">
                    <a16:rowId xmlns:a16="http://schemas.microsoft.com/office/drawing/2014/main" xmlns="" val="3481859111"/>
                  </a:ext>
                </a:extLst>
              </a:tr>
              <a:tr h="339181">
                <a:tc>
                  <a:txBody>
                    <a:bodyPr/>
                    <a:lstStyle/>
                    <a:p>
                      <a:r>
                        <a:rPr lang="lv-LV" sz="1200" dirty="0">
                          <a:solidFill>
                            <a:srgbClr val="525A70"/>
                          </a:solidFill>
                        </a:rPr>
                        <a:t>Pa dzelzceļu veiktie pasažieru pārvadājumi (no visiem transporta veidiem; Eiropā vidēji 7%)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200" dirty="0">
                          <a:solidFill>
                            <a:srgbClr val="D2002D"/>
                          </a:solidFill>
                        </a:rPr>
                        <a:t>3,5-4%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200" dirty="0">
                          <a:solidFill>
                            <a:srgbClr val="D2002D"/>
                          </a:solidFill>
                        </a:rPr>
                        <a:t>1% </a:t>
                      </a:r>
                    </a:p>
                  </a:txBody>
                  <a:tcPr/>
                </a:tc>
                <a:extLst>
                  <a:ext uri="{0D108BD9-81ED-4DB2-BD59-A6C34878D82A}">
                    <a16:rowId xmlns:a16="http://schemas.microsoft.com/office/drawing/2014/main" xmlns="" val="1836076303"/>
                  </a:ext>
                </a:extLst>
              </a:tr>
              <a:tr h="339181">
                <a:tc>
                  <a:txBody>
                    <a:bodyPr/>
                    <a:lstStyle/>
                    <a:p>
                      <a:r>
                        <a:rPr lang="lv-LV" sz="1200" dirty="0">
                          <a:solidFill>
                            <a:srgbClr val="525A70"/>
                          </a:solidFill>
                        </a:rPr>
                        <a:t>Pa dzelzceļu veiktie kravu pārvadājumi (no visiem transporta veidiem; Eiropā vidēji 24%) </a:t>
                      </a:r>
                    </a:p>
                  </a:txBody>
                  <a:tcPr/>
                </a:tc>
                <a:tc>
                  <a:txBody>
                    <a:bodyPr/>
                    <a:lstStyle/>
                    <a:p>
                      <a:r>
                        <a:rPr lang="lv-LV" sz="1200" dirty="0">
                          <a:solidFill>
                            <a:srgbClr val="D2002D"/>
                          </a:solidFill>
                        </a:rPr>
                        <a:t>77% </a:t>
                      </a:r>
                    </a:p>
                  </a:txBody>
                  <a:tcPr/>
                </a:tc>
                <a:tc>
                  <a:txBody>
                    <a:bodyPr/>
                    <a:lstStyle/>
                    <a:p>
                      <a:r>
                        <a:rPr lang="lv-LV" sz="1200" dirty="0">
                          <a:solidFill>
                            <a:srgbClr val="D2002D"/>
                          </a:solidFill>
                        </a:rPr>
                        <a:t>65% </a:t>
                      </a:r>
                    </a:p>
                  </a:txBody>
                  <a:tcPr/>
                </a:tc>
                <a:extLst>
                  <a:ext uri="{0D108BD9-81ED-4DB2-BD59-A6C34878D82A}">
                    <a16:rowId xmlns:a16="http://schemas.microsoft.com/office/drawing/2014/main" xmlns="" val="1719573870"/>
                  </a:ext>
                </a:extLst>
              </a:tr>
              <a:tr h="339181">
                <a:tc>
                  <a:txBody>
                    <a:bodyPr/>
                    <a:lstStyle/>
                    <a:p>
                      <a:r>
                        <a:rPr lang="lv-LV" sz="1200" dirty="0">
                          <a:solidFill>
                            <a:srgbClr val="525A70"/>
                          </a:solidFill>
                        </a:rPr>
                        <a:t>Infrastruktūras uzturēšanas izmaksas, EUR / 1 izvērstais sliežu ceļu km </a:t>
                      </a:r>
                    </a:p>
                  </a:txBody>
                  <a:tcPr/>
                </a:tc>
                <a:tc>
                  <a:txBody>
                    <a:bodyPr/>
                    <a:lstStyle/>
                    <a:p>
                      <a:r>
                        <a:rPr lang="lv-LV" sz="1200" dirty="0">
                          <a:solidFill>
                            <a:srgbClr val="D2002D"/>
                          </a:solidFill>
                        </a:rPr>
                        <a:t>97 595</a:t>
                      </a:r>
                    </a:p>
                  </a:txBody>
                  <a:tcPr/>
                </a:tc>
                <a:tc>
                  <a:txBody>
                    <a:bodyPr/>
                    <a:lstStyle/>
                    <a:p>
                      <a:r>
                        <a:rPr lang="lv-LV" sz="1200" dirty="0">
                          <a:solidFill>
                            <a:srgbClr val="D2002D"/>
                          </a:solidFill>
                        </a:rPr>
                        <a:t>96 996 </a:t>
                      </a:r>
                    </a:p>
                  </a:txBody>
                  <a:tcPr/>
                </a:tc>
                <a:extLst>
                  <a:ext uri="{0D108BD9-81ED-4DB2-BD59-A6C34878D82A}">
                    <a16:rowId xmlns:a16="http://schemas.microsoft.com/office/drawing/2014/main" xmlns="" val="3031419989"/>
                  </a:ext>
                </a:extLst>
              </a:tr>
              <a:tr h="339181">
                <a:tc>
                  <a:txBody>
                    <a:bodyPr/>
                    <a:lstStyle/>
                    <a:p>
                      <a:r>
                        <a:rPr lang="lv-LV" sz="1200" dirty="0">
                          <a:solidFill>
                            <a:srgbClr val="525A70"/>
                          </a:solidFill>
                        </a:rPr>
                        <a:t>Infrastruktūras bojājumu dēļ notikušu incidentu skaits uz miljonu </a:t>
                      </a:r>
                      <a:r>
                        <a:rPr lang="lv-LV" sz="1200" dirty="0" err="1">
                          <a:solidFill>
                            <a:srgbClr val="525A70"/>
                          </a:solidFill>
                        </a:rPr>
                        <a:t>vilcienkm</a:t>
                      </a:r>
                      <a:r>
                        <a:rPr lang="lv-LV" sz="1200" dirty="0">
                          <a:solidFill>
                            <a:srgbClr val="525A70"/>
                          </a:solidFill>
                        </a:rPr>
                        <a:t> (Eiropā vidēji 1,6) </a:t>
                      </a:r>
                    </a:p>
                  </a:txBody>
                  <a:tcPr/>
                </a:tc>
                <a:tc>
                  <a:txBody>
                    <a:bodyPr/>
                    <a:lstStyle/>
                    <a:p>
                      <a:r>
                        <a:rPr lang="lv-LV" sz="1200" dirty="0">
                          <a:solidFill>
                            <a:srgbClr val="D2002D"/>
                          </a:solidFill>
                        </a:rPr>
                        <a:t>0,1</a:t>
                      </a:r>
                    </a:p>
                  </a:txBody>
                  <a:tcPr/>
                </a:tc>
                <a:tc>
                  <a:txBody>
                    <a:bodyPr/>
                    <a:lstStyle/>
                    <a:p>
                      <a:r>
                        <a:rPr lang="lv-LV" sz="1200" dirty="0">
                          <a:solidFill>
                            <a:srgbClr val="D2002D"/>
                          </a:solidFill>
                        </a:rPr>
                        <a:t>0,8 </a:t>
                      </a:r>
                    </a:p>
                  </a:txBody>
                  <a:tcPr/>
                </a:tc>
                <a:extLst>
                  <a:ext uri="{0D108BD9-81ED-4DB2-BD59-A6C34878D82A}">
                    <a16:rowId xmlns:a16="http://schemas.microsoft.com/office/drawing/2014/main" xmlns="" val="1341858853"/>
                  </a:ext>
                </a:extLst>
              </a:tr>
            </a:tbl>
          </a:graphicData>
        </a:graphic>
      </p:graphicFrame>
    </p:spTree>
    <p:extLst>
      <p:ext uri="{BB962C8B-B14F-4D97-AF65-F5344CB8AC3E}">
        <p14:creationId xmlns:p14="http://schemas.microsoft.com/office/powerpoint/2010/main" val="682211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F57C897-4945-4B41-B36B-1672FC35054C}"/>
              </a:ext>
            </a:extLst>
          </p:cNvPr>
          <p:cNvSpPr>
            <a:spLocks noGrp="1"/>
          </p:cNvSpPr>
          <p:nvPr>
            <p:ph type="body" sz="quarter" idx="10"/>
          </p:nvPr>
        </p:nvSpPr>
        <p:spPr/>
        <p:txBody>
          <a:bodyPr/>
          <a:lstStyle/>
          <a:p>
            <a:r>
              <a:rPr lang="lv-LV" dirty="0"/>
              <a:t>pasažieru Pārvadājumu tendences un secinājumi </a:t>
            </a:r>
          </a:p>
        </p:txBody>
      </p:sp>
      <p:sp>
        <p:nvSpPr>
          <p:cNvPr id="3" name="Content Placeholder 2">
            <a:extLst>
              <a:ext uri="{FF2B5EF4-FFF2-40B4-BE49-F238E27FC236}">
                <a16:creationId xmlns:a16="http://schemas.microsoft.com/office/drawing/2014/main" xmlns="" id="{3B2B6E97-DA9C-4DA0-A75B-FADFF136B824}"/>
              </a:ext>
            </a:extLst>
          </p:cNvPr>
          <p:cNvSpPr>
            <a:spLocks noGrp="1"/>
          </p:cNvSpPr>
          <p:nvPr>
            <p:ph sz="quarter" idx="11"/>
          </p:nvPr>
        </p:nvSpPr>
        <p:spPr>
          <a:xfrm>
            <a:off x="842963" y="2090780"/>
            <a:ext cx="10454345" cy="3837356"/>
          </a:xfrm>
        </p:spPr>
        <p:txBody>
          <a:bodyPr>
            <a:normAutofit/>
          </a:bodyPr>
          <a:lstStyle/>
          <a:p>
            <a:r>
              <a:rPr lang="lv-LV" sz="1600" b="1" dirty="0"/>
              <a:t>Pasažieru pārvadājumu jomā pa </a:t>
            </a:r>
            <a:r>
              <a:rPr lang="lv-LV" sz="1600" b="1" dirty="0" err="1"/>
              <a:t>LDz</a:t>
            </a:r>
            <a:r>
              <a:rPr lang="lv-LV" sz="1600" b="1" dirty="0"/>
              <a:t> infrastruktūru tiek pārvadāts trīsarpus reižu vairāk pasažieru gadā</a:t>
            </a:r>
            <a:r>
              <a:rPr lang="lv-LV" sz="1600" dirty="0"/>
              <a:t>, nekā pa LG infrastruktūru. Latvijā tie ir vairāk nekā 18 miljoni pasažieru gadā (no tiem 18.1 miljons iekšzemes satiksmē), bet Lietuvā 5 miljoni (no tiem 4.3 miljoni iekšzemes satiksmē). </a:t>
            </a:r>
          </a:p>
          <a:p>
            <a:endParaRPr lang="lv-LV" sz="1600" dirty="0"/>
          </a:p>
          <a:p>
            <a:r>
              <a:rPr lang="lv-LV" sz="1600" dirty="0"/>
              <a:t>Vienlaikus, salīdzinot pasažieru pārvadājumu nodrošināšanai infrastruktūras pārvaldītājam pieejamo valsts dotāciju, jāsecina, ka </a:t>
            </a:r>
            <a:r>
              <a:rPr lang="lv-LV" sz="1600" b="1" dirty="0"/>
              <a:t>Latvijā ikviens dzelzceļa pasažieris valsts budžetam izmaksā trīs reizes lētāk</a:t>
            </a:r>
            <a:r>
              <a:rPr lang="lv-LV" sz="1600" dirty="0"/>
              <a:t>. Valsts dotācija ir 38 miljoni eiro gadā, tādējādi viena pasažiera izmaksas ir 2.1 eiro. Lietuvā šis rādītājs ir attiecīgi 27 miljoni eiro jeb 6.28 eiro uz vienu pasažieri. </a:t>
            </a:r>
          </a:p>
          <a:p>
            <a:endParaRPr lang="lv-LV" sz="1600" dirty="0"/>
          </a:p>
          <a:p>
            <a:r>
              <a:rPr lang="lv-LV" sz="1600" dirty="0"/>
              <a:t>Tādējādi secināms, ka, valsts līmenī nodrošinot mērķtiecīgu un pārdomātu pasažieru plūsmas plānošanu pa dzelzceļu nākotnē, ir iespējams nodrošināt augstu efektivitāti sabiedrības mobilitātes jomā. </a:t>
            </a:r>
          </a:p>
          <a:p>
            <a:pPr marL="0" indent="0">
              <a:buNone/>
            </a:pPr>
            <a:endParaRPr lang="lv-LV" sz="1600" dirty="0"/>
          </a:p>
        </p:txBody>
      </p:sp>
      <p:sp>
        <p:nvSpPr>
          <p:cNvPr id="4" name="Slide Number Placeholder 3">
            <a:extLst>
              <a:ext uri="{FF2B5EF4-FFF2-40B4-BE49-F238E27FC236}">
                <a16:creationId xmlns:a16="http://schemas.microsoft.com/office/drawing/2014/main" xmlns="" id="{2B10E2ED-AE3F-4735-932D-9F3B8D73897C}"/>
              </a:ext>
            </a:extLst>
          </p:cNvPr>
          <p:cNvSpPr>
            <a:spLocks noGrp="1"/>
          </p:cNvSpPr>
          <p:nvPr>
            <p:ph type="sldNum" sz="quarter" idx="12"/>
          </p:nvPr>
        </p:nvSpPr>
        <p:spPr/>
        <p:txBody>
          <a:bodyPr/>
          <a:lstStyle/>
          <a:p>
            <a:fld id="{4D5E18BD-30C7-894D-A51A-2F2A7C64E58B}" type="slidenum">
              <a:rPr lang="en-US" smtClean="0"/>
              <a:pPr/>
              <a:t>8</a:t>
            </a:fld>
            <a:endParaRPr lang="en-US"/>
          </a:p>
        </p:txBody>
      </p:sp>
    </p:spTree>
    <p:extLst>
      <p:ext uri="{BB962C8B-B14F-4D97-AF65-F5344CB8AC3E}">
        <p14:creationId xmlns:p14="http://schemas.microsoft.com/office/powerpoint/2010/main" val="121616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2FF39C6-50DD-40FE-B0D9-1FAC39F62A6C}"/>
              </a:ext>
            </a:extLst>
          </p:cNvPr>
          <p:cNvSpPr>
            <a:spLocks noGrp="1"/>
          </p:cNvSpPr>
          <p:nvPr>
            <p:ph type="body" sz="quarter" idx="10"/>
          </p:nvPr>
        </p:nvSpPr>
        <p:spPr/>
        <p:txBody>
          <a:bodyPr/>
          <a:lstStyle/>
          <a:p>
            <a:r>
              <a:rPr lang="lv-LV" dirty="0"/>
              <a:t>Atšķirīga valdību pieeja dzelzceļa atbalstam</a:t>
            </a:r>
          </a:p>
        </p:txBody>
      </p:sp>
      <p:sp>
        <p:nvSpPr>
          <p:cNvPr id="4" name="Slide Number Placeholder 3">
            <a:extLst>
              <a:ext uri="{FF2B5EF4-FFF2-40B4-BE49-F238E27FC236}">
                <a16:creationId xmlns:a16="http://schemas.microsoft.com/office/drawing/2014/main" xmlns="" id="{DA8CF462-E59A-4544-9C9D-031DEF000EF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D5E18BD-30C7-894D-A51A-2F2A7C64E58B}" type="slidenum">
              <a:rPr kumimoji="0" lang="en-US" sz="1600" b="0" i="0" u="none" strike="noStrike" kern="1200" cap="none" spc="0" normalizeH="0" baseline="0" noProof="0" smtClean="0">
                <a:ln>
                  <a:noFill/>
                </a:ln>
                <a:solidFill>
                  <a:srgbClr val="002841"/>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a:ln>
                <a:noFill/>
              </a:ln>
              <a:solidFill>
                <a:srgbClr val="002841"/>
              </a:solidFill>
              <a:effectLst/>
              <a:uLnTx/>
              <a:uFillTx/>
              <a:latin typeface="Arial" panose="020B0604020202020204"/>
              <a:ea typeface="+mn-ea"/>
              <a:cs typeface="+mn-cs"/>
            </a:endParaRPr>
          </a:p>
        </p:txBody>
      </p:sp>
      <p:sp>
        <p:nvSpPr>
          <p:cNvPr id="5" name="Content Placeholder 2">
            <a:extLst>
              <a:ext uri="{FF2B5EF4-FFF2-40B4-BE49-F238E27FC236}">
                <a16:creationId xmlns:a16="http://schemas.microsoft.com/office/drawing/2014/main" xmlns="" id="{EB32FD35-FFA2-470F-93D5-64A85572C697}"/>
              </a:ext>
            </a:extLst>
          </p:cNvPr>
          <p:cNvSpPr>
            <a:spLocks noGrp="1"/>
          </p:cNvSpPr>
          <p:nvPr>
            <p:ph sz="quarter" idx="11"/>
          </p:nvPr>
        </p:nvSpPr>
        <p:spPr>
          <a:xfrm>
            <a:off x="843621" y="1594885"/>
            <a:ext cx="10453687" cy="4080483"/>
          </a:xfrm>
        </p:spPr>
        <p:txBody>
          <a:bodyPr>
            <a:noAutofit/>
          </a:bodyPr>
          <a:lstStyle/>
          <a:p>
            <a:r>
              <a:rPr lang="lv-LV" sz="1600" dirty="0"/>
              <a:t>Uzņēmuma un koncerna </a:t>
            </a:r>
            <a:r>
              <a:rPr lang="lv-LV" sz="1600" b="1" dirty="0"/>
              <a:t>attīstībai pieejamo resursu ziņā LG atrodas būtiski labākā pozīcijā nekā </a:t>
            </a:r>
            <a:r>
              <a:rPr lang="lv-LV" sz="1600" b="1" dirty="0" err="1"/>
              <a:t>LDz</a:t>
            </a:r>
            <a:r>
              <a:rPr lang="lv-LV" sz="1600" b="1" dirty="0"/>
              <a:t> – tieši valsts sniegtā atbalsta un radīto apstākļu rezultātā</a:t>
            </a:r>
            <a:r>
              <a:rPr lang="lv-LV" sz="1600" dirty="0"/>
              <a:t>. </a:t>
            </a:r>
          </a:p>
          <a:p>
            <a:endParaRPr lang="lv-LV" sz="1600" dirty="0"/>
          </a:p>
          <a:p>
            <a:r>
              <a:rPr lang="lv-LV" sz="1600" dirty="0"/>
              <a:t>LG pamatkapitāls ir aptuveni četras reizes lielāks nekā LDz valsts noteiktais pamatkapitāls, un pārsniedz vienu miljardu eiro. Līdz ar to arī LG bilances vērtība ir vairāk nekā divi miljardi eiro, vairāk nekā divas reizes pārsniedzot </a:t>
            </a:r>
            <a:r>
              <a:rPr lang="lv-LV" sz="1600" dirty="0" err="1"/>
              <a:t>LDz</a:t>
            </a:r>
            <a:r>
              <a:rPr lang="lv-LV" sz="1600" dirty="0"/>
              <a:t> koncerna bilances vērtību. </a:t>
            </a:r>
          </a:p>
          <a:p>
            <a:endParaRPr lang="lv-LV" sz="1600" dirty="0"/>
          </a:p>
          <a:p>
            <a:r>
              <a:rPr lang="lv-LV" sz="1600" dirty="0"/>
              <a:t>Pateicoties tam, LG pēdējos gados ir spējusi veikt lielākas investīcijas infrastruktūrā (</a:t>
            </a:r>
            <a:r>
              <a:rPr lang="lv-LV" sz="1600" dirty="0" err="1"/>
              <a:t>LDz</a:t>
            </a:r>
            <a:r>
              <a:rPr lang="lv-LV" sz="1600" dirty="0"/>
              <a:t> tās bijušas infrastruktūras atjaunošanas apmērā 25-27 milj. EUR gadā). Turklāt LG aptuveni trešo daļu šo investīciju ir bijusi iespēja veikt ar Lietuvas valsts un ES fondu līdzfinansējumu. </a:t>
            </a:r>
            <a:r>
              <a:rPr lang="lv-LV" sz="1600" dirty="0" err="1"/>
              <a:t>LDz</a:t>
            </a:r>
            <a:r>
              <a:rPr lang="lv-LV" sz="1600" dirty="0"/>
              <a:t> tās bijis jāfinansē no aizņēmumiem. </a:t>
            </a:r>
          </a:p>
          <a:p>
            <a:endParaRPr lang="lv-LV" sz="1600" dirty="0"/>
          </a:p>
          <a:p>
            <a:r>
              <a:rPr lang="lv-LV" sz="1600" dirty="0"/>
              <a:t>Latvijā ir pieņemts Indikatīvais dzelzceļa infrastruktūras attīstības plāns un noslēgts ar to saistītais daudzgadu līgums. Tas pamatā nosaka prasības infrastruktūras pārvaldītājam un uzliek pienākumu valstij vajadzības gadījumā nodrošināt tā finanšu līdzsvaru. Taču tas nenodrošina papildu investīciju un citu attīstības virzienu iespējas. </a:t>
            </a:r>
          </a:p>
        </p:txBody>
      </p:sp>
    </p:spTree>
    <p:extLst>
      <p:ext uri="{BB962C8B-B14F-4D97-AF65-F5344CB8AC3E}">
        <p14:creationId xmlns:p14="http://schemas.microsoft.com/office/powerpoint/2010/main" val="237318961"/>
      </p:ext>
    </p:extLst>
  </p:cSld>
  <p:clrMapOvr>
    <a:masterClrMapping/>
  </p:clrMapOvr>
</p:sld>
</file>

<file path=ppt/theme/theme1.xml><?xml version="1.0" encoding="utf-8"?>
<a:theme xmlns:a="http://schemas.openxmlformats.org/drawingml/2006/main" name="LDZ Theme">
  <a:themeElements>
    <a:clrScheme name="LatvijasDzelzcels">
      <a:dk1>
        <a:srgbClr val="000000"/>
      </a:dk1>
      <a:lt1>
        <a:srgbClr val="FFFFFF"/>
      </a:lt1>
      <a:dk2>
        <a:srgbClr val="002841"/>
      </a:dk2>
      <a:lt2>
        <a:srgbClr val="D2002D"/>
      </a:lt2>
      <a:accent1>
        <a:srgbClr val="5B3247"/>
      </a:accent1>
      <a:accent2>
        <a:srgbClr val="008CD2"/>
      </a:accent2>
      <a:accent3>
        <a:srgbClr val="64646E"/>
      </a:accent3>
      <a:accent4>
        <a:srgbClr val="FF005A"/>
      </a:accent4>
      <a:accent5>
        <a:srgbClr val="FF6400"/>
      </a:accent5>
      <a:accent6>
        <a:srgbClr val="82469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0" tIns="0" rIns="0" bIns="0" rtlCol="0" anchor="t">
        <a:normAutofit/>
      </a:bodyPr>
      <a:lstStyle>
        <a:defPPr>
          <a:defRPr sz="3800" b="1" kern="1200" spc="0" baseline="0" dirty="0" smtClean="0">
            <a:solidFill>
              <a:schemeClr val="accent1"/>
            </a:solidFill>
            <a:latin typeface="+mj-lt"/>
            <a:ea typeface="+mj-ea"/>
            <a:cs typeface="+mj-cs"/>
          </a:defRPr>
        </a:defPPr>
      </a:lstStyle>
    </a:txDef>
  </a:objectDefaults>
  <a:extraClrSchemeLst/>
  <a:extLst>
    <a:ext uri="{05A4C25C-085E-4340-85A3-A5531E510DB2}">
      <thm15:themeFamily xmlns:thm15="http://schemas.microsoft.com/office/thememl/2012/main" xmlns="" name="Latvijas_Dzelcels.pptx" id="{B8874905-8FC5-4E13-9B05-8A8B184BACBE}" vid="{C56644A1-9EC2-49F8-A639-FD20B34DE7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259</TotalTime>
  <Words>1023</Words>
  <Application>Microsoft Office PowerPoint</Application>
  <PresentationFormat>Custom</PresentationFormat>
  <Paragraphs>139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LDZ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Ieva Kustova</dc:creator>
  <cp:lastModifiedBy>Teika Lapsa</cp:lastModifiedBy>
  <cp:revision>53</cp:revision>
  <cp:lastPrinted>2019-07-04T08:47:37Z</cp:lastPrinted>
  <dcterms:created xsi:type="dcterms:W3CDTF">2019-07-03T14:33:53Z</dcterms:created>
  <dcterms:modified xsi:type="dcterms:W3CDTF">2019-07-04T09:58:34Z</dcterms:modified>
</cp:coreProperties>
</file>