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1587" r:id="rId2"/>
    <p:sldId id="1652" r:id="rId3"/>
    <p:sldId id="1632" r:id="rId4"/>
    <p:sldId id="1667" r:id="rId5"/>
    <p:sldId id="1661" r:id="rId6"/>
    <p:sldId id="1662" r:id="rId7"/>
    <p:sldId id="1650" r:id="rId8"/>
    <p:sldId id="1683" r:id="rId9"/>
    <p:sldId id="1684" r:id="rId10"/>
    <p:sldId id="1653" r:id="rId11"/>
    <p:sldId id="1673" r:id="rId12"/>
    <p:sldId id="1674" r:id="rId13"/>
    <p:sldId id="1636" r:id="rId14"/>
    <p:sldId id="1543" r:id="rId15"/>
    <p:sldId id="1675" r:id="rId16"/>
    <p:sldId id="1609" r:id="rId17"/>
    <p:sldId id="1607" r:id="rId18"/>
    <p:sldId id="1690" r:id="rId19"/>
    <p:sldId id="1608" r:id="rId20"/>
    <p:sldId id="1637" r:id="rId21"/>
    <p:sldId id="1689" r:id="rId22"/>
    <p:sldId id="1687" r:id="rId23"/>
    <p:sldId id="1671" r:id="rId24"/>
    <p:sldId id="1638" r:id="rId25"/>
    <p:sldId id="1645" r:id="rId26"/>
    <p:sldId id="1669" r:id="rId27"/>
    <p:sldId id="1688" r:id="rId28"/>
    <p:sldId id="1657" r:id="rId29"/>
    <p:sldId id="1615" r:id="rId30"/>
    <p:sldId id="1659" r:id="rId31"/>
    <p:sldId id="1619" r:id="rId32"/>
    <p:sldId id="1681" r:id="rId33"/>
    <p:sldId id="1668" r:id="rId34"/>
    <p:sldId id="1686" r:id="rId35"/>
    <p:sldId id="1682" r:id="rId36"/>
    <p:sldId id="1642" r:id="rId37"/>
    <p:sldId id="1665" r:id="rId38"/>
  </p:sldIdLst>
  <p:sldSz cx="12192000" cy="6858000"/>
  <p:notesSz cx="6858000" cy="9144000"/>
  <p:defaultTextStyle>
    <a:defPPr>
      <a:defRPr lang="en-US"/>
    </a:defPPr>
    <a:lvl1pPr algn="l" rtl="0" fontAlgn="base">
      <a:spcBef>
        <a:spcPct val="0"/>
      </a:spcBef>
      <a:spcAft>
        <a:spcPct val="0"/>
      </a:spcAft>
      <a:defRPr sz="36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6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6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6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600" i="1" kern="1200">
        <a:solidFill>
          <a:schemeClr val="tx1"/>
        </a:solidFill>
        <a:latin typeface="Times New Roman" pitchFamily="18" charset="0"/>
        <a:ea typeface="+mn-ea"/>
        <a:cs typeface="Arial" pitchFamily="34" charset="0"/>
      </a:defRPr>
    </a:lvl5pPr>
    <a:lvl6pPr marL="2286000" algn="l" defTabSz="914400" rtl="0" eaLnBrk="1" latinLnBrk="0" hangingPunct="1">
      <a:defRPr sz="3600" i="1" kern="1200">
        <a:solidFill>
          <a:schemeClr val="tx1"/>
        </a:solidFill>
        <a:latin typeface="Times New Roman" pitchFamily="18" charset="0"/>
        <a:ea typeface="+mn-ea"/>
        <a:cs typeface="Arial" pitchFamily="34" charset="0"/>
      </a:defRPr>
    </a:lvl6pPr>
    <a:lvl7pPr marL="2743200" algn="l" defTabSz="914400" rtl="0" eaLnBrk="1" latinLnBrk="0" hangingPunct="1">
      <a:defRPr sz="3600" i="1" kern="1200">
        <a:solidFill>
          <a:schemeClr val="tx1"/>
        </a:solidFill>
        <a:latin typeface="Times New Roman" pitchFamily="18" charset="0"/>
        <a:ea typeface="+mn-ea"/>
        <a:cs typeface="Arial" pitchFamily="34" charset="0"/>
      </a:defRPr>
    </a:lvl7pPr>
    <a:lvl8pPr marL="3200400" algn="l" defTabSz="914400" rtl="0" eaLnBrk="1" latinLnBrk="0" hangingPunct="1">
      <a:defRPr sz="3600" i="1" kern="1200">
        <a:solidFill>
          <a:schemeClr val="tx1"/>
        </a:solidFill>
        <a:latin typeface="Times New Roman" pitchFamily="18" charset="0"/>
        <a:ea typeface="+mn-ea"/>
        <a:cs typeface="Arial" pitchFamily="34" charset="0"/>
      </a:defRPr>
    </a:lvl8pPr>
    <a:lvl9pPr marL="3657600" algn="l" defTabSz="914400" rtl="0" eaLnBrk="1" latinLnBrk="0" hangingPunct="1">
      <a:defRPr sz="3600" i="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8D1"/>
    <a:srgbClr val="66FFFF"/>
    <a:srgbClr val="000000"/>
    <a:srgbClr val="FFFF00"/>
    <a:srgbClr val="FFCC66"/>
    <a:srgbClr val="003366"/>
    <a:srgbClr val="3366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5439" autoAdjust="0"/>
  </p:normalViewPr>
  <p:slideViewPr>
    <p:cSldViewPr>
      <p:cViewPr varScale="1">
        <p:scale>
          <a:sx n="145" d="100"/>
          <a:sy n="145" d="100"/>
        </p:scale>
        <p:origin x="124" y="4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2" d="100"/>
          <a:sy n="92" d="100"/>
        </p:scale>
        <p:origin x="373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cs typeface="+mn-cs"/>
              </a:defRPr>
            </a:lvl1pPr>
          </a:lstStyle>
          <a:p>
            <a:pPr>
              <a:defRPr/>
            </a:pPr>
            <a:endParaRPr lang="en-GB"/>
          </a:p>
        </p:txBody>
      </p:sp>
      <p:sp>
        <p:nvSpPr>
          <p:cNvPr id="5775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cs typeface="+mn-cs"/>
              </a:defRPr>
            </a:lvl1pPr>
          </a:lstStyle>
          <a:p>
            <a:pPr>
              <a:defRPr/>
            </a:pPr>
            <a:endParaRPr lang="en-GB"/>
          </a:p>
        </p:txBody>
      </p:sp>
      <p:sp>
        <p:nvSpPr>
          <p:cNvPr id="5775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cs typeface="+mn-cs"/>
              </a:defRPr>
            </a:lvl1pPr>
          </a:lstStyle>
          <a:p>
            <a:pPr>
              <a:defRPr/>
            </a:pPr>
            <a:endParaRPr lang="en-GB"/>
          </a:p>
        </p:txBody>
      </p:sp>
      <p:sp>
        <p:nvSpPr>
          <p:cNvPr id="5775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cs typeface="+mn-cs"/>
              </a:defRPr>
            </a:lvl1pPr>
          </a:lstStyle>
          <a:p>
            <a:pPr>
              <a:defRPr/>
            </a:pPr>
            <a:fld id="{87613A12-87EB-478D-8609-E57E12D4CAE6}" type="slidenum">
              <a:rPr lang="en-GB"/>
              <a:pPr>
                <a:defRPr/>
              </a:pPr>
              <a:t>‹#›</a:t>
            </a:fld>
            <a:endParaRPr lang="en-GB"/>
          </a:p>
        </p:txBody>
      </p:sp>
    </p:spTree>
    <p:extLst>
      <p:ext uri="{BB962C8B-B14F-4D97-AF65-F5344CB8AC3E}">
        <p14:creationId xmlns:p14="http://schemas.microsoft.com/office/powerpoint/2010/main" val="106200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cs typeface="+mn-cs"/>
              </a:defRPr>
            </a:lvl1pPr>
          </a:lstStyle>
          <a:p>
            <a:pPr>
              <a:defRPr/>
            </a:pPr>
            <a:endParaRPr lang="en-GB" altLang="en-GB"/>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cs typeface="+mn-cs"/>
              </a:defRPr>
            </a:lvl1pPr>
          </a:lstStyle>
          <a:p>
            <a:pPr>
              <a:defRPr/>
            </a:pPr>
            <a:endParaRPr lang="en-GB" altLang="en-GB"/>
          </a:p>
        </p:txBody>
      </p:sp>
      <p:sp>
        <p:nvSpPr>
          <p:cNvPr id="655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cs typeface="+mn-cs"/>
              </a:defRPr>
            </a:lvl1pPr>
          </a:lstStyle>
          <a:p>
            <a:pPr>
              <a:defRPr/>
            </a:pPr>
            <a:endParaRPr lang="en-GB" altLang="en-GB"/>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cs typeface="+mn-cs"/>
              </a:defRPr>
            </a:lvl1pPr>
          </a:lstStyle>
          <a:p>
            <a:pPr>
              <a:defRPr/>
            </a:pPr>
            <a:fld id="{4D452252-0D53-4760-9A59-EF83D77F61E8}" type="slidenum">
              <a:rPr lang="en-GB" altLang="en-GB"/>
              <a:pPr>
                <a:defRPr/>
              </a:pPr>
              <a:t>‹#›</a:t>
            </a:fld>
            <a:endParaRPr lang="en-GB" altLang="en-GB"/>
          </a:p>
        </p:txBody>
      </p:sp>
    </p:spTree>
    <p:extLst>
      <p:ext uri="{BB962C8B-B14F-4D97-AF65-F5344CB8AC3E}">
        <p14:creationId xmlns:p14="http://schemas.microsoft.com/office/powerpoint/2010/main" val="407162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p:spPr>
        <p:txBody>
          <a:bodyPr/>
          <a:lstStyle/>
          <a:p>
            <a:endParaRPr lang="en-GB" smtClean="0"/>
          </a:p>
        </p:txBody>
      </p:sp>
      <p:sp>
        <p:nvSpPr>
          <p:cNvPr id="66564" name="Slide Number Placeholder 3"/>
          <p:cNvSpPr>
            <a:spLocks noGrp="1"/>
          </p:cNvSpPr>
          <p:nvPr>
            <p:ph type="sldNum" sz="quarter" idx="5"/>
          </p:nvPr>
        </p:nvSpPr>
        <p:spPr>
          <a:noFill/>
        </p:spPr>
        <p:txBody>
          <a:bodyPr/>
          <a:lstStyle/>
          <a:p>
            <a:fld id="{092AA9DF-F023-46C5-8DC0-317C417082A1}" type="slidenum">
              <a:rPr lang="en-GB" altLang="en-GB" smtClean="0"/>
              <a:pPr/>
              <a:t>1</a:t>
            </a:fld>
            <a:endParaRPr lang="en-GB" altLang="en-GB" smtClean="0"/>
          </a:p>
        </p:txBody>
      </p:sp>
    </p:spTree>
    <p:extLst>
      <p:ext uri="{BB962C8B-B14F-4D97-AF65-F5344CB8AC3E}">
        <p14:creationId xmlns:p14="http://schemas.microsoft.com/office/powerpoint/2010/main" val="379129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5431567-16BA-45B2-8C4E-04D50F1E4369}" type="slidenum">
              <a:rPr lang="en-GB" altLang="en-US"/>
              <a:pPr/>
              <a:t>13</a:t>
            </a:fld>
            <a:endParaRPr lang="en-GB" altLang="en-US"/>
          </a:p>
        </p:txBody>
      </p:sp>
      <p:sp>
        <p:nvSpPr>
          <p:cNvPr id="57346"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47"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GB" altLang="en-US" sz="1200">
                <a:solidFill>
                  <a:srgbClr val="FFFFFF"/>
                </a:solidFill>
                <a:latin typeface="Charcoal" charset="0"/>
              </a:rPr>
              <a:t>5</a:t>
            </a:r>
          </a:p>
        </p:txBody>
      </p:sp>
      <p:sp>
        <p:nvSpPr>
          <p:cNvPr id="57348"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49"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50" name="Rectangle 6"/>
          <p:cNvSpPr>
            <a:spLocks noGrp="1" noRot="1" noChangeAspect="1" noChangeArrowheads="1" noTextEdit="1"/>
          </p:cNvSpPr>
          <p:nvPr>
            <p:ph type="sldImg"/>
          </p:nvPr>
        </p:nvSpPr>
        <p:spPr>
          <a:xfrm>
            <a:off x="381000" y="685800"/>
            <a:ext cx="6096000" cy="3429000"/>
          </a:xfrm>
          <a:ln w="12700" cap="flat"/>
        </p:spPr>
      </p:sp>
      <p:sp>
        <p:nvSpPr>
          <p:cNvPr id="57351"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en-US"/>
          </a:p>
        </p:txBody>
      </p:sp>
    </p:spTree>
    <p:extLst>
      <p:ext uri="{BB962C8B-B14F-4D97-AF65-F5344CB8AC3E}">
        <p14:creationId xmlns:p14="http://schemas.microsoft.com/office/powerpoint/2010/main" val="48394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a:ln/>
        </p:spPr>
        <p:txBody>
          <a:bodyPr/>
          <a:lstStyle/>
          <a:p>
            <a:endParaRPr lang="en-GB" smtClean="0"/>
          </a:p>
        </p:txBody>
      </p:sp>
      <p:sp>
        <p:nvSpPr>
          <p:cNvPr id="49156" name="Slide Number Placeholder 3"/>
          <p:cNvSpPr>
            <a:spLocks noGrp="1"/>
          </p:cNvSpPr>
          <p:nvPr>
            <p:ph type="sldNum" sz="quarter" idx="5"/>
          </p:nvPr>
        </p:nvSpPr>
        <p:spPr/>
        <p:txBody>
          <a:bodyPr/>
          <a:lstStyle/>
          <a:p>
            <a:pPr>
              <a:defRPr/>
            </a:pPr>
            <a:fld id="{65DB79A8-DEC1-4309-B601-51CFFD8E57DF}" type="slidenum">
              <a:rPr lang="en-GB" altLang="en-GB" smtClean="0"/>
              <a:pPr>
                <a:defRPr/>
              </a:pPr>
              <a:t>15</a:t>
            </a:fld>
            <a:endParaRPr lang="en-GB" altLang="en-GB" smtClean="0"/>
          </a:p>
        </p:txBody>
      </p:sp>
    </p:spTree>
    <p:extLst>
      <p:ext uri="{BB962C8B-B14F-4D97-AF65-F5344CB8AC3E}">
        <p14:creationId xmlns:p14="http://schemas.microsoft.com/office/powerpoint/2010/main" val="329097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p:spPr>
        <p:txBody>
          <a:bodyPr/>
          <a:lstStyle/>
          <a:p>
            <a:endParaRPr lang="en-GB" smtClean="0"/>
          </a:p>
        </p:txBody>
      </p:sp>
      <p:sp>
        <p:nvSpPr>
          <p:cNvPr id="93188" name="Slide Number Placeholder 3"/>
          <p:cNvSpPr>
            <a:spLocks noGrp="1"/>
          </p:cNvSpPr>
          <p:nvPr>
            <p:ph type="sldNum" sz="quarter" idx="5"/>
          </p:nvPr>
        </p:nvSpPr>
        <p:spPr>
          <a:noFill/>
        </p:spPr>
        <p:txBody>
          <a:bodyPr/>
          <a:lstStyle/>
          <a:p>
            <a:fld id="{14943CB5-F87A-44C8-A6EB-AF7C1ABBAD38}" type="slidenum">
              <a:rPr lang="en-GB" altLang="en-GB" smtClean="0"/>
              <a:pPr/>
              <a:t>16</a:t>
            </a:fld>
            <a:endParaRPr lang="en-GB" altLang="en-GB" smtClean="0"/>
          </a:p>
        </p:txBody>
      </p:sp>
    </p:spTree>
    <p:extLst>
      <p:ext uri="{BB962C8B-B14F-4D97-AF65-F5344CB8AC3E}">
        <p14:creationId xmlns:p14="http://schemas.microsoft.com/office/powerpoint/2010/main" val="32840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p:spPr>
        <p:txBody>
          <a:bodyPr/>
          <a:lstStyle/>
          <a:p>
            <a:endParaRPr lang="en-GB" smtClean="0"/>
          </a:p>
        </p:txBody>
      </p:sp>
      <p:sp>
        <p:nvSpPr>
          <p:cNvPr id="93188" name="Slide Number Placeholder 3"/>
          <p:cNvSpPr>
            <a:spLocks noGrp="1"/>
          </p:cNvSpPr>
          <p:nvPr>
            <p:ph type="sldNum" sz="quarter" idx="5"/>
          </p:nvPr>
        </p:nvSpPr>
        <p:spPr>
          <a:noFill/>
        </p:spPr>
        <p:txBody>
          <a:bodyPr/>
          <a:lstStyle/>
          <a:p>
            <a:fld id="{14943CB5-F87A-44C8-A6EB-AF7C1ABBAD38}" type="slidenum">
              <a:rPr lang="en-GB" altLang="en-GB" smtClean="0"/>
              <a:pPr/>
              <a:t>17</a:t>
            </a:fld>
            <a:endParaRPr lang="en-GB" altLang="en-GB" smtClean="0"/>
          </a:p>
        </p:txBody>
      </p:sp>
    </p:spTree>
    <p:extLst>
      <p:ext uri="{BB962C8B-B14F-4D97-AF65-F5344CB8AC3E}">
        <p14:creationId xmlns:p14="http://schemas.microsoft.com/office/powerpoint/2010/main" val="284728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p:spPr>
        <p:txBody>
          <a:bodyPr/>
          <a:lstStyle/>
          <a:p>
            <a:endParaRPr lang="en-GB" smtClean="0"/>
          </a:p>
        </p:txBody>
      </p:sp>
      <p:sp>
        <p:nvSpPr>
          <p:cNvPr id="93188" name="Slide Number Placeholder 3"/>
          <p:cNvSpPr>
            <a:spLocks noGrp="1"/>
          </p:cNvSpPr>
          <p:nvPr>
            <p:ph type="sldNum" sz="quarter" idx="5"/>
          </p:nvPr>
        </p:nvSpPr>
        <p:spPr>
          <a:noFill/>
        </p:spPr>
        <p:txBody>
          <a:bodyPr/>
          <a:lstStyle/>
          <a:p>
            <a:fld id="{14943CB5-F87A-44C8-A6EB-AF7C1ABBAD38}" type="slidenum">
              <a:rPr lang="en-GB" altLang="en-GB" smtClean="0"/>
              <a:pPr/>
              <a:t>18</a:t>
            </a:fld>
            <a:endParaRPr lang="en-GB" altLang="en-GB" smtClean="0"/>
          </a:p>
        </p:txBody>
      </p:sp>
    </p:spTree>
    <p:extLst>
      <p:ext uri="{BB962C8B-B14F-4D97-AF65-F5344CB8AC3E}">
        <p14:creationId xmlns:p14="http://schemas.microsoft.com/office/powerpoint/2010/main" val="4259550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p:spPr>
        <p:txBody>
          <a:bodyPr/>
          <a:lstStyle/>
          <a:p>
            <a:endParaRPr lang="en-GB" smtClean="0"/>
          </a:p>
        </p:txBody>
      </p:sp>
      <p:sp>
        <p:nvSpPr>
          <p:cNvPr id="93188" name="Slide Number Placeholder 3"/>
          <p:cNvSpPr>
            <a:spLocks noGrp="1"/>
          </p:cNvSpPr>
          <p:nvPr>
            <p:ph type="sldNum" sz="quarter" idx="5"/>
          </p:nvPr>
        </p:nvSpPr>
        <p:spPr>
          <a:noFill/>
        </p:spPr>
        <p:txBody>
          <a:bodyPr/>
          <a:lstStyle/>
          <a:p>
            <a:fld id="{14943CB5-F87A-44C8-A6EB-AF7C1ABBAD38}" type="slidenum">
              <a:rPr lang="en-GB" altLang="en-GB" smtClean="0"/>
              <a:pPr/>
              <a:t>19</a:t>
            </a:fld>
            <a:endParaRPr lang="en-GB" altLang="en-GB" smtClean="0"/>
          </a:p>
        </p:txBody>
      </p:sp>
    </p:spTree>
    <p:extLst>
      <p:ext uri="{BB962C8B-B14F-4D97-AF65-F5344CB8AC3E}">
        <p14:creationId xmlns:p14="http://schemas.microsoft.com/office/powerpoint/2010/main" val="336476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5431567-16BA-45B2-8C4E-04D50F1E4369}" type="slidenum">
              <a:rPr lang="en-GB" altLang="en-US"/>
              <a:pPr/>
              <a:t>20</a:t>
            </a:fld>
            <a:endParaRPr lang="en-GB" altLang="en-US"/>
          </a:p>
        </p:txBody>
      </p:sp>
      <p:sp>
        <p:nvSpPr>
          <p:cNvPr id="57346"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47"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GB" altLang="en-US" sz="1200">
                <a:solidFill>
                  <a:srgbClr val="FFFFFF"/>
                </a:solidFill>
                <a:latin typeface="Charcoal" charset="0"/>
              </a:rPr>
              <a:t>5</a:t>
            </a:r>
          </a:p>
        </p:txBody>
      </p:sp>
      <p:sp>
        <p:nvSpPr>
          <p:cNvPr id="57348"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49"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50" name="Rectangle 6"/>
          <p:cNvSpPr>
            <a:spLocks noGrp="1" noRot="1" noChangeAspect="1" noChangeArrowheads="1" noTextEdit="1"/>
          </p:cNvSpPr>
          <p:nvPr>
            <p:ph type="sldImg"/>
          </p:nvPr>
        </p:nvSpPr>
        <p:spPr>
          <a:xfrm>
            <a:off x="381000" y="685800"/>
            <a:ext cx="6096000" cy="3429000"/>
          </a:xfrm>
          <a:ln w="12700" cap="flat"/>
        </p:spPr>
      </p:sp>
      <p:sp>
        <p:nvSpPr>
          <p:cNvPr id="57351"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en-US"/>
          </a:p>
        </p:txBody>
      </p:sp>
    </p:spTree>
    <p:extLst>
      <p:ext uri="{BB962C8B-B14F-4D97-AF65-F5344CB8AC3E}">
        <p14:creationId xmlns:p14="http://schemas.microsoft.com/office/powerpoint/2010/main" val="3543679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716AA123-37ED-4806-A256-767D6BAD4B6D}" type="slidenum">
              <a:rPr lang="en-GB" altLang="en-GB" smtClean="0"/>
              <a:pPr>
                <a:defRPr/>
              </a:pPr>
              <a:t>21</a:t>
            </a:fld>
            <a:endParaRPr lang="en-GB" altLang="en-GB"/>
          </a:p>
        </p:txBody>
      </p:sp>
    </p:spTree>
    <p:extLst>
      <p:ext uri="{BB962C8B-B14F-4D97-AF65-F5344CB8AC3E}">
        <p14:creationId xmlns:p14="http://schemas.microsoft.com/office/powerpoint/2010/main" val="401697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716AA123-37ED-4806-A256-767D6BAD4B6D}" type="slidenum">
              <a:rPr lang="en-GB" altLang="en-GB" smtClean="0"/>
              <a:pPr>
                <a:defRPr/>
              </a:pPr>
              <a:t>22</a:t>
            </a:fld>
            <a:endParaRPr lang="en-GB" altLang="en-GB"/>
          </a:p>
        </p:txBody>
      </p:sp>
    </p:spTree>
    <p:extLst>
      <p:ext uri="{BB962C8B-B14F-4D97-AF65-F5344CB8AC3E}">
        <p14:creationId xmlns:p14="http://schemas.microsoft.com/office/powerpoint/2010/main" val="424810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716AA123-37ED-4806-A256-767D6BAD4B6D}" type="slidenum">
              <a:rPr lang="en-GB" altLang="en-GB" smtClean="0"/>
              <a:pPr>
                <a:defRPr/>
              </a:pPr>
              <a:t>23</a:t>
            </a:fld>
            <a:endParaRPr lang="en-GB" altLang="en-GB"/>
          </a:p>
        </p:txBody>
      </p:sp>
    </p:spTree>
    <p:extLst>
      <p:ext uri="{BB962C8B-B14F-4D97-AF65-F5344CB8AC3E}">
        <p14:creationId xmlns:p14="http://schemas.microsoft.com/office/powerpoint/2010/main" val="171433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a:ln/>
        </p:spPr>
        <p:txBody>
          <a:bodyPr/>
          <a:lstStyle/>
          <a:p>
            <a:endParaRPr lang="en-GB" smtClean="0"/>
          </a:p>
        </p:txBody>
      </p:sp>
      <p:sp>
        <p:nvSpPr>
          <p:cNvPr id="62468" name="Slide Number Placeholder 3"/>
          <p:cNvSpPr>
            <a:spLocks noGrp="1"/>
          </p:cNvSpPr>
          <p:nvPr>
            <p:ph type="sldNum" sz="quarter" idx="5"/>
          </p:nvPr>
        </p:nvSpPr>
        <p:spPr>
          <a:noFill/>
        </p:spPr>
        <p:txBody>
          <a:bodyPr/>
          <a:lstStyle/>
          <a:p>
            <a:fld id="{F7F5B3AE-364A-40E2-88DB-FD2547676877}" type="slidenum">
              <a:rPr lang="en-GB" smtClean="0"/>
              <a:pPr/>
              <a:t>2</a:t>
            </a:fld>
            <a:endParaRPr lang="en-GB" smtClean="0"/>
          </a:p>
        </p:txBody>
      </p:sp>
    </p:spTree>
    <p:extLst>
      <p:ext uri="{BB962C8B-B14F-4D97-AF65-F5344CB8AC3E}">
        <p14:creationId xmlns:p14="http://schemas.microsoft.com/office/powerpoint/2010/main" val="1828419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716AA123-37ED-4806-A256-767D6BAD4B6D}" type="slidenum">
              <a:rPr lang="en-GB" altLang="en-GB" smtClean="0"/>
              <a:pPr>
                <a:defRPr/>
              </a:pPr>
              <a:t>24</a:t>
            </a:fld>
            <a:endParaRPr lang="en-GB" altLang="en-GB"/>
          </a:p>
        </p:txBody>
      </p:sp>
    </p:spTree>
    <p:extLst>
      <p:ext uri="{BB962C8B-B14F-4D97-AF65-F5344CB8AC3E}">
        <p14:creationId xmlns:p14="http://schemas.microsoft.com/office/powerpoint/2010/main" val="116954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a:ln/>
        </p:spPr>
        <p:txBody>
          <a:bodyPr/>
          <a:lstStyle/>
          <a:p>
            <a:endParaRPr lang="en-GB" smtClean="0"/>
          </a:p>
        </p:txBody>
      </p:sp>
      <p:sp>
        <p:nvSpPr>
          <p:cNvPr id="49156" name="Slide Number Placeholder 3"/>
          <p:cNvSpPr>
            <a:spLocks noGrp="1"/>
          </p:cNvSpPr>
          <p:nvPr>
            <p:ph type="sldNum" sz="quarter" idx="5"/>
          </p:nvPr>
        </p:nvSpPr>
        <p:spPr/>
        <p:txBody>
          <a:bodyPr/>
          <a:lstStyle/>
          <a:p>
            <a:pPr>
              <a:defRPr/>
            </a:pPr>
            <a:fld id="{65DB79A8-DEC1-4309-B601-51CFFD8E57DF}" type="slidenum">
              <a:rPr lang="en-GB" altLang="en-GB" smtClean="0"/>
              <a:pPr>
                <a:defRPr/>
              </a:pPr>
              <a:t>25</a:t>
            </a:fld>
            <a:endParaRPr lang="en-GB" altLang="en-GB" smtClean="0"/>
          </a:p>
        </p:txBody>
      </p:sp>
    </p:spTree>
    <p:extLst>
      <p:ext uri="{BB962C8B-B14F-4D97-AF65-F5344CB8AC3E}">
        <p14:creationId xmlns:p14="http://schemas.microsoft.com/office/powerpoint/2010/main" val="682221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xfrm>
            <a:off x="381000" y="685800"/>
            <a:ext cx="6096000" cy="3429000"/>
          </a:xfrm>
          <a:ln/>
        </p:spPr>
      </p:sp>
      <p:sp>
        <p:nvSpPr>
          <p:cNvPr id="328707"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7FA119CE-5B3A-4EEC-8B3F-A7D05024EE3C}" type="slidenum">
              <a:rPr lang="en-GB" altLang="en-GB" smtClean="0"/>
              <a:pPr>
                <a:defRPr/>
              </a:pPr>
              <a:t>26</a:t>
            </a:fld>
            <a:endParaRPr lang="en-GB" altLang="en-GB"/>
          </a:p>
        </p:txBody>
      </p:sp>
    </p:spTree>
    <p:extLst>
      <p:ext uri="{BB962C8B-B14F-4D97-AF65-F5344CB8AC3E}">
        <p14:creationId xmlns:p14="http://schemas.microsoft.com/office/powerpoint/2010/main" val="62232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p:spPr>
        <p:txBody>
          <a:bodyPr/>
          <a:lstStyle/>
          <a:p>
            <a:endParaRPr lang="en-GB" smtClean="0"/>
          </a:p>
        </p:txBody>
      </p:sp>
      <p:sp>
        <p:nvSpPr>
          <p:cNvPr id="72708" name="Slide Number Placeholder 3"/>
          <p:cNvSpPr>
            <a:spLocks noGrp="1"/>
          </p:cNvSpPr>
          <p:nvPr>
            <p:ph type="sldNum" sz="quarter" idx="5"/>
          </p:nvPr>
        </p:nvSpPr>
        <p:spPr>
          <a:noFill/>
        </p:spPr>
        <p:txBody>
          <a:bodyPr/>
          <a:lstStyle/>
          <a:p>
            <a:fld id="{5A836A46-BE7A-4072-90B2-7F22161119D5}" type="slidenum">
              <a:rPr lang="en-GB" altLang="en-GB" smtClean="0"/>
              <a:pPr/>
              <a:t>27</a:t>
            </a:fld>
            <a:endParaRPr lang="en-GB" altLang="en-GB" smtClean="0"/>
          </a:p>
        </p:txBody>
      </p:sp>
    </p:spTree>
    <p:extLst>
      <p:ext uri="{BB962C8B-B14F-4D97-AF65-F5344CB8AC3E}">
        <p14:creationId xmlns:p14="http://schemas.microsoft.com/office/powerpoint/2010/main" val="3296314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81000" y="685800"/>
            <a:ext cx="6096000" cy="342900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0180" name="Slide Number Placeholder 3"/>
          <p:cNvSpPr>
            <a:spLocks noGrp="1"/>
          </p:cNvSpPr>
          <p:nvPr>
            <p:ph type="sldNum" sz="quarter" idx="5"/>
          </p:nvPr>
        </p:nvSpPr>
        <p:spPr/>
        <p:txBody>
          <a:bodyPr/>
          <a:lstStyle>
            <a:lvl1pPr eaLnBrk="0" hangingPunct="0">
              <a:defRPr sz="3600" i="1">
                <a:solidFill>
                  <a:schemeClr val="tx1"/>
                </a:solidFill>
                <a:latin typeface="Times New Roman" panose="02020603050405020304" pitchFamily="18" charset="0"/>
                <a:cs typeface="Arial" panose="020B0604020202020204" pitchFamily="34" charset="0"/>
              </a:defRPr>
            </a:lvl1pPr>
            <a:lvl2pPr marL="742950" indent="-285750" eaLnBrk="0" hangingPunct="0">
              <a:defRPr sz="3600" i="1">
                <a:solidFill>
                  <a:schemeClr val="tx1"/>
                </a:solidFill>
                <a:latin typeface="Times New Roman" panose="02020603050405020304" pitchFamily="18" charset="0"/>
                <a:cs typeface="Arial" panose="020B0604020202020204" pitchFamily="34" charset="0"/>
              </a:defRPr>
            </a:lvl2pPr>
            <a:lvl3pPr marL="1143000" indent="-228600" eaLnBrk="0" hangingPunct="0">
              <a:defRPr sz="3600" i="1">
                <a:solidFill>
                  <a:schemeClr val="tx1"/>
                </a:solidFill>
                <a:latin typeface="Times New Roman" panose="02020603050405020304" pitchFamily="18" charset="0"/>
                <a:cs typeface="Arial" panose="020B0604020202020204" pitchFamily="34" charset="0"/>
              </a:defRPr>
            </a:lvl3pPr>
            <a:lvl4pPr marL="1600200" indent="-228600" eaLnBrk="0" hangingPunct="0">
              <a:defRPr sz="3600" i="1">
                <a:solidFill>
                  <a:schemeClr val="tx1"/>
                </a:solidFill>
                <a:latin typeface="Times New Roman" panose="02020603050405020304" pitchFamily="18" charset="0"/>
                <a:cs typeface="Arial" panose="020B0604020202020204" pitchFamily="34" charset="0"/>
              </a:defRPr>
            </a:lvl4pPr>
            <a:lvl5pPr marL="2057400" indent="-228600" eaLnBrk="0" hangingPunct="0">
              <a:defRPr sz="36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i="1">
                <a:solidFill>
                  <a:schemeClr val="tx1"/>
                </a:solidFill>
                <a:latin typeface="Times New Roman" panose="02020603050405020304" pitchFamily="18" charset="0"/>
                <a:cs typeface="Arial" panose="020B0604020202020204" pitchFamily="34" charset="0"/>
              </a:defRPr>
            </a:lvl9pPr>
          </a:lstStyle>
          <a:p>
            <a:fld id="{B38A3017-E2D8-46D7-8B9E-7B21BF5C317F}" type="slidenum">
              <a:rPr lang="en-GB" altLang="en-GB" sz="1200" i="0"/>
              <a:pPr/>
              <a:t>28</a:t>
            </a:fld>
            <a:endParaRPr lang="en-GB" altLang="en-GB" sz="1200" i="0"/>
          </a:p>
        </p:txBody>
      </p:sp>
    </p:spTree>
    <p:extLst>
      <p:ext uri="{BB962C8B-B14F-4D97-AF65-F5344CB8AC3E}">
        <p14:creationId xmlns:p14="http://schemas.microsoft.com/office/powerpoint/2010/main" val="360079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a:ln/>
        </p:spPr>
        <p:txBody>
          <a:bodyPr/>
          <a:lstStyle/>
          <a:p>
            <a:endParaRPr lang="en-GB" smtClean="0"/>
          </a:p>
        </p:txBody>
      </p:sp>
      <p:sp>
        <p:nvSpPr>
          <p:cNvPr id="146436" name="Slide Number Placeholder 3"/>
          <p:cNvSpPr>
            <a:spLocks noGrp="1"/>
          </p:cNvSpPr>
          <p:nvPr>
            <p:ph type="sldNum" sz="quarter" idx="5"/>
          </p:nvPr>
        </p:nvSpPr>
        <p:spPr/>
        <p:txBody>
          <a:bodyPr/>
          <a:lstStyle/>
          <a:p>
            <a:pPr>
              <a:defRPr/>
            </a:pPr>
            <a:fld id="{A4A53284-B34B-44F8-88D6-2DB51F09D497}" type="slidenum">
              <a:rPr lang="en-GB" altLang="en-GB" smtClean="0"/>
              <a:pPr>
                <a:defRPr/>
              </a:pPr>
              <a:t>29</a:t>
            </a:fld>
            <a:endParaRPr lang="en-GB" altLang="en-GB" smtClean="0"/>
          </a:p>
        </p:txBody>
      </p:sp>
    </p:spTree>
    <p:extLst>
      <p:ext uri="{BB962C8B-B14F-4D97-AF65-F5344CB8AC3E}">
        <p14:creationId xmlns:p14="http://schemas.microsoft.com/office/powerpoint/2010/main" val="17881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p:spPr>
        <p:txBody>
          <a:bodyPr/>
          <a:lstStyle/>
          <a:p>
            <a:endParaRPr lang="en-GB" smtClean="0"/>
          </a:p>
        </p:txBody>
      </p:sp>
      <p:sp>
        <p:nvSpPr>
          <p:cNvPr id="24580" name="Slide Number Placeholder 3"/>
          <p:cNvSpPr>
            <a:spLocks noGrp="1"/>
          </p:cNvSpPr>
          <p:nvPr>
            <p:ph type="sldNum" sz="quarter" idx="5"/>
          </p:nvPr>
        </p:nvSpPr>
        <p:spPr>
          <a:noFill/>
        </p:spPr>
        <p:txBody>
          <a:bodyPr/>
          <a:lstStyle/>
          <a:p>
            <a:fld id="{9819F7DC-447C-4B3C-8362-0666E8710D1E}" type="slidenum">
              <a:rPr lang="en-GB" altLang="en-GB" smtClean="0"/>
              <a:pPr/>
              <a:t>30</a:t>
            </a:fld>
            <a:endParaRPr lang="en-GB" altLang="en-GB" smtClean="0"/>
          </a:p>
        </p:txBody>
      </p:sp>
    </p:spTree>
    <p:extLst>
      <p:ext uri="{BB962C8B-B14F-4D97-AF65-F5344CB8AC3E}">
        <p14:creationId xmlns:p14="http://schemas.microsoft.com/office/powerpoint/2010/main" val="4155436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p:spPr>
      </p:sp>
      <p:sp>
        <p:nvSpPr>
          <p:cNvPr id="30723" name="Notes Placeholder 2"/>
          <p:cNvSpPr>
            <a:spLocks noGrp="1"/>
          </p:cNvSpPr>
          <p:nvPr>
            <p:ph type="body" idx="1"/>
          </p:nvPr>
        </p:nvSpPr>
        <p:spPr>
          <a:noFill/>
          <a:ln/>
        </p:spPr>
        <p:txBody>
          <a:bodyPr/>
          <a:lstStyle/>
          <a:p>
            <a:endParaRPr lang="en-GB" smtClean="0"/>
          </a:p>
        </p:txBody>
      </p:sp>
      <p:sp>
        <p:nvSpPr>
          <p:cNvPr id="26628" name="Slide Number Placeholder 3"/>
          <p:cNvSpPr>
            <a:spLocks noGrp="1"/>
          </p:cNvSpPr>
          <p:nvPr>
            <p:ph type="sldNum" sz="quarter" idx="5"/>
          </p:nvPr>
        </p:nvSpPr>
        <p:spPr/>
        <p:txBody>
          <a:bodyPr/>
          <a:lstStyle/>
          <a:p>
            <a:pPr>
              <a:defRPr/>
            </a:pPr>
            <a:fld id="{F1917C69-36FA-412F-8A50-C8AA4F9F2D38}" type="slidenum">
              <a:rPr lang="en-GB" altLang="en-GB" smtClean="0"/>
              <a:pPr>
                <a:defRPr/>
              </a:pPr>
              <a:t>31</a:t>
            </a:fld>
            <a:endParaRPr lang="en-GB" altLang="en-GB" smtClean="0"/>
          </a:p>
        </p:txBody>
      </p:sp>
    </p:spTree>
    <p:extLst>
      <p:ext uri="{BB962C8B-B14F-4D97-AF65-F5344CB8AC3E}">
        <p14:creationId xmlns:p14="http://schemas.microsoft.com/office/powerpoint/2010/main" val="334257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D452252-0D53-4760-9A59-EF83D77F61E8}" type="slidenum">
              <a:rPr lang="en-GB" altLang="en-GB" smtClean="0"/>
              <a:pPr>
                <a:defRPr/>
              </a:pPr>
              <a:t>32</a:t>
            </a:fld>
            <a:endParaRPr lang="en-GB" altLang="en-GB"/>
          </a:p>
        </p:txBody>
      </p:sp>
    </p:spTree>
    <p:extLst>
      <p:ext uri="{BB962C8B-B14F-4D97-AF65-F5344CB8AC3E}">
        <p14:creationId xmlns:p14="http://schemas.microsoft.com/office/powerpoint/2010/main" val="121401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81000" y="685800"/>
            <a:ext cx="6096000" cy="3429000"/>
          </a:xfrm>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99AF1B14-89D8-452B-B675-53290B3E453B}" type="slidenum">
              <a:rPr lang="en-GB" altLang="en-GB" smtClean="0"/>
              <a:pPr/>
              <a:t>33</a:t>
            </a:fld>
            <a:endParaRPr lang="en-GB" altLang="en-GB" smtClean="0"/>
          </a:p>
        </p:txBody>
      </p:sp>
    </p:spTree>
    <p:extLst>
      <p:ext uri="{BB962C8B-B14F-4D97-AF65-F5344CB8AC3E}">
        <p14:creationId xmlns:p14="http://schemas.microsoft.com/office/powerpoint/2010/main" val="76075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5431567-16BA-45B2-8C4E-04D50F1E4369}" type="slidenum">
              <a:rPr lang="en-GB" altLang="en-US"/>
              <a:pPr/>
              <a:t>3</a:t>
            </a:fld>
            <a:endParaRPr lang="en-GB" altLang="en-US"/>
          </a:p>
        </p:txBody>
      </p:sp>
      <p:sp>
        <p:nvSpPr>
          <p:cNvPr id="57346"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47"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GB" altLang="en-US" sz="1200">
                <a:solidFill>
                  <a:srgbClr val="FFFFFF"/>
                </a:solidFill>
                <a:latin typeface="Charcoal" charset="0"/>
              </a:rPr>
              <a:t>5</a:t>
            </a:r>
          </a:p>
        </p:txBody>
      </p:sp>
      <p:sp>
        <p:nvSpPr>
          <p:cNvPr id="57348"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49"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50" name="Rectangle 6"/>
          <p:cNvSpPr>
            <a:spLocks noGrp="1" noRot="1" noChangeAspect="1" noChangeArrowheads="1" noTextEdit="1"/>
          </p:cNvSpPr>
          <p:nvPr>
            <p:ph type="sldImg"/>
          </p:nvPr>
        </p:nvSpPr>
        <p:spPr>
          <a:xfrm>
            <a:off x="381000" y="685800"/>
            <a:ext cx="6096000" cy="3429000"/>
          </a:xfrm>
          <a:ln w="12700" cap="flat"/>
        </p:spPr>
      </p:sp>
      <p:sp>
        <p:nvSpPr>
          <p:cNvPr id="57351"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en-US"/>
          </a:p>
        </p:txBody>
      </p:sp>
    </p:spTree>
    <p:extLst>
      <p:ext uri="{BB962C8B-B14F-4D97-AF65-F5344CB8AC3E}">
        <p14:creationId xmlns:p14="http://schemas.microsoft.com/office/powerpoint/2010/main" val="141261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5800"/>
            <a:ext cx="6096000" cy="3429000"/>
          </a:xfrm>
          <a:ln/>
        </p:spPr>
      </p:sp>
      <p:sp>
        <p:nvSpPr>
          <p:cNvPr id="44035" name="Notes Placeholder 2"/>
          <p:cNvSpPr>
            <a:spLocks noGrp="1"/>
          </p:cNvSpPr>
          <p:nvPr>
            <p:ph type="body" idx="1"/>
          </p:nvPr>
        </p:nvSpPr>
        <p:spPr>
          <a:noFill/>
          <a:ln/>
        </p:spPr>
        <p:txBody>
          <a:bodyPr/>
          <a:lstStyle/>
          <a:p>
            <a:endParaRPr lang="en-GB" smtClean="0"/>
          </a:p>
        </p:txBody>
      </p:sp>
      <p:sp>
        <p:nvSpPr>
          <p:cNvPr id="44036" name="Slide Number Placeholder 3"/>
          <p:cNvSpPr>
            <a:spLocks noGrp="1"/>
          </p:cNvSpPr>
          <p:nvPr>
            <p:ph type="sldNum" sz="quarter" idx="5"/>
          </p:nvPr>
        </p:nvSpPr>
        <p:spPr>
          <a:noFill/>
        </p:spPr>
        <p:txBody>
          <a:bodyPr/>
          <a:lstStyle/>
          <a:p>
            <a:fld id="{2626DB11-65B4-4311-901D-B949A275E82C}" type="slidenum">
              <a:rPr lang="en-GB" altLang="en-GB" smtClean="0"/>
              <a:pPr/>
              <a:t>34</a:t>
            </a:fld>
            <a:endParaRPr lang="en-GB" altLang="en-GB" smtClean="0"/>
          </a:p>
        </p:txBody>
      </p:sp>
    </p:spTree>
    <p:extLst>
      <p:ext uri="{BB962C8B-B14F-4D97-AF65-F5344CB8AC3E}">
        <p14:creationId xmlns:p14="http://schemas.microsoft.com/office/powerpoint/2010/main" val="832346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xfrm>
            <a:off x="381000" y="685800"/>
            <a:ext cx="6096000" cy="3429000"/>
          </a:xfrm>
          <a:ln/>
        </p:spPr>
      </p:sp>
      <p:sp>
        <p:nvSpPr>
          <p:cNvPr id="329731"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7E3D9E6E-E726-4F36-93B3-485E731B291C}" type="slidenum">
              <a:rPr lang="en-GB" altLang="en-GB" smtClean="0"/>
              <a:pPr>
                <a:defRPr/>
              </a:pPr>
              <a:t>35</a:t>
            </a:fld>
            <a:endParaRPr lang="en-GB" altLang="en-GB"/>
          </a:p>
        </p:txBody>
      </p:sp>
    </p:spTree>
    <p:extLst>
      <p:ext uri="{BB962C8B-B14F-4D97-AF65-F5344CB8AC3E}">
        <p14:creationId xmlns:p14="http://schemas.microsoft.com/office/powerpoint/2010/main" val="357889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a:spLocks noGrp="1"/>
          </p:cNvSpPr>
          <p:nvPr>
            <p:ph type="sldNum" sz="quarter" idx="5"/>
          </p:nvPr>
        </p:nvSpPr>
        <p:spPr>
          <a:noFill/>
        </p:spPr>
        <p:txBody>
          <a:bodyPr/>
          <a:lstStyle/>
          <a:p>
            <a:fld id="{08AD9657-FC18-44F9-B7BD-7166278AC248}" type="slidenum">
              <a:rPr lang="en-GB" smtClean="0"/>
              <a:pPr/>
              <a:t>36</a:t>
            </a:fld>
            <a:endParaRPr lang="en-GB" smtClean="0"/>
          </a:p>
        </p:txBody>
      </p:sp>
    </p:spTree>
    <p:extLst>
      <p:ext uri="{BB962C8B-B14F-4D97-AF65-F5344CB8AC3E}">
        <p14:creationId xmlns:p14="http://schemas.microsoft.com/office/powerpoint/2010/main" val="829005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381000" y="685800"/>
            <a:ext cx="6096000" cy="3429000"/>
          </a:xfrm>
          <a:ln/>
        </p:spPr>
      </p:sp>
      <p:sp>
        <p:nvSpPr>
          <p:cNvPr id="116739" name="Notes Placeholder 2"/>
          <p:cNvSpPr>
            <a:spLocks noGrp="1"/>
          </p:cNvSpPr>
          <p:nvPr>
            <p:ph type="body" idx="1"/>
          </p:nvPr>
        </p:nvSpPr>
        <p:spPr>
          <a:noFill/>
          <a:ln/>
        </p:spPr>
        <p:txBody>
          <a:bodyPr/>
          <a:lstStyle/>
          <a:p>
            <a:endParaRPr lang="en-GB" dirty="0" smtClean="0"/>
          </a:p>
        </p:txBody>
      </p:sp>
      <p:sp>
        <p:nvSpPr>
          <p:cNvPr id="116740" name="Slide Number Placeholder 3"/>
          <p:cNvSpPr>
            <a:spLocks noGrp="1"/>
          </p:cNvSpPr>
          <p:nvPr>
            <p:ph type="sldNum" sz="quarter" idx="5"/>
          </p:nvPr>
        </p:nvSpPr>
        <p:spPr>
          <a:noFill/>
        </p:spPr>
        <p:txBody>
          <a:bodyPr/>
          <a:lstStyle/>
          <a:p>
            <a:fld id="{CABB914C-7066-4EDD-8A07-53C5B98E033D}" type="slidenum">
              <a:rPr lang="en-GB" altLang="en-GB" smtClean="0"/>
              <a:pPr/>
              <a:t>37</a:t>
            </a:fld>
            <a:endParaRPr lang="en-GB" altLang="en-GB" dirty="0" smtClean="0"/>
          </a:p>
        </p:txBody>
      </p:sp>
    </p:spTree>
    <p:extLst>
      <p:ext uri="{BB962C8B-B14F-4D97-AF65-F5344CB8AC3E}">
        <p14:creationId xmlns:p14="http://schemas.microsoft.com/office/powerpoint/2010/main" val="321849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i="1">
                <a:solidFill>
                  <a:schemeClr val="tx1"/>
                </a:solidFill>
                <a:latin typeface="Times New Roman" panose="02020603050405020304" pitchFamily="18" charset="0"/>
              </a:defRPr>
            </a:lvl1pPr>
            <a:lvl2pPr marL="742950" indent="-285750">
              <a:defRPr sz="3600" i="1">
                <a:solidFill>
                  <a:schemeClr val="tx1"/>
                </a:solidFill>
                <a:latin typeface="Times New Roman" panose="02020603050405020304" pitchFamily="18" charset="0"/>
              </a:defRPr>
            </a:lvl2pPr>
            <a:lvl3pPr marL="1143000" indent="-228600">
              <a:defRPr sz="3600" i="1">
                <a:solidFill>
                  <a:schemeClr val="tx1"/>
                </a:solidFill>
                <a:latin typeface="Times New Roman" panose="02020603050405020304" pitchFamily="18" charset="0"/>
              </a:defRPr>
            </a:lvl3pPr>
            <a:lvl4pPr marL="1600200" indent="-228600">
              <a:defRPr sz="3600" i="1">
                <a:solidFill>
                  <a:schemeClr val="tx1"/>
                </a:solidFill>
                <a:latin typeface="Times New Roman" panose="02020603050405020304" pitchFamily="18" charset="0"/>
              </a:defRPr>
            </a:lvl4pPr>
            <a:lvl5pPr marL="2057400" indent="-228600">
              <a:defRPr sz="36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i="1">
                <a:solidFill>
                  <a:schemeClr val="tx1"/>
                </a:solidFill>
                <a:latin typeface="Times New Roman" panose="02020603050405020304" pitchFamily="18" charset="0"/>
              </a:defRPr>
            </a:lvl9pPr>
          </a:lstStyle>
          <a:p>
            <a:fld id="{8A8A5299-32B9-447A-8345-71E72A7F8CFE}" type="slidenum">
              <a:rPr lang="en-GB" altLang="en-GB" sz="1200" i="0"/>
              <a:pPr/>
              <a:t>4</a:t>
            </a:fld>
            <a:endParaRPr lang="en-GB" altLang="en-GB" sz="1200" i="0"/>
          </a:p>
        </p:txBody>
      </p:sp>
    </p:spTree>
    <p:extLst>
      <p:ext uri="{BB962C8B-B14F-4D97-AF65-F5344CB8AC3E}">
        <p14:creationId xmlns:p14="http://schemas.microsoft.com/office/powerpoint/2010/main" val="306593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a:ln/>
        </p:spPr>
        <p:txBody>
          <a:bodyPr/>
          <a:lstStyle/>
          <a:p>
            <a:endParaRPr lang="en-GB" smtClean="0"/>
          </a:p>
        </p:txBody>
      </p:sp>
      <p:sp>
        <p:nvSpPr>
          <p:cNvPr id="79876" name="Slide Number Placeholder 3"/>
          <p:cNvSpPr>
            <a:spLocks noGrp="1"/>
          </p:cNvSpPr>
          <p:nvPr>
            <p:ph type="sldNum" sz="quarter" idx="5"/>
          </p:nvPr>
        </p:nvSpPr>
        <p:spPr>
          <a:noFill/>
        </p:spPr>
        <p:txBody>
          <a:bodyPr/>
          <a:lstStyle/>
          <a:p>
            <a:fld id="{06BEDBDA-B253-40A9-A702-6EBD60B53B67}" type="slidenum">
              <a:rPr lang="en-GB" smtClean="0"/>
              <a:pPr/>
              <a:t>5</a:t>
            </a:fld>
            <a:endParaRPr lang="en-GB" smtClean="0"/>
          </a:p>
        </p:txBody>
      </p:sp>
    </p:spTree>
    <p:extLst>
      <p:ext uri="{BB962C8B-B14F-4D97-AF65-F5344CB8AC3E}">
        <p14:creationId xmlns:p14="http://schemas.microsoft.com/office/powerpoint/2010/main" val="92381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a:ln/>
        </p:spPr>
        <p:txBody>
          <a:bodyPr/>
          <a:lstStyle/>
          <a:p>
            <a:endParaRPr lang="en-GB" smtClean="0"/>
          </a:p>
        </p:txBody>
      </p:sp>
      <p:sp>
        <p:nvSpPr>
          <p:cNvPr id="49156" name="Slide Number Placeholder 3"/>
          <p:cNvSpPr>
            <a:spLocks noGrp="1"/>
          </p:cNvSpPr>
          <p:nvPr>
            <p:ph type="sldNum" sz="quarter" idx="5"/>
          </p:nvPr>
        </p:nvSpPr>
        <p:spPr/>
        <p:txBody>
          <a:bodyPr/>
          <a:lstStyle/>
          <a:p>
            <a:pPr>
              <a:defRPr/>
            </a:pPr>
            <a:fld id="{65DB79A8-DEC1-4309-B601-51CFFD8E57DF}" type="slidenum">
              <a:rPr lang="en-GB" altLang="en-GB" smtClean="0"/>
              <a:pPr>
                <a:defRPr/>
              </a:pPr>
              <a:t>8</a:t>
            </a:fld>
            <a:endParaRPr lang="en-GB" altLang="en-GB" smtClean="0"/>
          </a:p>
        </p:txBody>
      </p:sp>
    </p:spTree>
    <p:extLst>
      <p:ext uri="{BB962C8B-B14F-4D97-AF65-F5344CB8AC3E}">
        <p14:creationId xmlns:p14="http://schemas.microsoft.com/office/powerpoint/2010/main" val="358935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p:spPr>
        <p:txBody>
          <a:bodyPr/>
          <a:lstStyle/>
          <a:p>
            <a:endParaRPr lang="en-GB" smtClean="0"/>
          </a:p>
        </p:txBody>
      </p:sp>
      <p:sp>
        <p:nvSpPr>
          <p:cNvPr id="28676" name="Slide Number Placeholder 3"/>
          <p:cNvSpPr>
            <a:spLocks noGrp="1"/>
          </p:cNvSpPr>
          <p:nvPr>
            <p:ph type="sldNum" sz="quarter" idx="5"/>
          </p:nvPr>
        </p:nvSpPr>
        <p:spPr>
          <a:noFill/>
        </p:spPr>
        <p:txBody>
          <a:bodyPr/>
          <a:lstStyle/>
          <a:p>
            <a:fld id="{FEE6F68E-932F-4045-A00A-60167DFEB8C2}" type="slidenum">
              <a:rPr lang="en-GB" altLang="en-GB" smtClean="0"/>
              <a:pPr/>
              <a:t>9</a:t>
            </a:fld>
            <a:endParaRPr lang="en-GB" altLang="en-GB" smtClean="0"/>
          </a:p>
        </p:txBody>
      </p:sp>
    </p:spTree>
    <p:extLst>
      <p:ext uri="{BB962C8B-B14F-4D97-AF65-F5344CB8AC3E}">
        <p14:creationId xmlns:p14="http://schemas.microsoft.com/office/powerpoint/2010/main" val="26721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0488" y="744538"/>
            <a:ext cx="6616700" cy="3722687"/>
          </a:xfrm>
          <a:ln/>
        </p:spPr>
      </p:sp>
      <p:sp>
        <p:nvSpPr>
          <p:cNvPr id="83971" name="Notes Placeholder 2"/>
          <p:cNvSpPr>
            <a:spLocks noGrp="1"/>
          </p:cNvSpPr>
          <p:nvPr>
            <p:ph type="body" idx="1"/>
          </p:nvPr>
        </p:nvSpPr>
        <p:spPr>
          <a:noFill/>
          <a:ln/>
        </p:spPr>
        <p:txBody>
          <a:bodyPr/>
          <a:lstStyle/>
          <a:p>
            <a:endParaRPr lang="en-GB" smtClean="0"/>
          </a:p>
        </p:txBody>
      </p:sp>
      <p:sp>
        <p:nvSpPr>
          <p:cNvPr id="83972" name="Slide Number Placeholder 3"/>
          <p:cNvSpPr>
            <a:spLocks noGrp="1"/>
          </p:cNvSpPr>
          <p:nvPr>
            <p:ph type="sldNum" sz="quarter" idx="5"/>
          </p:nvPr>
        </p:nvSpPr>
        <p:spPr>
          <a:noFill/>
        </p:spPr>
        <p:txBody>
          <a:bodyPr/>
          <a:lstStyle/>
          <a:p>
            <a:fld id="{8DED06A2-6B05-4A42-B98D-FBCF3D5E05E8}" type="slidenum">
              <a:rPr lang="en-GB" altLang="en-GB" smtClean="0"/>
              <a:pPr/>
              <a:t>10</a:t>
            </a:fld>
            <a:endParaRPr lang="en-GB" altLang="en-GB" smtClean="0"/>
          </a:p>
        </p:txBody>
      </p:sp>
    </p:spTree>
    <p:extLst>
      <p:ext uri="{BB962C8B-B14F-4D97-AF65-F5344CB8AC3E}">
        <p14:creationId xmlns:p14="http://schemas.microsoft.com/office/powerpoint/2010/main" val="95577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D452252-0D53-4760-9A59-EF83D77F61E8}" type="slidenum">
              <a:rPr lang="en-GB" altLang="en-GB" smtClean="0"/>
              <a:pPr>
                <a:defRPr/>
              </a:pPr>
              <a:t>11</a:t>
            </a:fld>
            <a:endParaRPr lang="en-GB" altLang="en-GB"/>
          </a:p>
        </p:txBody>
      </p:sp>
    </p:spTree>
    <p:extLst>
      <p:ext uri="{BB962C8B-B14F-4D97-AF65-F5344CB8AC3E}">
        <p14:creationId xmlns:p14="http://schemas.microsoft.com/office/powerpoint/2010/main" val="202112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E2FC34BD-2590-4F89-8C5A-62FD61F339E2}" type="slidenum">
              <a:rPr lang="en-US" altLang="en-GB"/>
              <a:pPr>
                <a:defRPr/>
              </a:pPr>
              <a:t>‹#›</a:t>
            </a:fld>
            <a:endParaRPr lang="en-US" alt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55520C0A-37B5-4977-AC81-4A0F24449B90}" type="slidenum">
              <a:rPr lang="en-US" altLang="en-GB"/>
              <a:pPr>
                <a:defRPr/>
              </a:pPr>
              <a:t>‹#›</a:t>
            </a:fld>
            <a:endParaRPr lang="en-US" alt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865FE4D4-ACA4-4AA0-B108-17528FC346DE}" type="slidenum">
              <a:rPr lang="en-US" altLang="en-GB"/>
              <a:pPr>
                <a:defRPr/>
              </a:pPr>
              <a:t>‹#›</a:t>
            </a:fld>
            <a:endParaRPr lang="en-US" alt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7" name="Rectangle 6"/>
          <p:cNvSpPr>
            <a:spLocks noGrp="1" noChangeArrowheads="1"/>
          </p:cNvSpPr>
          <p:nvPr>
            <p:ph type="sldNum" sz="quarter" idx="12"/>
          </p:nvPr>
        </p:nvSpPr>
        <p:spPr>
          <a:ln/>
        </p:spPr>
        <p:txBody>
          <a:bodyPr/>
          <a:lstStyle>
            <a:lvl1pPr>
              <a:defRPr/>
            </a:lvl1pPr>
          </a:lstStyle>
          <a:p>
            <a:pPr>
              <a:defRPr/>
            </a:pPr>
            <a:fld id="{0FA639D2-6B98-410F-A2E4-5731810E8797}" type="slidenum">
              <a:rPr lang="en-US" altLang="en-GB"/>
              <a:pPr>
                <a:defRPr/>
              </a:pPr>
              <a:t>‹#›</a:t>
            </a:fld>
            <a:endParaRPr lang="en-US" alt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5" name="Rectangle 6"/>
          <p:cNvSpPr>
            <a:spLocks noGrp="1" noChangeArrowheads="1"/>
          </p:cNvSpPr>
          <p:nvPr>
            <p:ph type="sldNum" sz="quarter" idx="12"/>
          </p:nvPr>
        </p:nvSpPr>
        <p:spPr>
          <a:ln/>
        </p:spPr>
        <p:txBody>
          <a:bodyPr/>
          <a:lstStyle>
            <a:lvl1pPr>
              <a:defRPr/>
            </a:lvl1pPr>
          </a:lstStyle>
          <a:p>
            <a:pPr>
              <a:defRPr/>
            </a:pPr>
            <a:fld id="{0DDEBAA9-EFD4-41A6-9691-56021224BFCF}" type="slidenum">
              <a:rPr lang="en-US" altLang="en-GB"/>
              <a:pPr>
                <a:defRPr/>
              </a:pPr>
              <a:t>‹#›</a:t>
            </a:fld>
            <a:endParaRPr lang="en-US" alt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BEB3F6FA-B491-4656-8168-36D6A49F03EF}" type="slidenum">
              <a:rPr lang="en-US" altLang="en-GB"/>
              <a:pPr>
                <a:defRPr/>
              </a:pPr>
              <a:t>‹#›</a:t>
            </a:fld>
            <a:endParaRPr lang="en-US" alt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4A0F4CCE-D083-4230-B6D7-3556708D61E8}" type="slidenum">
              <a:rPr lang="en-US" altLang="en-GB"/>
              <a:pPr>
                <a:defRPr/>
              </a:pPr>
              <a:t>‹#›</a:t>
            </a:fld>
            <a:endParaRPr lang="en-US" alt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7" name="Rectangle 6"/>
          <p:cNvSpPr>
            <a:spLocks noGrp="1" noChangeArrowheads="1"/>
          </p:cNvSpPr>
          <p:nvPr>
            <p:ph type="sldNum" sz="quarter" idx="12"/>
          </p:nvPr>
        </p:nvSpPr>
        <p:spPr>
          <a:ln/>
        </p:spPr>
        <p:txBody>
          <a:bodyPr/>
          <a:lstStyle>
            <a:lvl1pPr>
              <a:defRPr/>
            </a:lvl1pPr>
          </a:lstStyle>
          <a:p>
            <a:pPr>
              <a:defRPr/>
            </a:pPr>
            <a:fld id="{57C47A6B-8C8B-414A-950F-76CCA65A508A}" type="slidenum">
              <a:rPr lang="en-US" altLang="en-GB"/>
              <a:pPr>
                <a:defRPr/>
              </a:pPr>
              <a:t>‹#›</a:t>
            </a:fld>
            <a:endParaRPr lang="en-US" alt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9" name="Rectangle 6"/>
          <p:cNvSpPr>
            <a:spLocks noGrp="1" noChangeArrowheads="1"/>
          </p:cNvSpPr>
          <p:nvPr>
            <p:ph type="sldNum" sz="quarter" idx="12"/>
          </p:nvPr>
        </p:nvSpPr>
        <p:spPr>
          <a:ln/>
        </p:spPr>
        <p:txBody>
          <a:bodyPr/>
          <a:lstStyle>
            <a:lvl1pPr>
              <a:defRPr/>
            </a:lvl1pPr>
          </a:lstStyle>
          <a:p>
            <a:pPr>
              <a:defRPr/>
            </a:pPr>
            <a:fld id="{D9152573-D1FE-4DB0-96D0-5B19DD1E4974}" type="slidenum">
              <a:rPr lang="en-US" altLang="en-GB"/>
              <a:pPr>
                <a:defRPr/>
              </a:pPr>
              <a:t>‹#›</a:t>
            </a:fld>
            <a:endParaRPr lang="en-US" alt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5" name="Rectangle 6"/>
          <p:cNvSpPr>
            <a:spLocks noGrp="1" noChangeArrowheads="1"/>
          </p:cNvSpPr>
          <p:nvPr>
            <p:ph type="sldNum" sz="quarter" idx="12"/>
          </p:nvPr>
        </p:nvSpPr>
        <p:spPr>
          <a:ln/>
        </p:spPr>
        <p:txBody>
          <a:bodyPr/>
          <a:lstStyle>
            <a:lvl1pPr>
              <a:defRPr/>
            </a:lvl1pPr>
          </a:lstStyle>
          <a:p>
            <a:pPr>
              <a:defRPr/>
            </a:pPr>
            <a:fld id="{726D1CB7-BDBE-4690-9EBB-C8348C85DE9C}" type="slidenum">
              <a:rPr lang="en-US" altLang="en-GB"/>
              <a:pPr>
                <a:defRPr/>
              </a:pPr>
              <a:t>‹#›</a:t>
            </a:fld>
            <a:endParaRPr lang="en-US" alt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4" name="Rectangle 6"/>
          <p:cNvSpPr>
            <a:spLocks noGrp="1" noChangeArrowheads="1"/>
          </p:cNvSpPr>
          <p:nvPr>
            <p:ph type="sldNum" sz="quarter" idx="12"/>
          </p:nvPr>
        </p:nvSpPr>
        <p:spPr>
          <a:ln/>
        </p:spPr>
        <p:txBody>
          <a:bodyPr/>
          <a:lstStyle>
            <a:lvl1pPr>
              <a:defRPr/>
            </a:lvl1pPr>
          </a:lstStyle>
          <a:p>
            <a:pPr>
              <a:defRPr/>
            </a:pPr>
            <a:fld id="{098FBF5B-82F3-4D7A-ADA3-994CED14A127}" type="slidenum">
              <a:rPr lang="en-US" altLang="en-GB"/>
              <a:pPr>
                <a:defRPr/>
              </a:pPr>
              <a:t>‹#›</a:t>
            </a:fld>
            <a:endParaRPr lang="en-US" alt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7" name="Rectangle 6"/>
          <p:cNvSpPr>
            <a:spLocks noGrp="1" noChangeArrowheads="1"/>
          </p:cNvSpPr>
          <p:nvPr>
            <p:ph type="sldNum" sz="quarter" idx="12"/>
          </p:nvPr>
        </p:nvSpPr>
        <p:spPr>
          <a:ln/>
        </p:spPr>
        <p:txBody>
          <a:bodyPr/>
          <a:lstStyle>
            <a:lvl1pPr>
              <a:defRPr/>
            </a:lvl1pPr>
          </a:lstStyle>
          <a:p>
            <a:pPr>
              <a:defRPr/>
            </a:pPr>
            <a:fld id="{32858FBA-C940-485C-B757-12BFD8FDC44D}" type="slidenum">
              <a:rPr lang="en-US" altLang="en-GB"/>
              <a:pPr>
                <a:defRPr/>
              </a:pPr>
              <a:t>‹#›</a:t>
            </a:fld>
            <a:endParaRPr lang="en-US" alt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7" name="Rectangle 6"/>
          <p:cNvSpPr>
            <a:spLocks noGrp="1" noChangeArrowheads="1"/>
          </p:cNvSpPr>
          <p:nvPr>
            <p:ph type="sldNum" sz="quarter" idx="12"/>
          </p:nvPr>
        </p:nvSpPr>
        <p:spPr>
          <a:ln/>
        </p:spPr>
        <p:txBody>
          <a:bodyPr/>
          <a:lstStyle>
            <a:lvl1pPr>
              <a:defRPr/>
            </a:lvl1pPr>
          </a:lstStyle>
          <a:p>
            <a:pPr>
              <a:defRPr/>
            </a:pPr>
            <a:fld id="{F9059F24-2982-43BE-B51F-2831C18D3CCD}" type="slidenum">
              <a:rPr lang="en-US" altLang="en-GB"/>
              <a:pPr>
                <a:defRPr/>
              </a:pPr>
              <a:t>‹#›</a:t>
            </a:fld>
            <a:endParaRPr lang="en-US" alt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GB"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i="0">
                <a:cs typeface="+mn-cs"/>
              </a:defRPr>
            </a:lvl1pPr>
          </a:lstStyle>
          <a:p>
            <a:pPr>
              <a:defRPr/>
            </a:pPr>
            <a:endParaRPr lang="en-US" alt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i="0">
                <a:cs typeface="+mn-cs"/>
              </a:defRPr>
            </a:lvl1pPr>
          </a:lstStyle>
          <a:p>
            <a:pPr>
              <a:defRPr/>
            </a:pPr>
            <a:endParaRPr lang="en-US" alt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i="0">
                <a:cs typeface="+mn-cs"/>
              </a:defRPr>
            </a:lvl1pPr>
          </a:lstStyle>
          <a:p>
            <a:pPr>
              <a:defRPr/>
            </a:pPr>
            <a:fld id="{C2364648-241B-4EA7-BAC9-D5104E723770}" type="slidenum">
              <a:rPr lang="en-US" altLang="en-GB"/>
              <a:pPr>
                <a:defRPr/>
              </a:pPr>
              <a:t>‹#›</a:t>
            </a:fld>
            <a:endParaRPr lang="en-US" altLang="en-GB"/>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defRPr>
      </a:lvl2pPr>
      <a:lvl3pPr algn="ctr" rtl="0" eaLnBrk="0" fontAlgn="base" hangingPunct="0">
        <a:spcBef>
          <a:spcPct val="0"/>
        </a:spcBef>
        <a:spcAft>
          <a:spcPct val="0"/>
        </a:spcAft>
        <a:defRPr sz="4000" b="1">
          <a:solidFill>
            <a:schemeClr val="tx2"/>
          </a:solidFill>
          <a:latin typeface="Arial" pitchFamily="34" charset="0"/>
        </a:defRPr>
      </a:lvl3pPr>
      <a:lvl4pPr algn="ctr" rtl="0" eaLnBrk="0" fontAlgn="base" hangingPunct="0">
        <a:spcBef>
          <a:spcPct val="0"/>
        </a:spcBef>
        <a:spcAft>
          <a:spcPct val="0"/>
        </a:spcAft>
        <a:defRPr sz="4000" b="1">
          <a:solidFill>
            <a:schemeClr val="tx2"/>
          </a:solidFill>
          <a:latin typeface="Arial" pitchFamily="34" charset="0"/>
        </a:defRPr>
      </a:lvl4pPr>
      <a:lvl5pPr algn="ctr" rtl="0" eaLnBrk="0" fontAlgn="base" hangingPunct="0">
        <a:spcBef>
          <a:spcPct val="0"/>
        </a:spcBef>
        <a:spcAft>
          <a:spcPct val="0"/>
        </a:spcAft>
        <a:defRPr sz="4000" b="1">
          <a:solidFill>
            <a:schemeClr val="tx2"/>
          </a:solidFill>
          <a:latin typeface="Arial" pitchFamily="34" charset="0"/>
        </a:defRPr>
      </a:lvl5pPr>
      <a:lvl6pPr marL="457200" algn="ctr" rtl="0" eaLnBrk="0" fontAlgn="base" hangingPunct="0">
        <a:spcBef>
          <a:spcPct val="0"/>
        </a:spcBef>
        <a:spcAft>
          <a:spcPct val="0"/>
        </a:spcAft>
        <a:defRPr sz="4000" b="1">
          <a:solidFill>
            <a:schemeClr val="tx2"/>
          </a:solidFill>
          <a:latin typeface="Arial" pitchFamily="34" charset="0"/>
        </a:defRPr>
      </a:lvl6pPr>
      <a:lvl7pPr marL="914400" algn="ctr" rtl="0" eaLnBrk="0" fontAlgn="base" hangingPunct="0">
        <a:spcBef>
          <a:spcPct val="0"/>
        </a:spcBef>
        <a:spcAft>
          <a:spcPct val="0"/>
        </a:spcAft>
        <a:defRPr sz="4000" b="1">
          <a:solidFill>
            <a:schemeClr val="tx2"/>
          </a:solidFill>
          <a:latin typeface="Arial" pitchFamily="34" charset="0"/>
        </a:defRPr>
      </a:lvl7pPr>
      <a:lvl8pPr marL="1371600" algn="ctr" rtl="0" eaLnBrk="0" fontAlgn="base" hangingPunct="0">
        <a:spcBef>
          <a:spcPct val="0"/>
        </a:spcBef>
        <a:spcAft>
          <a:spcPct val="0"/>
        </a:spcAft>
        <a:defRPr sz="4000" b="1">
          <a:solidFill>
            <a:schemeClr val="tx2"/>
          </a:solidFill>
          <a:latin typeface="Arial" pitchFamily="34" charset="0"/>
        </a:defRPr>
      </a:lvl8pPr>
      <a:lvl9pPr marL="1828800" algn="ctr" rtl="0" eaLnBrk="0" fontAlgn="base" hangingPunct="0">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12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futurizon.com/" TargetMode="External"/><Relationship Id="rId7"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03512" y="3429000"/>
            <a:ext cx="8305800" cy="1324081"/>
          </a:xfrm>
          <a:prstGeom prst="rect">
            <a:avLst/>
          </a:prstGeom>
          <a:noFill/>
          <a:ln w="9525">
            <a:noFill/>
            <a:miter lim="800000"/>
            <a:headEnd/>
            <a:tailEnd/>
          </a:ln>
        </p:spPr>
        <p:txBody>
          <a:bodyPr lIns="92075" tIns="46038" rIns="92075" bIns="46038">
            <a:spAutoFit/>
          </a:bodyPr>
          <a:lstStyle/>
          <a:p>
            <a:pPr algn="r" eaLnBrk="0" hangingPunct="0">
              <a:lnSpc>
                <a:spcPts val="4800"/>
              </a:lnSpc>
            </a:pPr>
            <a:r>
              <a:rPr lang="en-GB" sz="4000" i="0" dirty="0">
                <a:latin typeface="Arial" pitchFamily="34" charset="0"/>
              </a:rPr>
              <a:t> Dr Ian </a:t>
            </a:r>
            <a:r>
              <a:rPr lang="en-GB" sz="4000" i="0" dirty="0" smtClean="0">
                <a:latin typeface="Arial" pitchFamily="34" charset="0"/>
              </a:rPr>
              <a:t>Pearson</a:t>
            </a:r>
            <a:endParaRPr lang="en-GB" sz="4000" i="0" dirty="0">
              <a:latin typeface="Arial" pitchFamily="34" charset="0"/>
            </a:endParaRPr>
          </a:p>
          <a:p>
            <a:pPr algn="r" eaLnBrk="0" hangingPunct="0">
              <a:lnSpc>
                <a:spcPts val="4800"/>
              </a:lnSpc>
            </a:pPr>
            <a:r>
              <a:rPr lang="en-GB" sz="4000" i="0" dirty="0" smtClean="0">
                <a:solidFill>
                  <a:srgbClr val="FFFF00"/>
                </a:solidFill>
                <a:latin typeface="Arial" pitchFamily="34" charset="0"/>
              </a:rPr>
              <a:t>A trip to the future</a:t>
            </a:r>
            <a:endParaRPr lang="en-GB" sz="4000" i="0" dirty="0">
              <a:solidFill>
                <a:srgbClr val="FFFF00"/>
              </a:solidFill>
              <a:latin typeface="Arial" pitchFamily="34" charset="0"/>
            </a:endParaRPr>
          </a:p>
        </p:txBody>
      </p:sp>
      <p:pic>
        <p:nvPicPr>
          <p:cNvPr id="4099" name="Picture 3"/>
          <p:cNvPicPr>
            <a:picLocks noGrp="1" noChangeArrowheads="1"/>
          </p:cNvPicPr>
          <p:nvPr>
            <p:ph/>
          </p:nvPr>
        </p:nvPicPr>
        <p:blipFill>
          <a:blip r:embed="rId3" cstate="print">
            <a:lum bright="24000"/>
          </a:blip>
          <a:srcRect/>
          <a:stretch>
            <a:fillRect/>
          </a:stretch>
        </p:blipFill>
        <p:spPr>
          <a:xfrm>
            <a:off x="551384" y="620688"/>
            <a:ext cx="3600400" cy="2700894"/>
          </a:xfrm>
        </p:spPr>
      </p:pic>
      <p:sp>
        <p:nvSpPr>
          <p:cNvPr id="5" name="TextBox 4"/>
          <p:cNvSpPr txBox="1"/>
          <p:nvPr/>
        </p:nvSpPr>
        <p:spPr>
          <a:xfrm>
            <a:off x="1167160" y="6279406"/>
            <a:ext cx="2768600" cy="461963"/>
          </a:xfrm>
          <a:prstGeom prst="rect">
            <a:avLst/>
          </a:prstGeom>
          <a:noFill/>
        </p:spPr>
        <p:txBody>
          <a:bodyPr wrap="none">
            <a:spAutoFit/>
          </a:bodyPr>
          <a:lstStyle/>
          <a:p>
            <a:pPr eaLnBrk="0" hangingPunct="0">
              <a:defRPr/>
            </a:pPr>
            <a:r>
              <a:rPr lang="en-GB" sz="2400" i="0" dirty="0" err="1">
                <a:latin typeface="+mn-lt"/>
                <a:cs typeface="+mn-cs"/>
              </a:rPr>
              <a:t>www.futurizon.com</a:t>
            </a:r>
            <a:endParaRPr lang="en-GB" sz="2400" i="0" dirty="0">
              <a:latin typeface="+mn-lt"/>
              <a:cs typeface="+mn-cs"/>
            </a:endParaRPr>
          </a:p>
        </p:txBody>
      </p:sp>
      <p:pic>
        <p:nvPicPr>
          <p:cNvPr id="66564" name="Picture 4" descr="C:\Users\Ian\Desktop\logos\Futurizon Logo\Usable Files\White Text\PNG (transparent background)\Futurizon-logo.png"/>
          <p:cNvPicPr>
            <a:picLocks noChangeAspect="1" noChangeArrowheads="1"/>
          </p:cNvPicPr>
          <p:nvPr/>
        </p:nvPicPr>
        <p:blipFill>
          <a:blip r:embed="rId4" cstate="print"/>
          <a:srcRect/>
          <a:stretch>
            <a:fillRect/>
          </a:stretch>
        </p:blipFill>
        <p:spPr bwMode="auto">
          <a:xfrm>
            <a:off x="479376" y="5661248"/>
            <a:ext cx="4283968" cy="544064"/>
          </a:xfrm>
          <a:prstGeom prst="rect">
            <a:avLst/>
          </a:prstGeom>
          <a:noFill/>
        </p:spPr>
      </p:pic>
      <p:sp>
        <p:nvSpPr>
          <p:cNvPr id="6" name="Rectangle 4"/>
          <p:cNvSpPr>
            <a:spLocks noChangeArrowheads="1"/>
          </p:cNvSpPr>
          <p:nvPr/>
        </p:nvSpPr>
        <p:spPr bwMode="auto">
          <a:xfrm>
            <a:off x="9261505" y="5837722"/>
            <a:ext cx="2523127" cy="831639"/>
          </a:xfrm>
          <a:prstGeom prst="rect">
            <a:avLst/>
          </a:prstGeom>
          <a:noFill/>
          <a:ln w="9525">
            <a:noFill/>
            <a:miter lim="800000"/>
            <a:headEnd/>
            <a:tailEnd/>
          </a:ln>
        </p:spPr>
        <p:txBody>
          <a:bodyPr wrap="none" lIns="92075" tIns="46038" rIns="92075" bIns="46038">
            <a:spAutoFit/>
          </a:bodyPr>
          <a:lstStyle/>
          <a:p>
            <a:pPr algn="ctr" eaLnBrk="0" hangingPunct="0"/>
            <a:r>
              <a:rPr lang="en-GB" sz="1600" i="0" dirty="0">
                <a:latin typeface="Arial" pitchFamily="34" charset="0"/>
              </a:rPr>
              <a:t>twitter.com/timeguide</a:t>
            </a:r>
          </a:p>
          <a:p>
            <a:pPr algn="ctr" eaLnBrk="0" hangingPunct="0"/>
            <a:endParaRPr lang="en-GB" sz="1600" i="0" dirty="0">
              <a:latin typeface="Arial" pitchFamily="34" charset="0"/>
            </a:endParaRPr>
          </a:p>
          <a:p>
            <a:pPr algn="ctr" eaLnBrk="0" hangingPunct="0"/>
            <a:r>
              <a:rPr lang="en-GB" sz="1600" i="0" dirty="0">
                <a:latin typeface="Arial" pitchFamily="34" charset="0"/>
              </a:rPr>
              <a:t>timeguide.wordpress.com</a:t>
            </a:r>
          </a:p>
        </p:txBody>
      </p:sp>
      <p:pic>
        <p:nvPicPr>
          <p:cNvPr id="7" name="Picture 2" descr="C:\Users\Ian\Desktop\Published space anchor\FrontCover.jpg"/>
          <p:cNvPicPr>
            <a:picLocks noChangeAspect="1" noChangeArrowheads="1"/>
          </p:cNvPicPr>
          <p:nvPr/>
        </p:nvPicPr>
        <p:blipFill>
          <a:blip r:embed="rId5" cstate="print"/>
          <a:srcRect/>
          <a:stretch>
            <a:fillRect/>
          </a:stretch>
        </p:blipFill>
        <p:spPr bwMode="auto">
          <a:xfrm>
            <a:off x="9840235" y="727362"/>
            <a:ext cx="1675453" cy="2341598"/>
          </a:xfrm>
          <a:prstGeom prst="rect">
            <a:avLst/>
          </a:prstGeom>
          <a:noFill/>
          <a:ln>
            <a:solidFill>
              <a:schemeClr val="tx1"/>
            </a:solid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7212" y="716122"/>
            <a:ext cx="1646634" cy="2352838"/>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3344" y="692696"/>
            <a:ext cx="1599683" cy="2400125"/>
          </a:xfrm>
          <a:prstGeom prst="rect">
            <a:avLst/>
          </a:prstGeom>
        </p:spPr>
      </p:pic>
      <p:pic>
        <p:nvPicPr>
          <p:cNvPr id="4" name="Picture 3"/>
          <p:cNvPicPr>
            <a:picLocks noChangeAspect="1"/>
          </p:cNvPicPr>
          <p:nvPr/>
        </p:nvPicPr>
        <p:blipFill>
          <a:blip r:embed="rId8"/>
          <a:stretch>
            <a:fillRect/>
          </a:stretch>
        </p:blipFill>
        <p:spPr>
          <a:xfrm>
            <a:off x="8155097" y="716122"/>
            <a:ext cx="1610953" cy="2352838"/>
          </a:xfrm>
          <a:prstGeom prst="rect">
            <a:avLst/>
          </a:prstGeom>
        </p:spPr>
      </p:pic>
    </p:spTree>
    <p:extLst>
      <p:ext uri="{BB962C8B-B14F-4D97-AF65-F5344CB8AC3E}">
        <p14:creationId xmlns:p14="http://schemas.microsoft.com/office/powerpoint/2010/main" val="11109642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181350" y="836712"/>
            <a:ext cx="5829300" cy="857250"/>
          </a:xfrm>
        </p:spPr>
        <p:txBody>
          <a:bodyPr/>
          <a:lstStyle/>
          <a:p>
            <a:pPr>
              <a:defRPr/>
            </a:pPr>
            <a:r>
              <a:rPr lang="en-GB" dirty="0" smtClean="0">
                <a:latin typeface="+mn-lt"/>
              </a:rPr>
              <a:t>IoT : Ground-up data</a:t>
            </a:r>
            <a:br>
              <a:rPr lang="en-GB" dirty="0" smtClean="0">
                <a:latin typeface="+mn-lt"/>
              </a:rPr>
            </a:br>
            <a:r>
              <a:rPr lang="en-GB" sz="1800" dirty="0">
                <a:latin typeface="+mn-lt"/>
              </a:rPr>
              <a:t>Clouds, tags, mobiles, sensor nets</a:t>
            </a:r>
            <a:endParaRPr lang="en-GB" dirty="0" smtClean="0">
              <a:latin typeface="+mn-lt"/>
            </a:endParaRPr>
          </a:p>
        </p:txBody>
      </p:sp>
      <p:sp>
        <p:nvSpPr>
          <p:cNvPr id="34820" name="Text Box 3"/>
          <p:cNvSpPr txBox="1">
            <a:spLocks noChangeArrowheads="1"/>
          </p:cNvSpPr>
          <p:nvPr/>
        </p:nvSpPr>
        <p:spPr bwMode="auto">
          <a:xfrm>
            <a:off x="6384032" y="2393763"/>
            <a:ext cx="5348351" cy="2862322"/>
          </a:xfrm>
          <a:prstGeom prst="rect">
            <a:avLst/>
          </a:prstGeom>
          <a:noFill/>
          <a:ln w="9525">
            <a:noFill/>
            <a:miter lim="800000"/>
            <a:headEnd/>
            <a:tailEnd/>
          </a:ln>
        </p:spPr>
        <p:txBody>
          <a:bodyPr wrap="square" anchor="ctr">
            <a:spAutoFit/>
          </a:bodyPr>
          <a:lstStyle/>
          <a:p>
            <a:pPr eaLnBrk="0" hangingPunct="0">
              <a:spcBef>
                <a:spcPct val="50000"/>
              </a:spcBef>
              <a:defRPr/>
            </a:pPr>
            <a:r>
              <a:rPr lang="en-GB" sz="2000" i="0" dirty="0">
                <a:latin typeface="+mn-lt"/>
              </a:rPr>
              <a:t>Basis of smart transport systems</a:t>
            </a:r>
          </a:p>
          <a:p>
            <a:pPr eaLnBrk="0" hangingPunct="0">
              <a:spcBef>
                <a:spcPct val="50000"/>
              </a:spcBef>
              <a:defRPr/>
            </a:pPr>
            <a:r>
              <a:rPr lang="en-GB" sz="2000" i="0" dirty="0">
                <a:latin typeface="+mn-lt"/>
              </a:rPr>
              <a:t>Ground-up data context for AI-based services</a:t>
            </a:r>
          </a:p>
          <a:p>
            <a:pPr eaLnBrk="0" hangingPunct="0">
              <a:spcBef>
                <a:spcPct val="50000"/>
              </a:spcBef>
              <a:defRPr/>
            </a:pPr>
            <a:r>
              <a:rPr lang="en-GB" sz="2000" i="0" dirty="0">
                <a:latin typeface="+mn-lt"/>
              </a:rPr>
              <a:t>Self organising base for geo-AI</a:t>
            </a:r>
          </a:p>
          <a:p>
            <a:pPr eaLnBrk="0" hangingPunct="0">
              <a:spcBef>
                <a:spcPct val="50000"/>
              </a:spcBef>
              <a:defRPr/>
            </a:pPr>
            <a:r>
              <a:rPr lang="en-GB" sz="2000" i="0" dirty="0">
                <a:latin typeface="+mn-lt"/>
              </a:rPr>
              <a:t>Big data will be replaced by biomimetic smart systems.</a:t>
            </a:r>
          </a:p>
          <a:p>
            <a:pPr eaLnBrk="0" hangingPunct="0">
              <a:spcBef>
                <a:spcPct val="50000"/>
              </a:spcBef>
              <a:defRPr/>
            </a:pPr>
            <a:r>
              <a:rPr lang="en-GB" sz="2000" i="0" dirty="0">
                <a:latin typeface="+mn-lt"/>
              </a:rPr>
              <a:t>Creates ‘digital air’ AI channel between customer and suppliers</a:t>
            </a:r>
          </a:p>
        </p:txBody>
      </p:sp>
      <p:grpSp>
        <p:nvGrpSpPr>
          <p:cNvPr id="2" name="Group 4"/>
          <p:cNvGrpSpPr>
            <a:grpSpLocks/>
          </p:cNvGrpSpPr>
          <p:nvPr/>
        </p:nvGrpSpPr>
        <p:grpSpPr bwMode="auto">
          <a:xfrm>
            <a:off x="562327" y="1772817"/>
            <a:ext cx="5533673" cy="4542006"/>
            <a:chOff x="316" y="1104"/>
            <a:chExt cx="3203" cy="2592"/>
          </a:xfrm>
        </p:grpSpPr>
        <p:sp>
          <p:nvSpPr>
            <p:cNvPr id="34822" name="AutoShape 5"/>
            <p:cNvSpPr>
              <a:spLocks noChangeArrowheads="1"/>
            </p:cNvSpPr>
            <p:nvPr/>
          </p:nvSpPr>
          <p:spPr bwMode="auto">
            <a:xfrm>
              <a:off x="1632" y="2784"/>
              <a:ext cx="288" cy="240"/>
            </a:xfrm>
            <a:prstGeom prst="can">
              <a:avLst>
                <a:gd name="adj" fmla="val 25000"/>
              </a:avLst>
            </a:prstGeom>
            <a:solidFill>
              <a:schemeClr val="hlink"/>
            </a:solidFill>
            <a:ln w="9525">
              <a:solidFill>
                <a:schemeClr val="tx1"/>
              </a:solidFill>
              <a:round/>
              <a:headEnd/>
              <a:tailEnd/>
            </a:ln>
          </p:spPr>
          <p:txBody>
            <a:bodyPr wrap="none" anchor="ctr"/>
            <a:lstStyle/>
            <a:p>
              <a:pPr eaLnBrk="0" hangingPunct="0">
                <a:defRPr/>
              </a:pPr>
              <a:endParaRPr lang="en-GB" sz="2700">
                <a:latin typeface="+mn-lt"/>
              </a:endParaRPr>
            </a:p>
          </p:txBody>
        </p:sp>
        <p:sp>
          <p:nvSpPr>
            <p:cNvPr id="34823" name="AutoShape 6"/>
            <p:cNvSpPr>
              <a:spLocks noChangeArrowheads="1"/>
            </p:cNvSpPr>
            <p:nvPr/>
          </p:nvSpPr>
          <p:spPr bwMode="auto">
            <a:xfrm>
              <a:off x="1200" y="1776"/>
              <a:ext cx="480" cy="480"/>
            </a:xfrm>
            <a:prstGeom prst="sun">
              <a:avLst>
                <a:gd name="adj" fmla="val 25000"/>
              </a:avLst>
            </a:prstGeom>
            <a:solidFill>
              <a:schemeClr val="hlink"/>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24" name="Text Box 7"/>
            <p:cNvSpPr txBox="1">
              <a:spLocks noChangeArrowheads="1"/>
            </p:cNvSpPr>
            <p:nvPr/>
          </p:nvSpPr>
          <p:spPr bwMode="auto">
            <a:xfrm>
              <a:off x="1277" y="1912"/>
              <a:ext cx="328"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Tag</a:t>
              </a:r>
            </a:p>
          </p:txBody>
        </p:sp>
        <p:sp>
          <p:nvSpPr>
            <p:cNvPr id="34825" name="Text Box 8"/>
            <p:cNvSpPr txBox="1">
              <a:spLocks noChangeArrowheads="1"/>
            </p:cNvSpPr>
            <p:nvPr/>
          </p:nvSpPr>
          <p:spPr bwMode="auto">
            <a:xfrm>
              <a:off x="1582" y="2815"/>
              <a:ext cx="423"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Store</a:t>
              </a:r>
            </a:p>
          </p:txBody>
        </p:sp>
        <p:sp>
          <p:nvSpPr>
            <p:cNvPr id="34826" name="AutoShape 9"/>
            <p:cNvSpPr>
              <a:spLocks noChangeArrowheads="1"/>
            </p:cNvSpPr>
            <p:nvPr/>
          </p:nvSpPr>
          <p:spPr bwMode="auto">
            <a:xfrm>
              <a:off x="3165" y="3297"/>
              <a:ext cx="286" cy="240"/>
            </a:xfrm>
            <a:prstGeom prst="can">
              <a:avLst>
                <a:gd name="adj" fmla="val 25000"/>
              </a:avLst>
            </a:prstGeom>
            <a:solidFill>
              <a:srgbClr val="FFFF99"/>
            </a:solidFill>
            <a:ln w="9525">
              <a:solidFill>
                <a:schemeClr val="tx1"/>
              </a:solidFill>
              <a:round/>
              <a:headEnd/>
              <a:tailEnd/>
            </a:ln>
          </p:spPr>
          <p:txBody>
            <a:bodyPr wrap="none" anchor="ctr"/>
            <a:lstStyle/>
            <a:p>
              <a:pPr eaLnBrk="0" hangingPunct="0">
                <a:defRPr/>
              </a:pPr>
              <a:endParaRPr lang="en-GB" sz="2700">
                <a:latin typeface="+mn-lt"/>
              </a:endParaRPr>
            </a:p>
          </p:txBody>
        </p:sp>
        <p:sp>
          <p:nvSpPr>
            <p:cNvPr id="34827" name="AutoShape 10"/>
            <p:cNvSpPr>
              <a:spLocks noChangeArrowheads="1"/>
            </p:cNvSpPr>
            <p:nvPr/>
          </p:nvSpPr>
          <p:spPr bwMode="auto">
            <a:xfrm>
              <a:off x="2784" y="1728"/>
              <a:ext cx="288" cy="240"/>
            </a:xfrm>
            <a:prstGeom prst="can">
              <a:avLst>
                <a:gd name="adj" fmla="val 25000"/>
              </a:avLst>
            </a:prstGeom>
            <a:solidFill>
              <a:srgbClr val="FFCCCC"/>
            </a:solidFill>
            <a:ln w="9525">
              <a:solidFill>
                <a:schemeClr val="tx1"/>
              </a:solidFill>
              <a:round/>
              <a:headEnd/>
              <a:tailEnd/>
            </a:ln>
          </p:spPr>
          <p:txBody>
            <a:bodyPr wrap="none" anchor="ctr"/>
            <a:lstStyle/>
            <a:p>
              <a:pPr eaLnBrk="0" hangingPunct="0">
                <a:defRPr/>
              </a:pPr>
              <a:endParaRPr lang="en-GB" sz="2700">
                <a:latin typeface="+mn-lt"/>
              </a:endParaRPr>
            </a:p>
          </p:txBody>
        </p:sp>
        <p:sp>
          <p:nvSpPr>
            <p:cNvPr id="34828" name="Text Box 11"/>
            <p:cNvSpPr txBox="1">
              <a:spLocks noChangeArrowheads="1"/>
            </p:cNvSpPr>
            <p:nvPr/>
          </p:nvSpPr>
          <p:spPr bwMode="auto">
            <a:xfrm>
              <a:off x="2734" y="1758"/>
              <a:ext cx="423"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Store</a:t>
              </a:r>
            </a:p>
          </p:txBody>
        </p:sp>
        <p:sp>
          <p:nvSpPr>
            <p:cNvPr id="34829" name="AutoShape 12"/>
            <p:cNvSpPr>
              <a:spLocks noChangeArrowheads="1"/>
            </p:cNvSpPr>
            <p:nvPr/>
          </p:nvSpPr>
          <p:spPr bwMode="auto">
            <a:xfrm>
              <a:off x="1200" y="1440"/>
              <a:ext cx="288" cy="240"/>
            </a:xfrm>
            <a:prstGeom prst="can">
              <a:avLst>
                <a:gd name="adj" fmla="val 25000"/>
              </a:avLst>
            </a:prstGeom>
            <a:solidFill>
              <a:srgbClr val="FFCCCC"/>
            </a:solidFill>
            <a:ln w="9525">
              <a:solidFill>
                <a:schemeClr val="tx1"/>
              </a:solidFill>
              <a:round/>
              <a:headEnd/>
              <a:tailEnd/>
            </a:ln>
          </p:spPr>
          <p:txBody>
            <a:bodyPr wrap="none" anchor="ctr"/>
            <a:lstStyle/>
            <a:p>
              <a:pPr eaLnBrk="0" hangingPunct="0">
                <a:defRPr/>
              </a:pPr>
              <a:endParaRPr lang="en-GB" sz="2700">
                <a:latin typeface="+mn-lt"/>
              </a:endParaRPr>
            </a:p>
          </p:txBody>
        </p:sp>
        <p:sp>
          <p:nvSpPr>
            <p:cNvPr id="34830" name="Text Box 13"/>
            <p:cNvSpPr txBox="1">
              <a:spLocks noChangeArrowheads="1"/>
            </p:cNvSpPr>
            <p:nvPr/>
          </p:nvSpPr>
          <p:spPr bwMode="auto">
            <a:xfrm>
              <a:off x="1151" y="1471"/>
              <a:ext cx="423"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Store</a:t>
              </a:r>
            </a:p>
          </p:txBody>
        </p:sp>
        <p:sp>
          <p:nvSpPr>
            <p:cNvPr id="34831" name="AutoShape 14"/>
            <p:cNvSpPr>
              <a:spLocks noChangeArrowheads="1"/>
            </p:cNvSpPr>
            <p:nvPr/>
          </p:nvSpPr>
          <p:spPr bwMode="auto">
            <a:xfrm>
              <a:off x="624" y="2208"/>
              <a:ext cx="479" cy="480"/>
            </a:xfrm>
            <a:prstGeom prst="sun">
              <a:avLst>
                <a:gd name="adj" fmla="val 25000"/>
              </a:avLst>
            </a:prstGeom>
            <a:solidFill>
              <a:srgbClr val="FFFF99"/>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32" name="Text Box 15"/>
            <p:cNvSpPr txBox="1">
              <a:spLocks noChangeArrowheads="1"/>
            </p:cNvSpPr>
            <p:nvPr/>
          </p:nvSpPr>
          <p:spPr bwMode="auto">
            <a:xfrm>
              <a:off x="702" y="2344"/>
              <a:ext cx="328"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Tag</a:t>
              </a:r>
            </a:p>
          </p:txBody>
        </p:sp>
        <p:sp>
          <p:nvSpPr>
            <p:cNvPr id="34833" name="AutoShape 16"/>
            <p:cNvSpPr>
              <a:spLocks noChangeArrowheads="1"/>
            </p:cNvSpPr>
            <p:nvPr/>
          </p:nvSpPr>
          <p:spPr bwMode="auto">
            <a:xfrm>
              <a:off x="2256" y="2640"/>
              <a:ext cx="480" cy="480"/>
            </a:xfrm>
            <a:prstGeom prst="sun">
              <a:avLst>
                <a:gd name="adj" fmla="val 25000"/>
              </a:avLst>
            </a:prstGeom>
            <a:solidFill>
              <a:srgbClr val="FFCCCC"/>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34" name="Text Box 17"/>
            <p:cNvSpPr txBox="1">
              <a:spLocks noChangeArrowheads="1"/>
            </p:cNvSpPr>
            <p:nvPr/>
          </p:nvSpPr>
          <p:spPr bwMode="auto">
            <a:xfrm>
              <a:off x="2332" y="2776"/>
              <a:ext cx="328"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Tag</a:t>
              </a:r>
            </a:p>
          </p:txBody>
        </p:sp>
        <p:sp>
          <p:nvSpPr>
            <p:cNvPr id="34835" name="AutoShape 18"/>
            <p:cNvSpPr>
              <a:spLocks noChangeArrowheads="1"/>
            </p:cNvSpPr>
            <p:nvPr/>
          </p:nvSpPr>
          <p:spPr bwMode="auto">
            <a:xfrm>
              <a:off x="2688" y="1968"/>
              <a:ext cx="480" cy="480"/>
            </a:xfrm>
            <a:prstGeom prst="sun">
              <a:avLst>
                <a:gd name="adj" fmla="val 25000"/>
              </a:avLst>
            </a:prstGeom>
            <a:solidFill>
              <a:srgbClr val="FFFF99"/>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36" name="Text Box 19"/>
            <p:cNvSpPr txBox="1">
              <a:spLocks noChangeArrowheads="1"/>
            </p:cNvSpPr>
            <p:nvPr/>
          </p:nvSpPr>
          <p:spPr bwMode="auto">
            <a:xfrm>
              <a:off x="2765" y="2104"/>
              <a:ext cx="328" cy="209"/>
            </a:xfrm>
            <a:prstGeom prst="rect">
              <a:avLst/>
            </a:prstGeom>
            <a:noFill/>
            <a:ln w="9525">
              <a:noFill/>
              <a:miter lim="800000"/>
              <a:headEnd/>
              <a:tailEnd/>
            </a:ln>
          </p:spPr>
          <p:txBody>
            <a:bodyPr wrap="none" anchor="ctr">
              <a:spAutoFit/>
            </a:bodyPr>
            <a:lstStyle/>
            <a:p>
              <a:pPr algn="ctr" eaLnBrk="0" hangingPunct="0">
                <a:defRPr/>
              </a:pPr>
              <a:r>
                <a:rPr lang="en-GB" sz="1350" i="0" dirty="0">
                  <a:solidFill>
                    <a:srgbClr val="000000"/>
                  </a:solidFill>
                  <a:latin typeface="+mn-lt"/>
                </a:rPr>
                <a:t>Tag</a:t>
              </a:r>
            </a:p>
          </p:txBody>
        </p:sp>
        <p:sp>
          <p:nvSpPr>
            <p:cNvPr id="34837" name="AutoShape 20"/>
            <p:cNvSpPr>
              <a:spLocks noChangeArrowheads="1"/>
            </p:cNvSpPr>
            <p:nvPr/>
          </p:nvSpPr>
          <p:spPr bwMode="auto">
            <a:xfrm>
              <a:off x="960" y="3216"/>
              <a:ext cx="480" cy="480"/>
            </a:xfrm>
            <a:prstGeom prst="sun">
              <a:avLst>
                <a:gd name="adj" fmla="val 25000"/>
              </a:avLst>
            </a:prstGeom>
            <a:solidFill>
              <a:schemeClr val="hlink"/>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38" name="Text Box 21"/>
            <p:cNvSpPr txBox="1">
              <a:spLocks noChangeArrowheads="1"/>
            </p:cNvSpPr>
            <p:nvPr/>
          </p:nvSpPr>
          <p:spPr bwMode="auto">
            <a:xfrm>
              <a:off x="1036" y="3351"/>
              <a:ext cx="328"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Tag</a:t>
              </a:r>
            </a:p>
          </p:txBody>
        </p:sp>
        <p:sp>
          <p:nvSpPr>
            <p:cNvPr id="34839" name="Text Box 22"/>
            <p:cNvSpPr txBox="1">
              <a:spLocks noChangeArrowheads="1"/>
            </p:cNvSpPr>
            <p:nvPr/>
          </p:nvSpPr>
          <p:spPr bwMode="auto">
            <a:xfrm>
              <a:off x="3096" y="3319"/>
              <a:ext cx="423"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Store</a:t>
              </a:r>
            </a:p>
          </p:txBody>
        </p:sp>
        <p:sp>
          <p:nvSpPr>
            <p:cNvPr id="34840" name="AutoShape 23"/>
            <p:cNvSpPr>
              <a:spLocks noChangeArrowheads="1"/>
            </p:cNvSpPr>
            <p:nvPr/>
          </p:nvSpPr>
          <p:spPr bwMode="auto">
            <a:xfrm>
              <a:off x="1824" y="1488"/>
              <a:ext cx="672" cy="192"/>
            </a:xfrm>
            <a:prstGeom prst="parallelogram">
              <a:avLst>
                <a:gd name="adj" fmla="val 87500"/>
              </a:avLst>
            </a:prstGeom>
            <a:solidFill>
              <a:schemeClr val="hlink"/>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41" name="Text Box 24"/>
            <p:cNvSpPr txBox="1">
              <a:spLocks noChangeArrowheads="1"/>
            </p:cNvSpPr>
            <p:nvPr/>
          </p:nvSpPr>
          <p:spPr bwMode="auto">
            <a:xfrm>
              <a:off x="1828" y="1488"/>
              <a:ext cx="667" cy="193"/>
            </a:xfrm>
            <a:prstGeom prst="rect">
              <a:avLst/>
            </a:prstGeom>
            <a:noFill/>
            <a:ln w="9525">
              <a:noFill/>
              <a:miter lim="800000"/>
              <a:headEnd/>
              <a:tailEnd/>
            </a:ln>
          </p:spPr>
          <p:txBody>
            <a:bodyPr wrap="none" anchor="ctr">
              <a:spAutoFit/>
            </a:bodyPr>
            <a:lstStyle/>
            <a:p>
              <a:pPr algn="ctr" eaLnBrk="0" hangingPunct="0">
                <a:defRPr/>
              </a:pPr>
              <a:r>
                <a:rPr lang="en-GB" sz="1200" i="0" dirty="0">
                  <a:solidFill>
                    <a:srgbClr val="000000"/>
                  </a:solidFill>
                  <a:latin typeface="+mn-lt"/>
                </a:rPr>
                <a:t>Processing</a:t>
              </a:r>
              <a:endParaRPr lang="en-GB" sz="1350" i="0" dirty="0">
                <a:solidFill>
                  <a:srgbClr val="000000"/>
                </a:solidFill>
                <a:latin typeface="+mn-lt"/>
              </a:endParaRPr>
            </a:p>
          </p:txBody>
        </p:sp>
        <p:sp>
          <p:nvSpPr>
            <p:cNvPr id="34842" name="AutoShape 25"/>
            <p:cNvSpPr>
              <a:spLocks noChangeArrowheads="1"/>
            </p:cNvSpPr>
            <p:nvPr/>
          </p:nvSpPr>
          <p:spPr bwMode="auto">
            <a:xfrm>
              <a:off x="1536" y="2352"/>
              <a:ext cx="672" cy="192"/>
            </a:xfrm>
            <a:prstGeom prst="parallelogram">
              <a:avLst>
                <a:gd name="adj" fmla="val 87500"/>
              </a:avLst>
            </a:prstGeom>
            <a:solidFill>
              <a:srgbClr val="FFCCCC"/>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43" name="Text Box 26"/>
            <p:cNvSpPr txBox="1">
              <a:spLocks noChangeArrowheads="1"/>
            </p:cNvSpPr>
            <p:nvPr/>
          </p:nvSpPr>
          <p:spPr bwMode="auto">
            <a:xfrm>
              <a:off x="1541" y="2352"/>
              <a:ext cx="667" cy="193"/>
            </a:xfrm>
            <a:prstGeom prst="rect">
              <a:avLst/>
            </a:prstGeom>
            <a:noFill/>
            <a:ln w="9525">
              <a:noFill/>
              <a:miter lim="800000"/>
              <a:headEnd/>
              <a:tailEnd/>
            </a:ln>
          </p:spPr>
          <p:txBody>
            <a:bodyPr wrap="none" anchor="ctr">
              <a:spAutoFit/>
            </a:bodyPr>
            <a:lstStyle/>
            <a:p>
              <a:pPr algn="ctr" eaLnBrk="0" hangingPunct="0">
                <a:defRPr/>
              </a:pPr>
              <a:r>
                <a:rPr lang="en-GB" sz="1200" i="0" dirty="0">
                  <a:solidFill>
                    <a:srgbClr val="000000"/>
                  </a:solidFill>
                  <a:latin typeface="+mn-lt"/>
                </a:rPr>
                <a:t>Processing</a:t>
              </a:r>
              <a:endParaRPr lang="en-GB" sz="1350" i="0" dirty="0">
                <a:solidFill>
                  <a:srgbClr val="000000"/>
                </a:solidFill>
                <a:latin typeface="+mn-lt"/>
              </a:endParaRPr>
            </a:p>
          </p:txBody>
        </p:sp>
        <p:sp>
          <p:nvSpPr>
            <p:cNvPr id="34844" name="AutoShape 27"/>
            <p:cNvSpPr>
              <a:spLocks noChangeArrowheads="1"/>
            </p:cNvSpPr>
            <p:nvPr/>
          </p:nvSpPr>
          <p:spPr bwMode="auto">
            <a:xfrm>
              <a:off x="2448" y="3216"/>
              <a:ext cx="672" cy="192"/>
            </a:xfrm>
            <a:prstGeom prst="parallelogram">
              <a:avLst>
                <a:gd name="adj" fmla="val 87500"/>
              </a:avLst>
            </a:prstGeom>
            <a:solidFill>
              <a:srgbClr val="FFFF99"/>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45" name="Text Box 28"/>
            <p:cNvSpPr txBox="1">
              <a:spLocks noChangeArrowheads="1"/>
            </p:cNvSpPr>
            <p:nvPr/>
          </p:nvSpPr>
          <p:spPr bwMode="auto">
            <a:xfrm>
              <a:off x="2453" y="3216"/>
              <a:ext cx="667" cy="193"/>
            </a:xfrm>
            <a:prstGeom prst="rect">
              <a:avLst/>
            </a:prstGeom>
            <a:noFill/>
            <a:ln w="9525">
              <a:noFill/>
              <a:miter lim="800000"/>
              <a:headEnd/>
              <a:tailEnd/>
            </a:ln>
          </p:spPr>
          <p:txBody>
            <a:bodyPr wrap="none" anchor="ctr">
              <a:spAutoFit/>
            </a:bodyPr>
            <a:lstStyle/>
            <a:p>
              <a:pPr algn="ctr" eaLnBrk="0" hangingPunct="0">
                <a:defRPr/>
              </a:pPr>
              <a:r>
                <a:rPr lang="en-GB" sz="1200" i="0" dirty="0">
                  <a:solidFill>
                    <a:srgbClr val="000000"/>
                  </a:solidFill>
                  <a:latin typeface="+mn-lt"/>
                </a:rPr>
                <a:t>Processing</a:t>
              </a:r>
              <a:endParaRPr lang="en-GB" sz="1350" i="0" dirty="0">
                <a:solidFill>
                  <a:srgbClr val="000000"/>
                </a:solidFill>
                <a:latin typeface="+mn-lt"/>
              </a:endParaRPr>
            </a:p>
          </p:txBody>
        </p:sp>
        <p:grpSp>
          <p:nvGrpSpPr>
            <p:cNvPr id="3" name="Group 29"/>
            <p:cNvGrpSpPr>
              <a:grpSpLocks/>
            </p:cNvGrpSpPr>
            <p:nvPr/>
          </p:nvGrpSpPr>
          <p:grpSpPr bwMode="auto">
            <a:xfrm>
              <a:off x="632" y="1680"/>
              <a:ext cx="519" cy="288"/>
              <a:chOff x="728" y="1920"/>
              <a:chExt cx="519" cy="288"/>
            </a:xfrm>
          </p:grpSpPr>
          <p:sp>
            <p:nvSpPr>
              <p:cNvPr id="34868" name="AutoShape 30"/>
              <p:cNvSpPr>
                <a:spLocks noChangeArrowheads="1"/>
              </p:cNvSpPr>
              <p:nvPr/>
            </p:nvSpPr>
            <p:spPr bwMode="auto">
              <a:xfrm>
                <a:off x="816" y="1920"/>
                <a:ext cx="336" cy="288"/>
              </a:xfrm>
              <a:prstGeom prst="plus">
                <a:avLst>
                  <a:gd name="adj" fmla="val 25000"/>
                </a:avLst>
              </a:prstGeom>
              <a:solidFill>
                <a:schemeClr val="hlink"/>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69" name="Text Box 31"/>
              <p:cNvSpPr txBox="1">
                <a:spLocks noChangeArrowheads="1"/>
              </p:cNvSpPr>
              <p:nvPr/>
            </p:nvSpPr>
            <p:spPr bwMode="auto">
              <a:xfrm>
                <a:off x="728" y="1959"/>
                <a:ext cx="519" cy="209"/>
              </a:xfrm>
              <a:prstGeom prst="rect">
                <a:avLst/>
              </a:prstGeom>
              <a:solidFill>
                <a:schemeClr val="hlink"/>
              </a:solid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Sensor</a:t>
                </a:r>
              </a:p>
            </p:txBody>
          </p:sp>
        </p:grpSp>
        <p:grpSp>
          <p:nvGrpSpPr>
            <p:cNvPr id="4" name="Group 32"/>
            <p:cNvGrpSpPr>
              <a:grpSpLocks/>
            </p:cNvGrpSpPr>
            <p:nvPr/>
          </p:nvGrpSpPr>
          <p:grpSpPr bwMode="auto">
            <a:xfrm>
              <a:off x="1896" y="1824"/>
              <a:ext cx="519" cy="287"/>
              <a:chOff x="726" y="1920"/>
              <a:chExt cx="519" cy="287"/>
            </a:xfrm>
          </p:grpSpPr>
          <p:sp>
            <p:nvSpPr>
              <p:cNvPr id="34866" name="AutoShape 33"/>
              <p:cNvSpPr>
                <a:spLocks noChangeArrowheads="1"/>
              </p:cNvSpPr>
              <p:nvPr/>
            </p:nvSpPr>
            <p:spPr bwMode="auto">
              <a:xfrm>
                <a:off x="816" y="1920"/>
                <a:ext cx="336" cy="287"/>
              </a:xfrm>
              <a:prstGeom prst="plus">
                <a:avLst>
                  <a:gd name="adj" fmla="val 25000"/>
                </a:avLst>
              </a:prstGeom>
              <a:solidFill>
                <a:srgbClr val="FFFF99"/>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67" name="Text Box 34"/>
              <p:cNvSpPr txBox="1">
                <a:spLocks noChangeArrowheads="1"/>
              </p:cNvSpPr>
              <p:nvPr/>
            </p:nvSpPr>
            <p:spPr bwMode="auto">
              <a:xfrm>
                <a:off x="726" y="1959"/>
                <a:ext cx="519" cy="209"/>
              </a:xfrm>
              <a:prstGeom prst="rect">
                <a:avLst/>
              </a:prstGeom>
              <a:solidFill>
                <a:srgbClr val="FFFF99"/>
              </a:solid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Sensor</a:t>
                </a:r>
              </a:p>
            </p:txBody>
          </p:sp>
        </p:grpSp>
        <p:grpSp>
          <p:nvGrpSpPr>
            <p:cNvPr id="5" name="Group 35"/>
            <p:cNvGrpSpPr>
              <a:grpSpLocks/>
            </p:cNvGrpSpPr>
            <p:nvPr/>
          </p:nvGrpSpPr>
          <p:grpSpPr bwMode="auto">
            <a:xfrm>
              <a:off x="2808" y="2640"/>
              <a:ext cx="519" cy="288"/>
              <a:chOff x="726" y="1920"/>
              <a:chExt cx="519" cy="288"/>
            </a:xfrm>
          </p:grpSpPr>
          <p:sp>
            <p:nvSpPr>
              <p:cNvPr id="34864" name="AutoShape 36"/>
              <p:cNvSpPr>
                <a:spLocks noChangeArrowheads="1"/>
              </p:cNvSpPr>
              <p:nvPr/>
            </p:nvSpPr>
            <p:spPr bwMode="auto">
              <a:xfrm>
                <a:off x="817" y="1920"/>
                <a:ext cx="335" cy="288"/>
              </a:xfrm>
              <a:prstGeom prst="plus">
                <a:avLst>
                  <a:gd name="adj" fmla="val 25000"/>
                </a:avLst>
              </a:prstGeom>
              <a:solidFill>
                <a:schemeClr val="accent1"/>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65" name="Text Box 37"/>
              <p:cNvSpPr txBox="1">
                <a:spLocks noChangeArrowheads="1"/>
              </p:cNvSpPr>
              <p:nvPr/>
            </p:nvSpPr>
            <p:spPr bwMode="auto">
              <a:xfrm>
                <a:off x="726" y="1961"/>
                <a:ext cx="519" cy="209"/>
              </a:xfrm>
              <a:prstGeom prst="rect">
                <a:avLst/>
              </a:prstGeom>
              <a:solidFill>
                <a:schemeClr val="accent1"/>
              </a:solid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Sensor</a:t>
                </a:r>
              </a:p>
            </p:txBody>
          </p:sp>
        </p:grpSp>
        <p:grpSp>
          <p:nvGrpSpPr>
            <p:cNvPr id="6" name="Group 38"/>
            <p:cNvGrpSpPr>
              <a:grpSpLocks/>
            </p:cNvGrpSpPr>
            <p:nvPr/>
          </p:nvGrpSpPr>
          <p:grpSpPr bwMode="auto">
            <a:xfrm>
              <a:off x="744" y="2928"/>
              <a:ext cx="519" cy="287"/>
              <a:chOff x="726" y="1920"/>
              <a:chExt cx="519" cy="287"/>
            </a:xfrm>
          </p:grpSpPr>
          <p:sp>
            <p:nvSpPr>
              <p:cNvPr id="34862" name="AutoShape 39"/>
              <p:cNvSpPr>
                <a:spLocks noChangeArrowheads="1"/>
              </p:cNvSpPr>
              <p:nvPr/>
            </p:nvSpPr>
            <p:spPr bwMode="auto">
              <a:xfrm>
                <a:off x="816" y="1920"/>
                <a:ext cx="336" cy="287"/>
              </a:xfrm>
              <a:prstGeom prst="plus">
                <a:avLst>
                  <a:gd name="adj" fmla="val 25000"/>
                </a:avLst>
              </a:prstGeom>
              <a:solidFill>
                <a:srgbClr val="FFCCCC"/>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63" name="Text Box 40"/>
              <p:cNvSpPr txBox="1">
                <a:spLocks noChangeArrowheads="1"/>
              </p:cNvSpPr>
              <p:nvPr/>
            </p:nvSpPr>
            <p:spPr bwMode="auto">
              <a:xfrm>
                <a:off x="726" y="1961"/>
                <a:ext cx="519" cy="209"/>
              </a:xfrm>
              <a:prstGeom prst="rect">
                <a:avLst/>
              </a:prstGeom>
              <a:solidFill>
                <a:srgbClr val="FFCCCC"/>
              </a:solid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Sensor</a:t>
                </a:r>
              </a:p>
            </p:txBody>
          </p:sp>
        </p:grpSp>
        <p:grpSp>
          <p:nvGrpSpPr>
            <p:cNvPr id="7" name="Group 41"/>
            <p:cNvGrpSpPr>
              <a:grpSpLocks/>
            </p:cNvGrpSpPr>
            <p:nvPr/>
          </p:nvGrpSpPr>
          <p:grpSpPr bwMode="auto">
            <a:xfrm>
              <a:off x="1513" y="3264"/>
              <a:ext cx="519" cy="288"/>
              <a:chOff x="727" y="1920"/>
              <a:chExt cx="519" cy="288"/>
            </a:xfrm>
          </p:grpSpPr>
          <p:sp>
            <p:nvSpPr>
              <p:cNvPr id="34860" name="AutoShape 42"/>
              <p:cNvSpPr>
                <a:spLocks noChangeArrowheads="1"/>
              </p:cNvSpPr>
              <p:nvPr/>
            </p:nvSpPr>
            <p:spPr bwMode="auto">
              <a:xfrm>
                <a:off x="816" y="1920"/>
                <a:ext cx="336" cy="288"/>
              </a:xfrm>
              <a:prstGeom prst="plus">
                <a:avLst>
                  <a:gd name="adj" fmla="val 25000"/>
                </a:avLst>
              </a:prstGeom>
              <a:solidFill>
                <a:srgbClr val="FFCCCC"/>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61" name="Text Box 43"/>
              <p:cNvSpPr txBox="1">
                <a:spLocks noChangeArrowheads="1"/>
              </p:cNvSpPr>
              <p:nvPr/>
            </p:nvSpPr>
            <p:spPr bwMode="auto">
              <a:xfrm>
                <a:off x="727" y="1960"/>
                <a:ext cx="519" cy="209"/>
              </a:xfrm>
              <a:prstGeom prst="rect">
                <a:avLst/>
              </a:prstGeom>
              <a:solidFill>
                <a:srgbClr val="FFCCCC"/>
              </a:solid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Sensor</a:t>
                </a:r>
              </a:p>
            </p:txBody>
          </p:sp>
        </p:grpSp>
        <p:grpSp>
          <p:nvGrpSpPr>
            <p:cNvPr id="8" name="Group 44"/>
            <p:cNvGrpSpPr>
              <a:grpSpLocks/>
            </p:cNvGrpSpPr>
            <p:nvPr/>
          </p:nvGrpSpPr>
          <p:grpSpPr bwMode="auto">
            <a:xfrm>
              <a:off x="2520" y="1392"/>
              <a:ext cx="519" cy="287"/>
              <a:chOff x="726" y="1920"/>
              <a:chExt cx="519" cy="287"/>
            </a:xfrm>
          </p:grpSpPr>
          <p:sp>
            <p:nvSpPr>
              <p:cNvPr id="34858" name="AutoShape 45"/>
              <p:cNvSpPr>
                <a:spLocks noChangeArrowheads="1"/>
              </p:cNvSpPr>
              <p:nvPr/>
            </p:nvSpPr>
            <p:spPr bwMode="auto">
              <a:xfrm>
                <a:off x="816" y="1920"/>
                <a:ext cx="336" cy="287"/>
              </a:xfrm>
              <a:prstGeom prst="plus">
                <a:avLst>
                  <a:gd name="adj" fmla="val 25000"/>
                </a:avLst>
              </a:prstGeom>
              <a:solidFill>
                <a:schemeClr val="hlink"/>
              </a:solidFill>
              <a:ln w="9525">
                <a:solidFill>
                  <a:schemeClr val="tx1"/>
                </a:solidFill>
                <a:miter lim="800000"/>
                <a:headEnd/>
                <a:tailEnd/>
              </a:ln>
            </p:spPr>
            <p:txBody>
              <a:bodyPr wrap="none" anchor="ctr"/>
              <a:lstStyle/>
              <a:p>
                <a:pPr eaLnBrk="0" hangingPunct="0">
                  <a:defRPr/>
                </a:pPr>
                <a:endParaRPr lang="en-GB" sz="2700">
                  <a:latin typeface="+mn-lt"/>
                </a:endParaRPr>
              </a:p>
            </p:txBody>
          </p:sp>
          <p:sp>
            <p:nvSpPr>
              <p:cNvPr id="34859" name="Text Box 46"/>
              <p:cNvSpPr txBox="1">
                <a:spLocks noChangeArrowheads="1"/>
              </p:cNvSpPr>
              <p:nvPr/>
            </p:nvSpPr>
            <p:spPr bwMode="auto">
              <a:xfrm>
                <a:off x="726" y="1959"/>
                <a:ext cx="519" cy="209"/>
              </a:xfrm>
              <a:prstGeom prst="rect">
                <a:avLst/>
              </a:prstGeom>
              <a:solidFill>
                <a:schemeClr val="hlink"/>
              </a:solidFill>
              <a:ln w="9525">
                <a:noFill/>
                <a:miter lim="800000"/>
                <a:headEnd/>
                <a:tailEnd/>
              </a:ln>
            </p:spPr>
            <p:txBody>
              <a:bodyPr wrap="none" anchor="ctr">
                <a:spAutoFit/>
              </a:bodyPr>
              <a:lstStyle/>
              <a:p>
                <a:pPr algn="ctr" eaLnBrk="0" hangingPunct="0">
                  <a:defRPr/>
                </a:pPr>
                <a:r>
                  <a:rPr lang="en-GB" sz="1350" i="0">
                    <a:solidFill>
                      <a:srgbClr val="000000"/>
                    </a:solidFill>
                    <a:latin typeface="+mn-lt"/>
                  </a:rPr>
                  <a:t>Sensor</a:t>
                </a:r>
              </a:p>
            </p:txBody>
          </p:sp>
        </p:grpSp>
        <p:sp>
          <p:nvSpPr>
            <p:cNvPr id="34852" name="AutoShape 47"/>
            <p:cNvSpPr>
              <a:spLocks noChangeArrowheads="1"/>
            </p:cNvSpPr>
            <p:nvPr/>
          </p:nvSpPr>
          <p:spPr bwMode="auto">
            <a:xfrm>
              <a:off x="432" y="2688"/>
              <a:ext cx="335" cy="432"/>
            </a:xfrm>
            <a:prstGeom prst="lightningBolt">
              <a:avLst/>
            </a:prstGeom>
            <a:solidFill>
              <a:srgbClr val="FF7C80"/>
            </a:solidFill>
            <a:ln w="9525">
              <a:noFill/>
              <a:miter lim="800000"/>
              <a:headEnd/>
              <a:tailEnd/>
            </a:ln>
          </p:spPr>
          <p:txBody>
            <a:bodyPr wrap="none" anchor="ctr"/>
            <a:lstStyle/>
            <a:p>
              <a:pPr eaLnBrk="0" hangingPunct="0">
                <a:defRPr/>
              </a:pPr>
              <a:endParaRPr lang="en-GB" sz="2700">
                <a:latin typeface="+mn-lt"/>
              </a:endParaRPr>
            </a:p>
          </p:txBody>
        </p:sp>
        <p:sp>
          <p:nvSpPr>
            <p:cNvPr id="34853" name="Text Box 48"/>
            <p:cNvSpPr txBox="1">
              <a:spLocks noChangeArrowheads="1"/>
            </p:cNvSpPr>
            <p:nvPr/>
          </p:nvSpPr>
          <p:spPr bwMode="auto">
            <a:xfrm>
              <a:off x="316" y="2767"/>
              <a:ext cx="553"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FFFF00"/>
                  </a:solidFill>
                  <a:latin typeface="+mn-lt"/>
                </a:rPr>
                <a:t>Comms</a:t>
              </a:r>
            </a:p>
          </p:txBody>
        </p:sp>
        <p:sp>
          <p:nvSpPr>
            <p:cNvPr id="34854" name="AutoShape 49"/>
            <p:cNvSpPr>
              <a:spLocks noChangeArrowheads="1"/>
            </p:cNvSpPr>
            <p:nvPr/>
          </p:nvSpPr>
          <p:spPr bwMode="auto">
            <a:xfrm>
              <a:off x="2016" y="3024"/>
              <a:ext cx="335" cy="432"/>
            </a:xfrm>
            <a:prstGeom prst="lightningBolt">
              <a:avLst/>
            </a:prstGeom>
            <a:solidFill>
              <a:srgbClr val="FF7C80"/>
            </a:solidFill>
            <a:ln w="9525">
              <a:noFill/>
              <a:miter lim="800000"/>
              <a:headEnd/>
              <a:tailEnd/>
            </a:ln>
          </p:spPr>
          <p:txBody>
            <a:bodyPr wrap="none" anchor="ctr"/>
            <a:lstStyle/>
            <a:p>
              <a:pPr eaLnBrk="0" hangingPunct="0">
                <a:defRPr/>
              </a:pPr>
              <a:endParaRPr lang="en-GB" sz="2700">
                <a:latin typeface="+mn-lt"/>
              </a:endParaRPr>
            </a:p>
          </p:txBody>
        </p:sp>
        <p:sp>
          <p:nvSpPr>
            <p:cNvPr id="34855" name="Text Box 50"/>
            <p:cNvSpPr txBox="1">
              <a:spLocks noChangeArrowheads="1"/>
            </p:cNvSpPr>
            <p:nvPr/>
          </p:nvSpPr>
          <p:spPr bwMode="auto">
            <a:xfrm>
              <a:off x="1899" y="3101"/>
              <a:ext cx="553"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FFFF00"/>
                  </a:solidFill>
                  <a:latin typeface="+mn-lt"/>
                </a:rPr>
                <a:t>Comms</a:t>
              </a:r>
            </a:p>
          </p:txBody>
        </p:sp>
        <p:sp>
          <p:nvSpPr>
            <p:cNvPr id="34856" name="AutoShape 51"/>
            <p:cNvSpPr>
              <a:spLocks noChangeArrowheads="1"/>
            </p:cNvSpPr>
            <p:nvPr/>
          </p:nvSpPr>
          <p:spPr bwMode="auto">
            <a:xfrm>
              <a:off x="1536" y="1104"/>
              <a:ext cx="336" cy="432"/>
            </a:xfrm>
            <a:prstGeom prst="lightningBolt">
              <a:avLst/>
            </a:prstGeom>
            <a:solidFill>
              <a:srgbClr val="FF7C80"/>
            </a:solidFill>
            <a:ln w="9525">
              <a:noFill/>
              <a:miter lim="800000"/>
              <a:headEnd/>
              <a:tailEnd/>
            </a:ln>
          </p:spPr>
          <p:txBody>
            <a:bodyPr wrap="none" anchor="ctr"/>
            <a:lstStyle/>
            <a:p>
              <a:pPr eaLnBrk="0" hangingPunct="0">
                <a:defRPr/>
              </a:pPr>
              <a:endParaRPr lang="en-GB" sz="2700">
                <a:latin typeface="+mn-lt"/>
              </a:endParaRPr>
            </a:p>
          </p:txBody>
        </p:sp>
        <p:sp>
          <p:nvSpPr>
            <p:cNvPr id="34857" name="Text Box 52"/>
            <p:cNvSpPr txBox="1">
              <a:spLocks noChangeArrowheads="1"/>
            </p:cNvSpPr>
            <p:nvPr/>
          </p:nvSpPr>
          <p:spPr bwMode="auto">
            <a:xfrm>
              <a:off x="1420" y="1182"/>
              <a:ext cx="553" cy="209"/>
            </a:xfrm>
            <a:prstGeom prst="rect">
              <a:avLst/>
            </a:prstGeom>
            <a:noFill/>
            <a:ln w="9525">
              <a:noFill/>
              <a:miter lim="800000"/>
              <a:headEnd/>
              <a:tailEnd/>
            </a:ln>
          </p:spPr>
          <p:txBody>
            <a:bodyPr wrap="none" anchor="ctr">
              <a:spAutoFit/>
            </a:bodyPr>
            <a:lstStyle/>
            <a:p>
              <a:pPr algn="ctr" eaLnBrk="0" hangingPunct="0">
                <a:defRPr/>
              </a:pPr>
              <a:r>
                <a:rPr lang="en-GB" sz="1350" i="0">
                  <a:solidFill>
                    <a:srgbClr val="FFFF00"/>
                  </a:solidFill>
                  <a:latin typeface="+mn-lt"/>
                </a:rPr>
                <a:t>Comms</a:t>
              </a:r>
            </a:p>
          </p:txBody>
        </p:sp>
      </p:grpSp>
      <p:sp>
        <p:nvSpPr>
          <p:cNvPr id="9" name="Rectangle 8"/>
          <p:cNvSpPr/>
          <p:nvPr/>
        </p:nvSpPr>
        <p:spPr bwMode="auto">
          <a:xfrm>
            <a:off x="3936983" y="4019712"/>
            <a:ext cx="646849" cy="3453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r>
              <a:rPr lang="en-GB" sz="1200" i="0" dirty="0">
                <a:latin typeface="+mn-lt"/>
              </a:rPr>
              <a:t>Display</a:t>
            </a:r>
          </a:p>
        </p:txBody>
      </p:sp>
      <p:sp>
        <p:nvSpPr>
          <p:cNvPr id="54" name="Rectangle 53"/>
          <p:cNvSpPr/>
          <p:nvPr/>
        </p:nvSpPr>
        <p:spPr bwMode="auto">
          <a:xfrm>
            <a:off x="1992767" y="4379752"/>
            <a:ext cx="646849" cy="3453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r>
              <a:rPr lang="en-GB" sz="1200" i="0" dirty="0">
                <a:latin typeface="+mn-lt"/>
              </a:rPr>
              <a:t>Display</a:t>
            </a:r>
          </a:p>
        </p:txBody>
      </p:sp>
    </p:spTree>
    <p:extLst>
      <p:ext uri="{BB962C8B-B14F-4D97-AF65-F5344CB8AC3E}">
        <p14:creationId xmlns:p14="http://schemas.microsoft.com/office/powerpoint/2010/main" val="28921032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332656"/>
            <a:ext cx="7772400" cy="1143000"/>
          </a:xfrm>
        </p:spPr>
        <p:txBody>
          <a:bodyPr/>
          <a:lstStyle/>
          <a:p>
            <a:r>
              <a:rPr lang="en-GB" dirty="0" smtClean="0"/>
              <a:t>Car/Energy co-evolution</a:t>
            </a:r>
          </a:p>
        </p:txBody>
      </p:sp>
      <p:sp>
        <p:nvSpPr>
          <p:cNvPr id="27651" name="Oval 3"/>
          <p:cNvSpPr>
            <a:spLocks noChangeArrowheads="1"/>
          </p:cNvSpPr>
          <p:nvPr/>
        </p:nvSpPr>
        <p:spPr bwMode="auto">
          <a:xfrm>
            <a:off x="1600200" y="1447800"/>
            <a:ext cx="3352800" cy="3352800"/>
          </a:xfrm>
          <a:prstGeom prst="ellipse">
            <a:avLst/>
          </a:prstGeom>
          <a:solidFill>
            <a:schemeClr val="accent1">
              <a:alpha val="50195"/>
            </a:schemeClr>
          </a:solidFill>
          <a:ln w="9525">
            <a:solidFill>
              <a:schemeClr val="tx1"/>
            </a:solidFill>
            <a:round/>
            <a:headEnd/>
            <a:tailEnd/>
          </a:ln>
        </p:spPr>
        <p:txBody>
          <a:bodyPr wrap="none" anchor="ctr"/>
          <a:lstStyle/>
          <a:p>
            <a:pPr algn="ctr" eaLnBrk="0" hangingPunct="0"/>
            <a:r>
              <a:rPr lang="en-GB" altLang="en-GB" sz="3200" i="0">
                <a:latin typeface="+mn-lt"/>
              </a:rPr>
              <a:t>Renewable Energy</a:t>
            </a:r>
          </a:p>
        </p:txBody>
      </p:sp>
      <p:sp>
        <p:nvSpPr>
          <p:cNvPr id="27652" name="Oval 4"/>
          <p:cNvSpPr>
            <a:spLocks noChangeArrowheads="1"/>
          </p:cNvSpPr>
          <p:nvPr/>
        </p:nvSpPr>
        <p:spPr bwMode="auto">
          <a:xfrm>
            <a:off x="2819400" y="3352800"/>
            <a:ext cx="3352800" cy="3352800"/>
          </a:xfrm>
          <a:prstGeom prst="ellipse">
            <a:avLst/>
          </a:prstGeom>
          <a:solidFill>
            <a:schemeClr val="hlink">
              <a:alpha val="50195"/>
            </a:schemeClr>
          </a:solidFill>
          <a:ln w="9525">
            <a:solidFill>
              <a:schemeClr val="tx1"/>
            </a:solidFill>
            <a:round/>
            <a:headEnd/>
            <a:tailEnd/>
          </a:ln>
        </p:spPr>
        <p:txBody>
          <a:bodyPr wrap="none" anchor="ctr"/>
          <a:lstStyle/>
          <a:p>
            <a:pPr algn="ctr" eaLnBrk="0" hangingPunct="0"/>
            <a:r>
              <a:rPr lang="en-GB" altLang="en-GB" sz="3200" i="0">
                <a:latin typeface="+mn-lt"/>
              </a:rPr>
              <a:t>Electric car fleets</a:t>
            </a:r>
          </a:p>
        </p:txBody>
      </p:sp>
      <p:sp>
        <p:nvSpPr>
          <p:cNvPr id="27653" name="Oval 5"/>
          <p:cNvSpPr>
            <a:spLocks noChangeArrowheads="1"/>
          </p:cNvSpPr>
          <p:nvPr/>
        </p:nvSpPr>
        <p:spPr bwMode="auto">
          <a:xfrm>
            <a:off x="4114800" y="1447800"/>
            <a:ext cx="3352800" cy="3352800"/>
          </a:xfrm>
          <a:prstGeom prst="ellipse">
            <a:avLst/>
          </a:prstGeom>
          <a:solidFill>
            <a:schemeClr val="accent2">
              <a:alpha val="50195"/>
            </a:schemeClr>
          </a:solidFill>
          <a:ln w="9525">
            <a:solidFill>
              <a:schemeClr val="tx1"/>
            </a:solidFill>
            <a:round/>
            <a:headEnd/>
            <a:tailEnd/>
          </a:ln>
        </p:spPr>
        <p:txBody>
          <a:bodyPr wrap="none" anchor="ctr"/>
          <a:lstStyle/>
          <a:p>
            <a:pPr algn="ctr" eaLnBrk="0" hangingPunct="0"/>
            <a:r>
              <a:rPr lang="en-GB" altLang="en-GB" sz="3200" i="0">
                <a:latin typeface="+mn-lt"/>
              </a:rPr>
              <a:t>IT</a:t>
            </a:r>
          </a:p>
        </p:txBody>
      </p:sp>
      <p:sp>
        <p:nvSpPr>
          <p:cNvPr id="12294" name="Text Box 6"/>
          <p:cNvSpPr txBox="1">
            <a:spLocks noChangeArrowheads="1"/>
          </p:cNvSpPr>
          <p:nvPr/>
        </p:nvSpPr>
        <p:spPr bwMode="auto">
          <a:xfrm>
            <a:off x="7615808" y="2294870"/>
            <a:ext cx="4024808" cy="2862322"/>
          </a:xfrm>
          <a:prstGeom prst="rect">
            <a:avLst/>
          </a:prstGeom>
          <a:noFill/>
          <a:ln w="9525">
            <a:noFill/>
            <a:miter lim="800000"/>
            <a:headEnd/>
            <a:tailEnd/>
          </a:ln>
        </p:spPr>
        <p:txBody>
          <a:bodyPr wrap="square">
            <a:spAutoFit/>
          </a:bodyPr>
          <a:lstStyle/>
          <a:p>
            <a:pPr eaLnBrk="0" hangingPunct="0">
              <a:defRPr/>
            </a:pPr>
            <a:r>
              <a:rPr lang="en-GB" altLang="en-GB" sz="2000" i="0" dirty="0">
                <a:latin typeface="+mn-lt"/>
                <a:cs typeface="+mn-cs"/>
              </a:rPr>
              <a:t>Electric car batteries help make renewables workable. Electric cars work best in fleets. Also need right IT – clouds, sensor nets, smart meters, automatic drive</a:t>
            </a:r>
          </a:p>
          <a:p>
            <a:pPr eaLnBrk="0" hangingPunct="0">
              <a:defRPr/>
            </a:pPr>
            <a:endParaRPr lang="en-GB" altLang="en-GB" sz="2000" i="0" dirty="0">
              <a:latin typeface="+mn-lt"/>
              <a:cs typeface="+mn-cs"/>
            </a:endParaRPr>
          </a:p>
          <a:p>
            <a:pPr eaLnBrk="0" hangingPunct="0">
              <a:defRPr/>
            </a:pPr>
            <a:r>
              <a:rPr lang="en-GB" altLang="en-GB" sz="2000" i="0" dirty="0">
                <a:latin typeface="+mn-lt"/>
                <a:cs typeface="+mn-cs"/>
              </a:rPr>
              <a:t>Energy will get cheaper. In 2030, oil will be equivalent of $30 per barrel in today’s money.</a:t>
            </a:r>
          </a:p>
        </p:txBody>
      </p:sp>
    </p:spTree>
    <p:extLst>
      <p:ext uri="{BB962C8B-B14F-4D97-AF65-F5344CB8AC3E}">
        <p14:creationId xmlns:p14="http://schemas.microsoft.com/office/powerpoint/2010/main" val="9479322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32" name="Freeform 12"/>
          <p:cNvSpPr>
            <a:spLocks/>
          </p:cNvSpPr>
          <p:nvPr/>
        </p:nvSpPr>
        <p:spPr bwMode="auto">
          <a:xfrm>
            <a:off x="3560664" y="5909518"/>
            <a:ext cx="5127625" cy="801688"/>
          </a:xfrm>
          <a:custGeom>
            <a:avLst/>
            <a:gdLst/>
            <a:ahLst/>
            <a:cxnLst>
              <a:cxn ang="0">
                <a:pos x="1768" y="0"/>
              </a:cxn>
              <a:cxn ang="0">
                <a:pos x="1768" y="0"/>
              </a:cxn>
              <a:cxn ang="0">
                <a:pos x="320" y="0"/>
              </a:cxn>
              <a:cxn ang="0">
                <a:pos x="0" y="504"/>
              </a:cxn>
              <a:cxn ang="0">
                <a:pos x="3392" y="504"/>
              </a:cxn>
              <a:cxn ang="0">
                <a:pos x="3632" y="0"/>
              </a:cxn>
              <a:cxn ang="0">
                <a:pos x="1768" y="0"/>
              </a:cxn>
              <a:cxn ang="0">
                <a:pos x="320" y="0"/>
              </a:cxn>
              <a:cxn ang="0">
                <a:pos x="0" y="504"/>
              </a:cxn>
              <a:cxn ang="0">
                <a:pos x="3392" y="504"/>
              </a:cxn>
              <a:cxn ang="0">
                <a:pos x="3632" y="0"/>
              </a:cxn>
              <a:cxn ang="0">
                <a:pos x="1768" y="0"/>
              </a:cxn>
            </a:cxnLst>
            <a:rect l="0" t="0" r="r" b="b"/>
            <a:pathLst>
              <a:path w="3633" h="505">
                <a:moveTo>
                  <a:pt x="1768" y="0"/>
                </a:moveTo>
                <a:lnTo>
                  <a:pt x="1768" y="0"/>
                </a:lnTo>
                <a:lnTo>
                  <a:pt x="320" y="0"/>
                </a:lnTo>
                <a:lnTo>
                  <a:pt x="0" y="504"/>
                </a:lnTo>
                <a:lnTo>
                  <a:pt x="3392" y="504"/>
                </a:lnTo>
                <a:lnTo>
                  <a:pt x="3632" y="0"/>
                </a:lnTo>
                <a:lnTo>
                  <a:pt x="1768" y="0"/>
                </a:lnTo>
                <a:lnTo>
                  <a:pt x="320" y="0"/>
                </a:lnTo>
                <a:lnTo>
                  <a:pt x="0" y="504"/>
                </a:lnTo>
                <a:lnTo>
                  <a:pt x="3392" y="504"/>
                </a:lnTo>
                <a:lnTo>
                  <a:pt x="3632" y="0"/>
                </a:lnTo>
                <a:lnTo>
                  <a:pt x="1768" y="0"/>
                </a:lnTo>
              </a:path>
            </a:pathLst>
          </a:custGeom>
          <a:solidFill>
            <a:schemeClr val="folHlink"/>
          </a:solidFill>
          <a:ln w="12700" cap="rnd" cmpd="sng">
            <a:solidFill>
              <a:srgbClr val="0000D4"/>
            </a:solidFill>
            <a:prstDash val="solid"/>
            <a:round/>
            <a:headEnd type="none" w="med" len="med"/>
            <a:tailEnd type="none" w="med" len="med"/>
          </a:ln>
          <a:effectLst/>
        </p:spPr>
        <p:txBody>
          <a:bodyPr/>
          <a:lstStyle/>
          <a:p>
            <a:endParaRPr lang="en-GB"/>
          </a:p>
        </p:txBody>
      </p:sp>
      <p:sp>
        <p:nvSpPr>
          <p:cNvPr id="568333" name="AutoShape 13"/>
          <p:cNvSpPr>
            <a:spLocks noChangeArrowheads="1"/>
          </p:cNvSpPr>
          <p:nvPr/>
        </p:nvSpPr>
        <p:spPr bwMode="auto">
          <a:xfrm>
            <a:off x="3471391" y="5915868"/>
            <a:ext cx="5288905" cy="825500"/>
          </a:xfrm>
          <a:prstGeom prst="cube">
            <a:avLst>
              <a:gd name="adj" fmla="val 24995"/>
            </a:avLst>
          </a:prstGeom>
          <a:solidFill>
            <a:schemeClr val="folHlink"/>
          </a:solidFill>
          <a:ln w="12700">
            <a:solidFill>
              <a:schemeClr val="tx1"/>
            </a:solidFill>
            <a:miter lim="800000"/>
            <a:headEnd/>
            <a:tailEnd/>
          </a:ln>
          <a:effectLst/>
        </p:spPr>
        <p:txBody>
          <a:bodyPr wrap="none" anchor="ctr"/>
          <a:lstStyle/>
          <a:p>
            <a:r>
              <a:rPr lang="en-GB" sz="2400" dirty="0">
                <a:solidFill>
                  <a:srgbClr val="FF0000"/>
                </a:solidFill>
                <a:latin typeface="+mn-lt"/>
              </a:rPr>
              <a:t>Find another way to spend €5k/year</a:t>
            </a:r>
          </a:p>
        </p:txBody>
      </p:sp>
      <p:sp>
        <p:nvSpPr>
          <p:cNvPr id="568334" name="Line 14"/>
          <p:cNvSpPr>
            <a:spLocks noChangeShapeType="1"/>
          </p:cNvSpPr>
          <p:nvPr/>
        </p:nvSpPr>
        <p:spPr bwMode="auto">
          <a:xfrm>
            <a:off x="6096000" y="2010618"/>
            <a:ext cx="0" cy="3987800"/>
          </a:xfrm>
          <a:prstGeom prst="line">
            <a:avLst/>
          </a:prstGeom>
          <a:noFill/>
          <a:ln w="127000">
            <a:solidFill>
              <a:schemeClr val="tx2"/>
            </a:solidFill>
            <a:round/>
            <a:headEnd/>
            <a:tailEnd/>
          </a:ln>
          <a:effectLst/>
        </p:spPr>
        <p:txBody>
          <a:bodyPr wrap="none" anchor="ctr"/>
          <a:lstStyle/>
          <a:p>
            <a:endParaRPr lang="en-GB"/>
          </a:p>
        </p:txBody>
      </p:sp>
      <p:grpSp>
        <p:nvGrpSpPr>
          <p:cNvPr id="2" name="Group 28"/>
          <p:cNvGrpSpPr/>
          <p:nvPr/>
        </p:nvGrpSpPr>
        <p:grpSpPr>
          <a:xfrm>
            <a:off x="6227059" y="1749152"/>
            <a:ext cx="2533237" cy="3721100"/>
            <a:chOff x="1874167" y="1835150"/>
            <a:chExt cx="2427288" cy="3721100"/>
          </a:xfrm>
        </p:grpSpPr>
        <p:sp>
          <p:nvSpPr>
            <p:cNvPr id="568322" name="Oval 2"/>
            <p:cNvSpPr>
              <a:spLocks noChangeArrowheads="1"/>
            </p:cNvSpPr>
            <p:nvPr/>
          </p:nvSpPr>
          <p:spPr bwMode="auto">
            <a:xfrm>
              <a:off x="1874167" y="4121150"/>
              <a:ext cx="2427288" cy="1435100"/>
            </a:xfrm>
            <a:prstGeom prst="ellipse">
              <a:avLst/>
            </a:prstGeom>
            <a:solidFill>
              <a:srgbClr val="F20884"/>
            </a:solidFill>
            <a:ln w="12700">
              <a:noFill/>
              <a:round/>
              <a:headEnd/>
              <a:tailEnd/>
            </a:ln>
            <a:effectLst/>
          </p:spPr>
          <p:txBody>
            <a:bodyPr wrap="none" anchor="ctr"/>
            <a:lstStyle/>
            <a:p>
              <a:endParaRPr lang="en-GB"/>
            </a:p>
          </p:txBody>
        </p:sp>
        <p:sp>
          <p:nvSpPr>
            <p:cNvPr id="568323" name="Oval 3"/>
            <p:cNvSpPr>
              <a:spLocks noChangeArrowheads="1"/>
            </p:cNvSpPr>
            <p:nvPr/>
          </p:nvSpPr>
          <p:spPr bwMode="auto">
            <a:xfrm>
              <a:off x="1874167" y="4121150"/>
              <a:ext cx="2427288" cy="1435100"/>
            </a:xfrm>
            <a:prstGeom prst="ellipse">
              <a:avLst/>
            </a:prstGeom>
            <a:noFill/>
            <a:ln w="50800">
              <a:solidFill>
                <a:srgbClr val="DD0806"/>
              </a:solidFill>
              <a:round/>
              <a:headEnd/>
              <a:tailEnd/>
            </a:ln>
            <a:effectLst/>
          </p:spPr>
          <p:txBody>
            <a:bodyPr wrap="none" anchor="ctr"/>
            <a:lstStyle/>
            <a:p>
              <a:endParaRPr lang="en-GB"/>
            </a:p>
          </p:txBody>
        </p:sp>
        <p:sp>
          <p:nvSpPr>
            <p:cNvPr id="568324" name="Line 4"/>
            <p:cNvSpPr>
              <a:spLocks noChangeShapeType="1"/>
            </p:cNvSpPr>
            <p:nvPr/>
          </p:nvSpPr>
          <p:spPr bwMode="auto">
            <a:xfrm>
              <a:off x="3093367" y="1835150"/>
              <a:ext cx="1163638" cy="2832100"/>
            </a:xfrm>
            <a:prstGeom prst="line">
              <a:avLst/>
            </a:prstGeom>
            <a:noFill/>
            <a:ln w="50800">
              <a:solidFill>
                <a:srgbClr val="DD0806"/>
              </a:solidFill>
              <a:round/>
              <a:headEnd/>
              <a:tailEnd/>
            </a:ln>
            <a:effectLst/>
          </p:spPr>
          <p:txBody>
            <a:bodyPr wrap="none" anchor="ctr"/>
            <a:lstStyle/>
            <a:p>
              <a:endParaRPr lang="en-GB"/>
            </a:p>
          </p:txBody>
        </p:sp>
        <p:sp>
          <p:nvSpPr>
            <p:cNvPr id="568330" name="Line 10"/>
            <p:cNvSpPr>
              <a:spLocks noChangeShapeType="1"/>
            </p:cNvSpPr>
            <p:nvPr/>
          </p:nvSpPr>
          <p:spPr bwMode="auto">
            <a:xfrm flipH="1">
              <a:off x="1897980" y="1885950"/>
              <a:ext cx="1208087" cy="2832100"/>
            </a:xfrm>
            <a:prstGeom prst="line">
              <a:avLst/>
            </a:prstGeom>
            <a:noFill/>
            <a:ln w="50800">
              <a:solidFill>
                <a:srgbClr val="DD0806"/>
              </a:solidFill>
              <a:round/>
              <a:headEnd/>
              <a:tailEnd/>
            </a:ln>
            <a:effectLst/>
          </p:spPr>
          <p:txBody>
            <a:bodyPr wrap="none" anchor="ctr"/>
            <a:lstStyle/>
            <a:p>
              <a:endParaRPr lang="en-GB"/>
            </a:p>
          </p:txBody>
        </p:sp>
        <p:sp>
          <p:nvSpPr>
            <p:cNvPr id="568335" name="Rectangle 15"/>
            <p:cNvSpPr>
              <a:spLocks noChangeArrowheads="1"/>
            </p:cNvSpPr>
            <p:nvPr/>
          </p:nvSpPr>
          <p:spPr bwMode="auto">
            <a:xfrm>
              <a:off x="2655217" y="3359150"/>
              <a:ext cx="820736" cy="335989"/>
            </a:xfrm>
            <a:prstGeom prst="rect">
              <a:avLst/>
            </a:prstGeom>
            <a:noFill/>
            <a:ln w="12700">
              <a:noFill/>
              <a:miter lim="800000"/>
              <a:headEnd/>
              <a:tailEnd/>
            </a:ln>
            <a:effectLst/>
          </p:spPr>
          <p:txBody>
            <a:bodyPr wrap="none" lIns="90487" tIns="44450" rIns="90487" bIns="44450">
              <a:spAutoFit/>
            </a:bodyPr>
            <a:lstStyle/>
            <a:p>
              <a:r>
                <a:rPr lang="en-GB" altLang="en-GB" sz="1600" dirty="0">
                  <a:latin typeface="Arial" pitchFamily="34" charset="0"/>
                </a:rPr>
                <a:t>Private</a:t>
              </a:r>
            </a:p>
          </p:txBody>
        </p:sp>
        <p:sp>
          <p:nvSpPr>
            <p:cNvPr id="568336" name="Rectangle 16"/>
            <p:cNvSpPr>
              <a:spLocks noChangeArrowheads="1"/>
            </p:cNvSpPr>
            <p:nvPr/>
          </p:nvSpPr>
          <p:spPr bwMode="auto">
            <a:xfrm>
              <a:off x="2051720" y="4437112"/>
              <a:ext cx="2141611" cy="335989"/>
            </a:xfrm>
            <a:prstGeom prst="rect">
              <a:avLst/>
            </a:prstGeom>
            <a:noFill/>
            <a:ln w="12700">
              <a:noFill/>
              <a:miter lim="800000"/>
              <a:headEnd/>
              <a:tailEnd/>
            </a:ln>
            <a:effectLst/>
          </p:spPr>
          <p:txBody>
            <a:bodyPr wrap="none" lIns="90487" tIns="44450" rIns="90487" bIns="44450">
              <a:spAutoFit/>
            </a:bodyPr>
            <a:lstStyle/>
            <a:p>
              <a:r>
                <a:rPr lang="en-GB" altLang="en-GB" sz="1600" dirty="0">
                  <a:latin typeface="Arial" pitchFamily="34" charset="0"/>
                </a:rPr>
                <a:t>Emotional connection</a:t>
              </a:r>
            </a:p>
          </p:txBody>
        </p:sp>
        <p:sp>
          <p:nvSpPr>
            <p:cNvPr id="568337" name="Rectangle 17"/>
            <p:cNvSpPr>
              <a:spLocks noChangeArrowheads="1"/>
            </p:cNvSpPr>
            <p:nvPr/>
          </p:nvSpPr>
          <p:spPr bwMode="auto">
            <a:xfrm>
              <a:off x="2771800" y="4149080"/>
              <a:ext cx="843179" cy="335989"/>
            </a:xfrm>
            <a:prstGeom prst="rect">
              <a:avLst/>
            </a:prstGeom>
            <a:noFill/>
            <a:ln w="12700">
              <a:noFill/>
              <a:miter lim="800000"/>
              <a:headEnd/>
              <a:tailEnd/>
            </a:ln>
            <a:effectLst/>
          </p:spPr>
          <p:txBody>
            <a:bodyPr wrap="none" lIns="90487" tIns="44450" rIns="90487" bIns="44450">
              <a:spAutoFit/>
            </a:bodyPr>
            <a:lstStyle/>
            <a:p>
              <a:r>
                <a:rPr lang="en-GB" altLang="en-GB" sz="1600" dirty="0">
                  <a:latin typeface="Arial" pitchFamily="34" charset="0"/>
                </a:rPr>
                <a:t>Control</a:t>
              </a:r>
            </a:p>
          </p:txBody>
        </p:sp>
        <p:sp>
          <p:nvSpPr>
            <p:cNvPr id="568339" name="Rectangle 19"/>
            <p:cNvSpPr>
              <a:spLocks noChangeArrowheads="1"/>
            </p:cNvSpPr>
            <p:nvPr/>
          </p:nvSpPr>
          <p:spPr bwMode="auto">
            <a:xfrm>
              <a:off x="2213633" y="5123225"/>
              <a:ext cx="1583766" cy="335989"/>
            </a:xfrm>
            <a:prstGeom prst="rect">
              <a:avLst/>
            </a:prstGeom>
            <a:noFill/>
            <a:ln w="12700">
              <a:noFill/>
              <a:miter lim="800000"/>
              <a:headEnd/>
              <a:tailEnd/>
            </a:ln>
            <a:effectLst/>
          </p:spPr>
          <p:txBody>
            <a:bodyPr wrap="none" lIns="90487" tIns="44450" rIns="90487" bIns="44450">
              <a:spAutoFit/>
            </a:bodyPr>
            <a:lstStyle/>
            <a:p>
              <a:r>
                <a:rPr lang="en-GB" altLang="en-GB" sz="1600" dirty="0">
                  <a:latin typeface="Arial" pitchFamily="34" charset="0"/>
                </a:rPr>
                <a:t>Self expression</a:t>
              </a:r>
            </a:p>
          </p:txBody>
        </p:sp>
        <p:sp>
          <p:nvSpPr>
            <p:cNvPr id="568343" name="Rectangle 23"/>
            <p:cNvSpPr>
              <a:spLocks noChangeArrowheads="1"/>
            </p:cNvSpPr>
            <p:nvPr/>
          </p:nvSpPr>
          <p:spPr bwMode="auto">
            <a:xfrm>
              <a:off x="2141215" y="4811142"/>
              <a:ext cx="764632" cy="335989"/>
            </a:xfrm>
            <a:prstGeom prst="rect">
              <a:avLst/>
            </a:prstGeom>
            <a:noFill/>
            <a:ln w="12700">
              <a:noFill/>
              <a:miter lim="800000"/>
              <a:headEnd/>
              <a:tailEnd/>
            </a:ln>
            <a:effectLst/>
          </p:spPr>
          <p:txBody>
            <a:bodyPr wrap="none" lIns="90487" tIns="44450" rIns="90487" bIns="44450">
              <a:spAutoFit/>
            </a:bodyPr>
            <a:lstStyle/>
            <a:p>
              <a:r>
                <a:rPr lang="en-GB" altLang="en-GB" sz="1600" dirty="0">
                  <a:latin typeface="Arial" pitchFamily="34" charset="0"/>
                </a:rPr>
                <a:t>Status</a:t>
              </a:r>
            </a:p>
          </p:txBody>
        </p:sp>
        <p:sp>
          <p:nvSpPr>
            <p:cNvPr id="30" name="Rectangle 23"/>
            <p:cNvSpPr>
              <a:spLocks noChangeArrowheads="1"/>
            </p:cNvSpPr>
            <p:nvPr/>
          </p:nvSpPr>
          <p:spPr bwMode="auto">
            <a:xfrm>
              <a:off x="3248791" y="4811142"/>
              <a:ext cx="625170" cy="335989"/>
            </a:xfrm>
            <a:prstGeom prst="rect">
              <a:avLst/>
            </a:prstGeom>
            <a:noFill/>
            <a:ln w="12700">
              <a:noFill/>
              <a:miter lim="800000"/>
              <a:headEnd/>
              <a:tailEnd/>
            </a:ln>
            <a:effectLst/>
          </p:spPr>
          <p:txBody>
            <a:bodyPr wrap="none" lIns="90487" tIns="44450" rIns="90487" bIns="44450">
              <a:spAutoFit/>
            </a:bodyPr>
            <a:lstStyle/>
            <a:p>
              <a:r>
                <a:rPr lang="en-GB" altLang="en-GB" sz="1600" dirty="0">
                  <a:latin typeface="Arial" pitchFamily="34" charset="0"/>
                </a:rPr>
                <a:t>Thrill</a:t>
              </a:r>
            </a:p>
          </p:txBody>
        </p:sp>
      </p:grpSp>
      <p:sp>
        <p:nvSpPr>
          <p:cNvPr id="568345" name="Text Box 25"/>
          <p:cNvSpPr txBox="1">
            <a:spLocks noChangeArrowheads="1"/>
          </p:cNvSpPr>
          <p:nvPr/>
        </p:nvSpPr>
        <p:spPr bwMode="auto">
          <a:xfrm>
            <a:off x="2629590" y="166689"/>
            <a:ext cx="7035901" cy="830997"/>
          </a:xfrm>
          <a:prstGeom prst="rect">
            <a:avLst/>
          </a:prstGeom>
          <a:noFill/>
          <a:ln w="9525">
            <a:noFill/>
            <a:miter lim="800000"/>
            <a:headEnd/>
            <a:tailEnd/>
          </a:ln>
          <a:effectLst/>
        </p:spPr>
        <p:txBody>
          <a:bodyPr wrap="none">
            <a:spAutoFit/>
          </a:bodyPr>
          <a:lstStyle/>
          <a:p>
            <a:pPr algn="ctr"/>
            <a:r>
              <a:rPr lang="en-GB" altLang="en-GB" sz="4800" i="0" dirty="0">
                <a:latin typeface="+mn-lt"/>
              </a:rPr>
              <a:t>Fleet v private ownership</a:t>
            </a:r>
          </a:p>
        </p:txBody>
      </p:sp>
      <p:grpSp>
        <p:nvGrpSpPr>
          <p:cNvPr id="3" name="Group 27"/>
          <p:cNvGrpSpPr/>
          <p:nvPr/>
        </p:nvGrpSpPr>
        <p:grpSpPr>
          <a:xfrm>
            <a:off x="3287688" y="2130772"/>
            <a:ext cx="2550302" cy="3746500"/>
            <a:chOff x="4630067" y="1568450"/>
            <a:chExt cx="2443639" cy="3746500"/>
          </a:xfrm>
        </p:grpSpPr>
        <p:sp>
          <p:nvSpPr>
            <p:cNvPr id="568325" name="Oval 5"/>
            <p:cNvSpPr>
              <a:spLocks noChangeArrowheads="1"/>
            </p:cNvSpPr>
            <p:nvPr/>
          </p:nvSpPr>
          <p:spPr bwMode="auto">
            <a:xfrm>
              <a:off x="4630067" y="3879850"/>
              <a:ext cx="2425700" cy="1435100"/>
            </a:xfrm>
            <a:prstGeom prst="ellipse">
              <a:avLst/>
            </a:prstGeom>
            <a:solidFill>
              <a:srgbClr val="FCF305"/>
            </a:solidFill>
            <a:ln w="12700">
              <a:noFill/>
              <a:round/>
              <a:headEnd/>
              <a:tailEnd/>
            </a:ln>
            <a:effectLst/>
          </p:spPr>
          <p:txBody>
            <a:bodyPr wrap="none" anchor="ctr"/>
            <a:lstStyle/>
            <a:p>
              <a:endParaRPr lang="en-GB"/>
            </a:p>
          </p:txBody>
        </p:sp>
        <p:sp>
          <p:nvSpPr>
            <p:cNvPr id="568326" name="Oval 6"/>
            <p:cNvSpPr>
              <a:spLocks noChangeArrowheads="1"/>
            </p:cNvSpPr>
            <p:nvPr/>
          </p:nvSpPr>
          <p:spPr bwMode="auto">
            <a:xfrm>
              <a:off x="4630067" y="3879850"/>
              <a:ext cx="2425700" cy="1435100"/>
            </a:xfrm>
            <a:prstGeom prst="ellipse">
              <a:avLst/>
            </a:prstGeom>
            <a:noFill/>
            <a:ln w="50800">
              <a:solidFill>
                <a:srgbClr val="008011"/>
              </a:solidFill>
              <a:round/>
              <a:headEnd/>
              <a:tailEnd/>
            </a:ln>
            <a:effectLst/>
          </p:spPr>
          <p:txBody>
            <a:bodyPr wrap="none" anchor="ctr"/>
            <a:lstStyle/>
            <a:p>
              <a:endParaRPr lang="en-GB"/>
            </a:p>
          </p:txBody>
        </p:sp>
        <p:sp>
          <p:nvSpPr>
            <p:cNvPr id="568327" name="Line 7"/>
            <p:cNvSpPr>
              <a:spLocks noChangeShapeType="1"/>
            </p:cNvSpPr>
            <p:nvPr/>
          </p:nvSpPr>
          <p:spPr bwMode="auto">
            <a:xfrm flipH="1">
              <a:off x="4630067" y="1581150"/>
              <a:ext cx="1195388" cy="2946400"/>
            </a:xfrm>
            <a:prstGeom prst="line">
              <a:avLst/>
            </a:prstGeom>
            <a:noFill/>
            <a:ln w="50800">
              <a:solidFill>
                <a:srgbClr val="008011"/>
              </a:solidFill>
              <a:round/>
              <a:headEnd/>
              <a:tailEnd/>
            </a:ln>
            <a:effectLst/>
          </p:spPr>
          <p:txBody>
            <a:bodyPr wrap="none" anchor="ctr"/>
            <a:lstStyle/>
            <a:p>
              <a:endParaRPr lang="en-GB"/>
            </a:p>
          </p:txBody>
        </p:sp>
        <p:sp>
          <p:nvSpPr>
            <p:cNvPr id="568328" name="Line 8"/>
            <p:cNvSpPr>
              <a:spLocks noChangeShapeType="1"/>
            </p:cNvSpPr>
            <p:nvPr/>
          </p:nvSpPr>
          <p:spPr bwMode="auto">
            <a:xfrm>
              <a:off x="5836567" y="1568450"/>
              <a:ext cx="1163638" cy="2832100"/>
            </a:xfrm>
            <a:prstGeom prst="line">
              <a:avLst/>
            </a:prstGeom>
            <a:noFill/>
            <a:ln w="50800">
              <a:solidFill>
                <a:srgbClr val="008011"/>
              </a:solidFill>
              <a:round/>
              <a:headEnd/>
              <a:tailEnd/>
            </a:ln>
            <a:effectLst/>
          </p:spPr>
          <p:txBody>
            <a:bodyPr wrap="none" anchor="ctr"/>
            <a:lstStyle/>
            <a:p>
              <a:endParaRPr lang="en-GB"/>
            </a:p>
          </p:txBody>
        </p:sp>
        <p:sp>
          <p:nvSpPr>
            <p:cNvPr id="568329" name="Rectangle 9"/>
            <p:cNvSpPr>
              <a:spLocks noChangeArrowheads="1"/>
            </p:cNvSpPr>
            <p:nvPr/>
          </p:nvSpPr>
          <p:spPr bwMode="auto">
            <a:xfrm>
              <a:off x="5627017" y="3349625"/>
              <a:ext cx="637994" cy="335989"/>
            </a:xfrm>
            <a:prstGeom prst="rect">
              <a:avLst/>
            </a:prstGeom>
            <a:noFill/>
            <a:ln w="12700">
              <a:noFill/>
              <a:miter lim="800000"/>
              <a:headEnd/>
              <a:tailEnd/>
            </a:ln>
            <a:effectLst/>
          </p:spPr>
          <p:txBody>
            <a:bodyPr wrap="none" lIns="90487" tIns="44450" rIns="90487" bIns="44450">
              <a:spAutoFit/>
            </a:bodyPr>
            <a:lstStyle/>
            <a:p>
              <a:r>
                <a:rPr lang="en-GB" altLang="en-GB" sz="1600" dirty="0">
                  <a:latin typeface="Arial" pitchFamily="34" charset="0"/>
                </a:rPr>
                <a:t>Fleet</a:t>
              </a:r>
            </a:p>
          </p:txBody>
        </p:sp>
        <p:sp>
          <p:nvSpPr>
            <p:cNvPr id="568338" name="Rectangle 18"/>
            <p:cNvSpPr>
              <a:spLocks noChangeArrowheads="1"/>
            </p:cNvSpPr>
            <p:nvPr/>
          </p:nvSpPr>
          <p:spPr bwMode="auto">
            <a:xfrm>
              <a:off x="4990107" y="3968750"/>
              <a:ext cx="1835438" cy="335989"/>
            </a:xfrm>
            <a:prstGeom prst="rect">
              <a:avLst/>
            </a:prstGeom>
            <a:noFill/>
            <a:ln w="12700">
              <a:noFill/>
              <a:miter lim="800000"/>
              <a:headEnd/>
              <a:tailEnd/>
            </a:ln>
            <a:effectLst/>
          </p:spPr>
          <p:txBody>
            <a:bodyPr wrap="none" lIns="90487" tIns="44450" rIns="90487" bIns="44450">
              <a:spAutoFit/>
            </a:bodyPr>
            <a:lstStyle/>
            <a:p>
              <a:r>
                <a:rPr lang="en-GB" altLang="en-GB" sz="1600" dirty="0">
                  <a:solidFill>
                    <a:srgbClr val="000000"/>
                  </a:solidFill>
                  <a:latin typeface="Arial" pitchFamily="34" charset="0"/>
                </a:rPr>
                <a:t>Automated driving</a:t>
              </a:r>
            </a:p>
          </p:txBody>
        </p:sp>
        <p:sp>
          <p:nvSpPr>
            <p:cNvPr id="568341" name="Rectangle 21"/>
            <p:cNvSpPr>
              <a:spLocks noChangeArrowheads="1"/>
            </p:cNvSpPr>
            <p:nvPr/>
          </p:nvSpPr>
          <p:spPr bwMode="auto">
            <a:xfrm>
              <a:off x="6214243" y="4570577"/>
              <a:ext cx="649216" cy="335989"/>
            </a:xfrm>
            <a:prstGeom prst="rect">
              <a:avLst/>
            </a:prstGeom>
            <a:noFill/>
            <a:ln w="12700">
              <a:noFill/>
              <a:miter lim="800000"/>
              <a:headEnd/>
              <a:tailEnd/>
            </a:ln>
            <a:effectLst/>
          </p:spPr>
          <p:txBody>
            <a:bodyPr wrap="none" lIns="90487" tIns="44450" rIns="90487" bIns="44450">
              <a:spAutoFit/>
            </a:bodyPr>
            <a:lstStyle/>
            <a:p>
              <a:r>
                <a:rPr lang="en-GB" altLang="en-GB" sz="1600" dirty="0">
                  <a:solidFill>
                    <a:srgbClr val="000000"/>
                  </a:solidFill>
                  <a:latin typeface="Arial" pitchFamily="34" charset="0"/>
                </a:rPr>
                <a:t>Price</a:t>
              </a:r>
            </a:p>
          </p:txBody>
        </p:sp>
        <p:sp>
          <p:nvSpPr>
            <p:cNvPr id="568342" name="Rectangle 22"/>
            <p:cNvSpPr>
              <a:spLocks noChangeArrowheads="1"/>
            </p:cNvSpPr>
            <p:nvPr/>
          </p:nvSpPr>
          <p:spPr bwMode="auto">
            <a:xfrm>
              <a:off x="4846091" y="4834558"/>
              <a:ext cx="2013371" cy="335989"/>
            </a:xfrm>
            <a:prstGeom prst="rect">
              <a:avLst/>
            </a:prstGeom>
            <a:noFill/>
            <a:ln w="12700">
              <a:noFill/>
              <a:miter lim="800000"/>
              <a:headEnd/>
              <a:tailEnd/>
            </a:ln>
            <a:effectLst/>
          </p:spPr>
          <p:txBody>
            <a:bodyPr wrap="none" lIns="90487" tIns="44450" rIns="90487" bIns="44450">
              <a:spAutoFit/>
            </a:bodyPr>
            <a:lstStyle/>
            <a:p>
              <a:r>
                <a:rPr lang="en-GB" altLang="en-GB" sz="1600" dirty="0">
                  <a:solidFill>
                    <a:srgbClr val="000000"/>
                  </a:solidFill>
                  <a:latin typeface="Arial" pitchFamily="34" charset="0"/>
                </a:rPr>
                <a:t>Social inclusiveness</a:t>
              </a:r>
            </a:p>
          </p:txBody>
        </p:sp>
        <p:sp>
          <p:nvSpPr>
            <p:cNvPr id="26" name="Rectangle 21"/>
            <p:cNvSpPr>
              <a:spLocks noChangeArrowheads="1"/>
            </p:cNvSpPr>
            <p:nvPr/>
          </p:nvSpPr>
          <p:spPr bwMode="auto">
            <a:xfrm>
              <a:off x="4846091" y="4570577"/>
              <a:ext cx="1388200" cy="335989"/>
            </a:xfrm>
            <a:prstGeom prst="rect">
              <a:avLst/>
            </a:prstGeom>
            <a:noFill/>
            <a:ln w="12700">
              <a:noFill/>
              <a:miter lim="800000"/>
              <a:headEnd/>
              <a:tailEnd/>
            </a:ln>
            <a:effectLst/>
          </p:spPr>
          <p:txBody>
            <a:bodyPr wrap="none" lIns="90487" tIns="44450" rIns="90487" bIns="44450">
              <a:spAutoFit/>
            </a:bodyPr>
            <a:lstStyle/>
            <a:p>
              <a:r>
                <a:rPr lang="en-GB" altLang="en-GB" sz="1600" dirty="0">
                  <a:solidFill>
                    <a:srgbClr val="000000"/>
                  </a:solidFill>
                  <a:latin typeface="Arial" pitchFamily="34" charset="0"/>
                </a:rPr>
                <a:t>Sustainability</a:t>
              </a:r>
            </a:p>
          </p:txBody>
        </p:sp>
        <p:sp>
          <p:nvSpPr>
            <p:cNvPr id="27" name="Rectangle 21"/>
            <p:cNvSpPr>
              <a:spLocks noChangeArrowheads="1"/>
            </p:cNvSpPr>
            <p:nvPr/>
          </p:nvSpPr>
          <p:spPr bwMode="auto">
            <a:xfrm>
              <a:off x="4630067" y="4258494"/>
              <a:ext cx="1607811" cy="335989"/>
            </a:xfrm>
            <a:prstGeom prst="rect">
              <a:avLst/>
            </a:prstGeom>
            <a:noFill/>
            <a:ln w="12700">
              <a:noFill/>
              <a:miter lim="800000"/>
              <a:headEnd/>
              <a:tailEnd/>
            </a:ln>
            <a:effectLst/>
          </p:spPr>
          <p:txBody>
            <a:bodyPr wrap="none" lIns="90487" tIns="44450" rIns="90487" bIns="44450">
              <a:spAutoFit/>
            </a:bodyPr>
            <a:lstStyle/>
            <a:p>
              <a:r>
                <a:rPr lang="en-GB" altLang="en-GB" sz="1600" dirty="0">
                  <a:solidFill>
                    <a:srgbClr val="000000"/>
                  </a:solidFill>
                  <a:latin typeface="Arial" pitchFamily="34" charset="0"/>
                </a:rPr>
                <a:t>Energy synergy</a:t>
              </a:r>
            </a:p>
          </p:txBody>
        </p:sp>
        <p:sp>
          <p:nvSpPr>
            <p:cNvPr id="29" name="Rectangle 21"/>
            <p:cNvSpPr>
              <a:spLocks noChangeArrowheads="1"/>
            </p:cNvSpPr>
            <p:nvPr/>
          </p:nvSpPr>
          <p:spPr bwMode="auto">
            <a:xfrm>
              <a:off x="6070227" y="4258494"/>
              <a:ext cx="1003479" cy="335989"/>
            </a:xfrm>
            <a:prstGeom prst="rect">
              <a:avLst/>
            </a:prstGeom>
            <a:noFill/>
            <a:ln w="12700">
              <a:noFill/>
              <a:miter lim="800000"/>
              <a:headEnd/>
              <a:tailEnd/>
            </a:ln>
            <a:effectLst/>
          </p:spPr>
          <p:txBody>
            <a:bodyPr wrap="none" lIns="90487" tIns="44450" rIns="90487" bIns="44450">
              <a:spAutoFit/>
            </a:bodyPr>
            <a:lstStyle/>
            <a:p>
              <a:r>
                <a:rPr lang="en-GB" altLang="en-GB" sz="1600" dirty="0">
                  <a:solidFill>
                    <a:srgbClr val="000000"/>
                  </a:solidFill>
                  <a:latin typeface="Arial" pitchFamily="34" charset="0"/>
                </a:rPr>
                <a:t>Freedom</a:t>
              </a:r>
            </a:p>
          </p:txBody>
        </p:sp>
      </p:grpSp>
      <p:sp>
        <p:nvSpPr>
          <p:cNvPr id="568331" name="Freeform 11"/>
          <p:cNvSpPr>
            <a:spLocks/>
          </p:cNvSpPr>
          <p:nvPr/>
        </p:nvSpPr>
        <p:spPr bwMode="auto">
          <a:xfrm>
            <a:off x="4079776" y="1604218"/>
            <a:ext cx="3795713" cy="636588"/>
          </a:xfrm>
          <a:custGeom>
            <a:avLst/>
            <a:gdLst/>
            <a:ahLst/>
            <a:cxnLst>
              <a:cxn ang="0">
                <a:pos x="0" y="336"/>
              </a:cxn>
              <a:cxn ang="0">
                <a:pos x="0" y="336"/>
              </a:cxn>
              <a:cxn ang="0">
                <a:pos x="0" y="320"/>
              </a:cxn>
              <a:cxn ang="0">
                <a:pos x="0" y="312"/>
              </a:cxn>
              <a:cxn ang="0">
                <a:pos x="8" y="296"/>
              </a:cxn>
              <a:cxn ang="0">
                <a:pos x="16" y="288"/>
              </a:cxn>
              <a:cxn ang="0">
                <a:pos x="24" y="280"/>
              </a:cxn>
              <a:cxn ang="0">
                <a:pos x="48" y="264"/>
              </a:cxn>
              <a:cxn ang="0">
                <a:pos x="64" y="256"/>
              </a:cxn>
              <a:cxn ang="0">
                <a:pos x="2496" y="0"/>
              </a:cxn>
              <a:cxn ang="0">
                <a:pos x="2512" y="0"/>
              </a:cxn>
              <a:cxn ang="0">
                <a:pos x="2544" y="8"/>
              </a:cxn>
              <a:cxn ang="0">
                <a:pos x="2552" y="16"/>
              </a:cxn>
              <a:cxn ang="0">
                <a:pos x="2560" y="24"/>
              </a:cxn>
              <a:cxn ang="0">
                <a:pos x="2568" y="40"/>
              </a:cxn>
              <a:cxn ang="0">
                <a:pos x="2576" y="48"/>
              </a:cxn>
              <a:cxn ang="0">
                <a:pos x="2576" y="56"/>
              </a:cxn>
              <a:cxn ang="0">
                <a:pos x="2576" y="64"/>
              </a:cxn>
              <a:cxn ang="0">
                <a:pos x="2576" y="72"/>
              </a:cxn>
              <a:cxn ang="0">
                <a:pos x="2576" y="88"/>
              </a:cxn>
              <a:cxn ang="0">
                <a:pos x="2576" y="96"/>
              </a:cxn>
              <a:cxn ang="0">
                <a:pos x="2568" y="112"/>
              </a:cxn>
              <a:cxn ang="0">
                <a:pos x="2560" y="120"/>
              </a:cxn>
              <a:cxn ang="0">
                <a:pos x="2544" y="136"/>
              </a:cxn>
              <a:cxn ang="0">
                <a:pos x="2528" y="144"/>
              </a:cxn>
              <a:cxn ang="0">
                <a:pos x="2520" y="144"/>
              </a:cxn>
              <a:cxn ang="0">
                <a:pos x="2512" y="144"/>
              </a:cxn>
              <a:cxn ang="0">
                <a:pos x="80" y="400"/>
              </a:cxn>
              <a:cxn ang="0">
                <a:pos x="72" y="400"/>
              </a:cxn>
              <a:cxn ang="0">
                <a:pos x="56" y="400"/>
              </a:cxn>
              <a:cxn ang="0">
                <a:pos x="48" y="400"/>
              </a:cxn>
              <a:cxn ang="0">
                <a:pos x="32" y="392"/>
              </a:cxn>
              <a:cxn ang="0">
                <a:pos x="24" y="384"/>
              </a:cxn>
              <a:cxn ang="0">
                <a:pos x="8" y="368"/>
              </a:cxn>
              <a:cxn ang="0">
                <a:pos x="0" y="352"/>
              </a:cxn>
              <a:cxn ang="0">
                <a:pos x="0" y="344"/>
              </a:cxn>
              <a:cxn ang="0">
                <a:pos x="0" y="336"/>
              </a:cxn>
            </a:cxnLst>
            <a:rect l="0" t="0" r="r" b="b"/>
            <a:pathLst>
              <a:path w="2577" h="401">
                <a:moveTo>
                  <a:pt x="0" y="336"/>
                </a:moveTo>
                <a:lnTo>
                  <a:pt x="0" y="336"/>
                </a:lnTo>
                <a:lnTo>
                  <a:pt x="0" y="320"/>
                </a:lnTo>
                <a:lnTo>
                  <a:pt x="0" y="312"/>
                </a:lnTo>
                <a:lnTo>
                  <a:pt x="8" y="296"/>
                </a:lnTo>
                <a:lnTo>
                  <a:pt x="16" y="288"/>
                </a:lnTo>
                <a:lnTo>
                  <a:pt x="24" y="280"/>
                </a:lnTo>
                <a:lnTo>
                  <a:pt x="48" y="264"/>
                </a:lnTo>
                <a:lnTo>
                  <a:pt x="64" y="256"/>
                </a:lnTo>
                <a:lnTo>
                  <a:pt x="2496" y="0"/>
                </a:lnTo>
                <a:lnTo>
                  <a:pt x="2512" y="0"/>
                </a:lnTo>
                <a:lnTo>
                  <a:pt x="2544" y="8"/>
                </a:lnTo>
                <a:lnTo>
                  <a:pt x="2552" y="16"/>
                </a:lnTo>
                <a:lnTo>
                  <a:pt x="2560" y="24"/>
                </a:lnTo>
                <a:lnTo>
                  <a:pt x="2568" y="40"/>
                </a:lnTo>
                <a:lnTo>
                  <a:pt x="2576" y="48"/>
                </a:lnTo>
                <a:lnTo>
                  <a:pt x="2576" y="56"/>
                </a:lnTo>
                <a:lnTo>
                  <a:pt x="2576" y="64"/>
                </a:lnTo>
                <a:lnTo>
                  <a:pt x="2576" y="72"/>
                </a:lnTo>
                <a:lnTo>
                  <a:pt x="2576" y="88"/>
                </a:lnTo>
                <a:lnTo>
                  <a:pt x="2576" y="96"/>
                </a:lnTo>
                <a:lnTo>
                  <a:pt x="2568" y="112"/>
                </a:lnTo>
                <a:lnTo>
                  <a:pt x="2560" y="120"/>
                </a:lnTo>
                <a:lnTo>
                  <a:pt x="2544" y="136"/>
                </a:lnTo>
                <a:lnTo>
                  <a:pt x="2528" y="144"/>
                </a:lnTo>
                <a:lnTo>
                  <a:pt x="2520" y="144"/>
                </a:lnTo>
                <a:lnTo>
                  <a:pt x="2512" y="144"/>
                </a:lnTo>
                <a:lnTo>
                  <a:pt x="80" y="400"/>
                </a:lnTo>
                <a:lnTo>
                  <a:pt x="72" y="400"/>
                </a:lnTo>
                <a:lnTo>
                  <a:pt x="56" y="400"/>
                </a:lnTo>
                <a:lnTo>
                  <a:pt x="48" y="400"/>
                </a:lnTo>
                <a:lnTo>
                  <a:pt x="32" y="392"/>
                </a:lnTo>
                <a:lnTo>
                  <a:pt x="24" y="384"/>
                </a:lnTo>
                <a:lnTo>
                  <a:pt x="8" y="368"/>
                </a:lnTo>
                <a:lnTo>
                  <a:pt x="0" y="352"/>
                </a:lnTo>
                <a:lnTo>
                  <a:pt x="0" y="344"/>
                </a:lnTo>
                <a:lnTo>
                  <a:pt x="0" y="336"/>
                </a:lnTo>
              </a:path>
            </a:pathLst>
          </a:custGeom>
          <a:solidFill>
            <a:srgbClr val="0000D4"/>
          </a:solidFill>
          <a:ln w="12700" cap="rnd" cmpd="sng">
            <a:solidFill>
              <a:schemeClr val="tx2"/>
            </a:solidFill>
            <a:prstDash val="solid"/>
            <a:round/>
            <a:headEnd type="none" w="med" len="med"/>
            <a:tailEnd type="none" w="med" len="med"/>
          </a:ln>
          <a:effectLst/>
        </p:spPr>
        <p:txBody>
          <a:bodyPr/>
          <a:lstStyle/>
          <a:p>
            <a:endParaRPr lang="en-GB"/>
          </a:p>
        </p:txBody>
      </p:sp>
    </p:spTree>
    <p:extLst>
      <p:ext uri="{BB962C8B-B14F-4D97-AF65-F5344CB8AC3E}">
        <p14:creationId xmlns:p14="http://schemas.microsoft.com/office/powerpoint/2010/main" val="2980767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855640" y="404664"/>
            <a:ext cx="6696744" cy="1285875"/>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47717" tIns="23440" rIns="47717" bIns="23440" numCol="1" rtlCol="0" anchor="ctr" anchorCtr="0" compatLnSpc="1">
            <a:prstTxWarp prst="textNoShape">
              <a:avLst/>
            </a:prstTxWarp>
            <a:normAutofit/>
          </a:bodyPr>
          <a:lstStyle/>
          <a:p>
            <a:r>
              <a:rPr lang="en-GB" altLang="en-US" dirty="0" smtClean="0"/>
              <a:t>Familiar 2025 vision</a:t>
            </a:r>
            <a:endParaRPr lang="en-GB" altLang="en-US" dirty="0"/>
          </a:p>
        </p:txBody>
      </p:sp>
      <p:sp>
        <p:nvSpPr>
          <p:cNvPr id="56335" name="Text Box 15"/>
          <p:cNvSpPr txBox="1">
            <a:spLocks noChangeArrowheads="1"/>
          </p:cNvSpPr>
          <p:nvPr/>
        </p:nvSpPr>
        <p:spPr bwMode="auto">
          <a:xfrm>
            <a:off x="1117812" y="1638977"/>
            <a:ext cx="69847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700" i="0" dirty="0">
                <a:latin typeface="+mn-lt"/>
              </a:rPr>
              <a:t>Self-driving pods for transport and delivery</a:t>
            </a:r>
          </a:p>
          <a:p>
            <a:r>
              <a:rPr lang="en-GB" altLang="en-US" sz="2700" i="0" dirty="0">
                <a:latin typeface="+mn-lt"/>
              </a:rPr>
              <a:t>Glass and composite materials, </a:t>
            </a:r>
            <a:r>
              <a:rPr lang="en-GB" altLang="en-US" sz="2700" i="0" dirty="0" smtClean="0">
                <a:latin typeface="+mn-lt"/>
              </a:rPr>
              <a:t>with wheels, batteries</a:t>
            </a:r>
            <a:r>
              <a:rPr lang="en-GB" altLang="en-US" sz="2700" i="0" dirty="0">
                <a:latin typeface="+mn-lt"/>
              </a:rPr>
              <a:t>, fuel cells or </a:t>
            </a:r>
            <a:r>
              <a:rPr lang="en-GB" altLang="en-US" sz="2700" i="0" dirty="0" smtClean="0">
                <a:latin typeface="+mn-lt"/>
              </a:rPr>
              <a:t>super-capacitors,</a:t>
            </a:r>
            <a:endParaRPr lang="en-GB" altLang="en-US" sz="2700" i="0" dirty="0">
              <a:latin typeface="+mn-lt"/>
            </a:endParaRPr>
          </a:p>
          <a:p>
            <a:r>
              <a:rPr lang="en-GB" altLang="en-US" sz="2700" i="0" dirty="0" smtClean="0">
                <a:latin typeface="+mn-lt"/>
              </a:rPr>
              <a:t>electric </a:t>
            </a:r>
            <a:r>
              <a:rPr lang="en-GB" altLang="en-US" sz="2700" i="0" dirty="0">
                <a:latin typeface="+mn-lt"/>
              </a:rPr>
              <a:t>engines, AI &amp; </a:t>
            </a:r>
            <a:r>
              <a:rPr lang="en-GB" altLang="en-US" sz="2700" i="0" dirty="0" smtClean="0">
                <a:latin typeface="+mn-lt"/>
              </a:rPr>
              <a:t>lots of IT</a:t>
            </a:r>
            <a:endParaRPr lang="en-GB" altLang="en-US" sz="2700" i="0" dirty="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448" y="2924944"/>
            <a:ext cx="5193650" cy="3672408"/>
          </a:xfrm>
          <a:prstGeom prst="rect">
            <a:avLst/>
          </a:prstGeom>
        </p:spPr>
      </p:pic>
      <p:pic>
        <p:nvPicPr>
          <p:cNvPr id="3" name="Picture 2"/>
          <p:cNvPicPr>
            <a:picLocks noChangeAspect="1"/>
          </p:cNvPicPr>
          <p:nvPr/>
        </p:nvPicPr>
        <p:blipFill>
          <a:blip r:embed="rId4"/>
          <a:stretch>
            <a:fillRect/>
          </a:stretch>
        </p:blipFill>
        <p:spPr>
          <a:xfrm>
            <a:off x="569965" y="3804374"/>
            <a:ext cx="4040235" cy="2504946"/>
          </a:xfrm>
          <a:prstGeom prst="rect">
            <a:avLst/>
          </a:prstGeom>
        </p:spPr>
      </p:pic>
      <p:sp>
        <p:nvSpPr>
          <p:cNvPr id="4" name="Right Arrow 3"/>
          <p:cNvSpPr/>
          <p:nvPr/>
        </p:nvSpPr>
        <p:spPr bwMode="auto">
          <a:xfrm>
            <a:off x="4610200" y="4869160"/>
            <a:ext cx="1485800" cy="4320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Tree>
    <p:extLst>
      <p:ext uri="{BB962C8B-B14F-4D97-AF65-F5344CB8AC3E}">
        <p14:creationId xmlns:p14="http://schemas.microsoft.com/office/powerpoint/2010/main" val="31560518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914400" y="413792"/>
            <a:ext cx="10363200" cy="1143000"/>
          </a:xfrm>
        </p:spPr>
        <p:txBody>
          <a:bodyPr/>
          <a:lstStyle/>
          <a:p>
            <a:r>
              <a:rPr lang="en-GB" dirty="0" smtClean="0"/>
              <a:t>2025 ‘</a:t>
            </a:r>
            <a:r>
              <a:rPr lang="en-GB" dirty="0" err="1" smtClean="0"/>
              <a:t>Packetised</a:t>
            </a:r>
            <a:r>
              <a:rPr lang="en-GB" dirty="0"/>
              <a:t>’ rail travel</a:t>
            </a:r>
          </a:p>
        </p:txBody>
      </p:sp>
      <p:sp>
        <p:nvSpPr>
          <p:cNvPr id="630787" name="Line 3"/>
          <p:cNvSpPr>
            <a:spLocks noChangeShapeType="1"/>
          </p:cNvSpPr>
          <p:nvPr/>
        </p:nvSpPr>
        <p:spPr bwMode="auto">
          <a:xfrm>
            <a:off x="2362200" y="3228429"/>
            <a:ext cx="7315200" cy="0"/>
          </a:xfrm>
          <a:prstGeom prst="line">
            <a:avLst/>
          </a:prstGeom>
          <a:noFill/>
          <a:ln w="9525">
            <a:solidFill>
              <a:schemeClr val="tx1"/>
            </a:solidFill>
            <a:round/>
            <a:headEnd/>
            <a:tailEnd/>
          </a:ln>
          <a:effectLst/>
        </p:spPr>
        <p:txBody>
          <a:bodyPr wrap="none" anchor="ctr"/>
          <a:lstStyle/>
          <a:p>
            <a:endParaRPr lang="en-GB" i="0">
              <a:latin typeface="+mn-lt"/>
            </a:endParaRPr>
          </a:p>
        </p:txBody>
      </p:sp>
      <p:sp>
        <p:nvSpPr>
          <p:cNvPr id="630788" name="Oval 4"/>
          <p:cNvSpPr>
            <a:spLocks noChangeArrowheads="1"/>
          </p:cNvSpPr>
          <p:nvPr/>
        </p:nvSpPr>
        <p:spPr bwMode="auto">
          <a:xfrm>
            <a:off x="2498725" y="3080792"/>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sp>
        <p:nvSpPr>
          <p:cNvPr id="630789" name="Oval 5"/>
          <p:cNvSpPr>
            <a:spLocks noChangeArrowheads="1"/>
          </p:cNvSpPr>
          <p:nvPr/>
        </p:nvSpPr>
        <p:spPr bwMode="auto">
          <a:xfrm>
            <a:off x="3108325" y="3080792"/>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grpSp>
        <p:nvGrpSpPr>
          <p:cNvPr id="2" name="Group 6"/>
          <p:cNvGrpSpPr>
            <a:grpSpLocks/>
          </p:cNvGrpSpPr>
          <p:nvPr/>
        </p:nvGrpSpPr>
        <p:grpSpPr bwMode="auto">
          <a:xfrm>
            <a:off x="2423592" y="2466429"/>
            <a:ext cx="969962" cy="611188"/>
            <a:chOff x="1855" y="2648"/>
            <a:chExt cx="611" cy="385"/>
          </a:xfrm>
        </p:grpSpPr>
        <p:sp>
          <p:nvSpPr>
            <p:cNvPr id="630791" name="AutoShape 7"/>
            <p:cNvSpPr>
              <a:spLocks noChangeArrowheads="1"/>
            </p:cNvSpPr>
            <p:nvPr/>
          </p:nvSpPr>
          <p:spPr bwMode="auto">
            <a:xfrm>
              <a:off x="1855" y="2648"/>
              <a:ext cx="611" cy="385"/>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sp>
          <p:nvSpPr>
            <p:cNvPr id="630792" name="AutoShape 8"/>
            <p:cNvSpPr>
              <a:spLocks noChangeArrowheads="1"/>
            </p:cNvSpPr>
            <p:nvPr/>
          </p:nvSpPr>
          <p:spPr bwMode="auto">
            <a:xfrm>
              <a:off x="1903" y="2714"/>
              <a:ext cx="517" cy="159"/>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grpSp>
      <p:grpSp>
        <p:nvGrpSpPr>
          <p:cNvPr id="3" name="Group 9"/>
          <p:cNvGrpSpPr>
            <a:grpSpLocks/>
          </p:cNvGrpSpPr>
          <p:nvPr/>
        </p:nvGrpSpPr>
        <p:grpSpPr bwMode="auto">
          <a:xfrm>
            <a:off x="2528367" y="2612480"/>
            <a:ext cx="165100" cy="214313"/>
            <a:chOff x="1921" y="2740"/>
            <a:chExt cx="104" cy="135"/>
          </a:xfrm>
        </p:grpSpPr>
        <p:sp>
          <p:nvSpPr>
            <p:cNvPr id="630794" name="Oval 10"/>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795" name="AutoShape 11"/>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4" name="Group 12"/>
          <p:cNvGrpSpPr>
            <a:grpSpLocks/>
          </p:cNvGrpSpPr>
          <p:nvPr/>
        </p:nvGrpSpPr>
        <p:grpSpPr bwMode="auto">
          <a:xfrm>
            <a:off x="2728392" y="2612480"/>
            <a:ext cx="165100" cy="214313"/>
            <a:chOff x="1921" y="2740"/>
            <a:chExt cx="104" cy="135"/>
          </a:xfrm>
        </p:grpSpPr>
        <p:sp>
          <p:nvSpPr>
            <p:cNvPr id="630797" name="Oval 13"/>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798" name="AutoShape 14"/>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5" name="Group 15"/>
          <p:cNvGrpSpPr>
            <a:grpSpLocks/>
          </p:cNvGrpSpPr>
          <p:nvPr/>
        </p:nvGrpSpPr>
        <p:grpSpPr bwMode="auto">
          <a:xfrm>
            <a:off x="2928417" y="2612480"/>
            <a:ext cx="165100" cy="214313"/>
            <a:chOff x="1921" y="2740"/>
            <a:chExt cx="104" cy="135"/>
          </a:xfrm>
        </p:grpSpPr>
        <p:sp>
          <p:nvSpPr>
            <p:cNvPr id="630800" name="Oval 16"/>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01" name="AutoShape 17"/>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6" name="Group 18"/>
          <p:cNvGrpSpPr>
            <a:grpSpLocks/>
          </p:cNvGrpSpPr>
          <p:nvPr/>
        </p:nvGrpSpPr>
        <p:grpSpPr bwMode="auto">
          <a:xfrm>
            <a:off x="3128442" y="2612480"/>
            <a:ext cx="165100" cy="214313"/>
            <a:chOff x="1921" y="2740"/>
            <a:chExt cx="104" cy="135"/>
          </a:xfrm>
        </p:grpSpPr>
        <p:sp>
          <p:nvSpPr>
            <p:cNvPr id="630803" name="Oval 19"/>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04" name="AutoShape 20"/>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sp>
        <p:nvSpPr>
          <p:cNvPr id="630805" name="Oval 21"/>
          <p:cNvSpPr>
            <a:spLocks noChangeArrowheads="1"/>
          </p:cNvSpPr>
          <p:nvPr/>
        </p:nvSpPr>
        <p:spPr bwMode="auto">
          <a:xfrm>
            <a:off x="3900488" y="3076029"/>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sp>
        <p:nvSpPr>
          <p:cNvPr id="630806" name="Oval 22"/>
          <p:cNvSpPr>
            <a:spLocks noChangeArrowheads="1"/>
          </p:cNvSpPr>
          <p:nvPr/>
        </p:nvSpPr>
        <p:spPr bwMode="auto">
          <a:xfrm>
            <a:off x="4510088" y="3076029"/>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grpSp>
        <p:nvGrpSpPr>
          <p:cNvPr id="7" name="Group 23"/>
          <p:cNvGrpSpPr>
            <a:grpSpLocks/>
          </p:cNvGrpSpPr>
          <p:nvPr/>
        </p:nvGrpSpPr>
        <p:grpSpPr bwMode="auto">
          <a:xfrm>
            <a:off x="3825355" y="2461668"/>
            <a:ext cx="969963" cy="611187"/>
            <a:chOff x="1855" y="2648"/>
            <a:chExt cx="611" cy="385"/>
          </a:xfrm>
        </p:grpSpPr>
        <p:sp>
          <p:nvSpPr>
            <p:cNvPr id="630808" name="AutoShape 24"/>
            <p:cNvSpPr>
              <a:spLocks noChangeArrowheads="1"/>
            </p:cNvSpPr>
            <p:nvPr/>
          </p:nvSpPr>
          <p:spPr bwMode="auto">
            <a:xfrm>
              <a:off x="1855" y="2648"/>
              <a:ext cx="611" cy="385"/>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sp>
          <p:nvSpPr>
            <p:cNvPr id="630809" name="AutoShape 25"/>
            <p:cNvSpPr>
              <a:spLocks noChangeArrowheads="1"/>
            </p:cNvSpPr>
            <p:nvPr/>
          </p:nvSpPr>
          <p:spPr bwMode="auto">
            <a:xfrm>
              <a:off x="1903" y="2714"/>
              <a:ext cx="517" cy="159"/>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grpSp>
      <p:grpSp>
        <p:nvGrpSpPr>
          <p:cNvPr id="8" name="Group 26"/>
          <p:cNvGrpSpPr>
            <a:grpSpLocks/>
          </p:cNvGrpSpPr>
          <p:nvPr/>
        </p:nvGrpSpPr>
        <p:grpSpPr bwMode="auto">
          <a:xfrm>
            <a:off x="3930129" y="2607717"/>
            <a:ext cx="165100" cy="214312"/>
            <a:chOff x="1921" y="2740"/>
            <a:chExt cx="104" cy="135"/>
          </a:xfrm>
        </p:grpSpPr>
        <p:sp>
          <p:nvSpPr>
            <p:cNvPr id="630811" name="Oval 27"/>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12" name="AutoShape 28"/>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9" name="Group 29"/>
          <p:cNvGrpSpPr>
            <a:grpSpLocks/>
          </p:cNvGrpSpPr>
          <p:nvPr/>
        </p:nvGrpSpPr>
        <p:grpSpPr bwMode="auto">
          <a:xfrm>
            <a:off x="4130154" y="2607717"/>
            <a:ext cx="165100" cy="214312"/>
            <a:chOff x="1921" y="2740"/>
            <a:chExt cx="104" cy="135"/>
          </a:xfrm>
        </p:grpSpPr>
        <p:sp>
          <p:nvSpPr>
            <p:cNvPr id="630814" name="Oval 30"/>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15" name="AutoShape 31"/>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10" name="Group 32"/>
          <p:cNvGrpSpPr>
            <a:grpSpLocks/>
          </p:cNvGrpSpPr>
          <p:nvPr/>
        </p:nvGrpSpPr>
        <p:grpSpPr bwMode="auto">
          <a:xfrm>
            <a:off x="4330179" y="2607717"/>
            <a:ext cx="165100" cy="214312"/>
            <a:chOff x="1921" y="2740"/>
            <a:chExt cx="104" cy="135"/>
          </a:xfrm>
        </p:grpSpPr>
        <p:sp>
          <p:nvSpPr>
            <p:cNvPr id="630817" name="Oval 33"/>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18" name="AutoShape 34"/>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11" name="Group 35"/>
          <p:cNvGrpSpPr>
            <a:grpSpLocks/>
          </p:cNvGrpSpPr>
          <p:nvPr/>
        </p:nvGrpSpPr>
        <p:grpSpPr bwMode="auto">
          <a:xfrm>
            <a:off x="4530204" y="2607717"/>
            <a:ext cx="165100" cy="214312"/>
            <a:chOff x="1921" y="2740"/>
            <a:chExt cx="104" cy="135"/>
          </a:xfrm>
        </p:grpSpPr>
        <p:sp>
          <p:nvSpPr>
            <p:cNvPr id="630820" name="Oval 36"/>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21" name="AutoShape 37"/>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sp>
        <p:nvSpPr>
          <p:cNvPr id="630822" name="Oval 38"/>
          <p:cNvSpPr>
            <a:spLocks noChangeArrowheads="1"/>
          </p:cNvSpPr>
          <p:nvPr/>
        </p:nvSpPr>
        <p:spPr bwMode="auto">
          <a:xfrm>
            <a:off x="5302250" y="3071267"/>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sp>
        <p:nvSpPr>
          <p:cNvPr id="630823" name="Oval 39"/>
          <p:cNvSpPr>
            <a:spLocks noChangeArrowheads="1"/>
          </p:cNvSpPr>
          <p:nvPr/>
        </p:nvSpPr>
        <p:spPr bwMode="auto">
          <a:xfrm>
            <a:off x="5911850" y="3071267"/>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grpSp>
        <p:nvGrpSpPr>
          <p:cNvPr id="12" name="Group 40"/>
          <p:cNvGrpSpPr>
            <a:grpSpLocks/>
          </p:cNvGrpSpPr>
          <p:nvPr/>
        </p:nvGrpSpPr>
        <p:grpSpPr bwMode="auto">
          <a:xfrm>
            <a:off x="5227117" y="2456904"/>
            <a:ext cx="2390298" cy="611188"/>
            <a:chOff x="1855" y="2648"/>
            <a:chExt cx="611" cy="385"/>
          </a:xfrm>
        </p:grpSpPr>
        <p:sp>
          <p:nvSpPr>
            <p:cNvPr id="630825" name="AutoShape 41"/>
            <p:cNvSpPr>
              <a:spLocks noChangeArrowheads="1"/>
            </p:cNvSpPr>
            <p:nvPr/>
          </p:nvSpPr>
          <p:spPr bwMode="auto">
            <a:xfrm>
              <a:off x="1855" y="2648"/>
              <a:ext cx="611" cy="385"/>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sp>
          <p:nvSpPr>
            <p:cNvPr id="630826" name="AutoShape 42"/>
            <p:cNvSpPr>
              <a:spLocks noChangeArrowheads="1"/>
            </p:cNvSpPr>
            <p:nvPr/>
          </p:nvSpPr>
          <p:spPr bwMode="auto">
            <a:xfrm>
              <a:off x="1903" y="2714"/>
              <a:ext cx="517" cy="159"/>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grpSp>
      <p:sp>
        <p:nvSpPr>
          <p:cNvPr id="630856" name="Oval 72"/>
          <p:cNvSpPr>
            <a:spLocks noChangeArrowheads="1"/>
          </p:cNvSpPr>
          <p:nvPr/>
        </p:nvSpPr>
        <p:spPr bwMode="auto">
          <a:xfrm>
            <a:off x="8105775" y="3061742"/>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sp>
        <p:nvSpPr>
          <p:cNvPr id="630857" name="Oval 73"/>
          <p:cNvSpPr>
            <a:spLocks noChangeArrowheads="1"/>
          </p:cNvSpPr>
          <p:nvPr/>
        </p:nvSpPr>
        <p:spPr bwMode="auto">
          <a:xfrm>
            <a:off x="8715375" y="3061742"/>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grpSp>
        <p:nvGrpSpPr>
          <p:cNvPr id="22" name="Group 74"/>
          <p:cNvGrpSpPr>
            <a:grpSpLocks/>
          </p:cNvGrpSpPr>
          <p:nvPr/>
        </p:nvGrpSpPr>
        <p:grpSpPr bwMode="auto">
          <a:xfrm>
            <a:off x="8030642" y="2447379"/>
            <a:ext cx="969962" cy="611188"/>
            <a:chOff x="1855" y="2648"/>
            <a:chExt cx="611" cy="385"/>
          </a:xfrm>
        </p:grpSpPr>
        <p:sp>
          <p:nvSpPr>
            <p:cNvPr id="630859" name="AutoShape 75"/>
            <p:cNvSpPr>
              <a:spLocks noChangeArrowheads="1"/>
            </p:cNvSpPr>
            <p:nvPr/>
          </p:nvSpPr>
          <p:spPr bwMode="auto">
            <a:xfrm>
              <a:off x="1855" y="2648"/>
              <a:ext cx="611" cy="385"/>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sp>
          <p:nvSpPr>
            <p:cNvPr id="630860" name="AutoShape 76"/>
            <p:cNvSpPr>
              <a:spLocks noChangeArrowheads="1"/>
            </p:cNvSpPr>
            <p:nvPr/>
          </p:nvSpPr>
          <p:spPr bwMode="auto">
            <a:xfrm>
              <a:off x="1903" y="2714"/>
              <a:ext cx="517" cy="159"/>
            </a:xfrm>
            <a:prstGeom prst="roundRect">
              <a:avLst>
                <a:gd name="adj" fmla="val 16667"/>
              </a:avLst>
            </a:prstGeom>
            <a:solidFill>
              <a:srgbClr val="EE70D0"/>
            </a:solidFill>
            <a:ln w="9525">
              <a:noFill/>
              <a:round/>
              <a:headEnd/>
              <a:tailEnd/>
            </a:ln>
            <a:effectLst/>
          </p:spPr>
          <p:txBody>
            <a:bodyPr wrap="none" anchor="ctr"/>
            <a:lstStyle/>
            <a:p>
              <a:endParaRPr lang="en-GB" i="0">
                <a:latin typeface="+mn-lt"/>
              </a:endParaRPr>
            </a:p>
          </p:txBody>
        </p:sp>
      </p:grpSp>
      <p:grpSp>
        <p:nvGrpSpPr>
          <p:cNvPr id="23" name="Group 77"/>
          <p:cNvGrpSpPr>
            <a:grpSpLocks/>
          </p:cNvGrpSpPr>
          <p:nvPr/>
        </p:nvGrpSpPr>
        <p:grpSpPr bwMode="auto">
          <a:xfrm>
            <a:off x="8135417" y="2593430"/>
            <a:ext cx="165100" cy="214313"/>
            <a:chOff x="1921" y="2740"/>
            <a:chExt cx="104" cy="135"/>
          </a:xfrm>
        </p:grpSpPr>
        <p:sp>
          <p:nvSpPr>
            <p:cNvPr id="630862" name="Oval 78"/>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63" name="AutoShape 79"/>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24" name="Group 80"/>
          <p:cNvGrpSpPr>
            <a:grpSpLocks/>
          </p:cNvGrpSpPr>
          <p:nvPr/>
        </p:nvGrpSpPr>
        <p:grpSpPr bwMode="auto">
          <a:xfrm>
            <a:off x="8335442" y="2593430"/>
            <a:ext cx="165100" cy="214313"/>
            <a:chOff x="1921" y="2740"/>
            <a:chExt cx="104" cy="135"/>
          </a:xfrm>
        </p:grpSpPr>
        <p:sp>
          <p:nvSpPr>
            <p:cNvPr id="630865" name="Oval 81"/>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66" name="AutoShape 82"/>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25" name="Group 83"/>
          <p:cNvGrpSpPr>
            <a:grpSpLocks/>
          </p:cNvGrpSpPr>
          <p:nvPr/>
        </p:nvGrpSpPr>
        <p:grpSpPr bwMode="auto">
          <a:xfrm>
            <a:off x="8535467" y="2593430"/>
            <a:ext cx="165100" cy="214313"/>
            <a:chOff x="1921" y="2740"/>
            <a:chExt cx="104" cy="135"/>
          </a:xfrm>
        </p:grpSpPr>
        <p:sp>
          <p:nvSpPr>
            <p:cNvPr id="630868" name="Oval 84"/>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69" name="AutoShape 85"/>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grpSp>
        <p:nvGrpSpPr>
          <p:cNvPr id="26" name="Group 86"/>
          <p:cNvGrpSpPr>
            <a:grpSpLocks/>
          </p:cNvGrpSpPr>
          <p:nvPr/>
        </p:nvGrpSpPr>
        <p:grpSpPr bwMode="auto">
          <a:xfrm>
            <a:off x="8735492" y="2593430"/>
            <a:ext cx="165100" cy="214313"/>
            <a:chOff x="1921" y="2740"/>
            <a:chExt cx="104" cy="135"/>
          </a:xfrm>
        </p:grpSpPr>
        <p:sp>
          <p:nvSpPr>
            <p:cNvPr id="630871" name="Oval 87"/>
            <p:cNvSpPr>
              <a:spLocks noChangeArrowheads="1"/>
            </p:cNvSpPr>
            <p:nvPr/>
          </p:nvSpPr>
          <p:spPr bwMode="auto">
            <a:xfrm>
              <a:off x="1937" y="2740"/>
              <a:ext cx="77" cy="82"/>
            </a:xfrm>
            <a:prstGeom prst="ellipse">
              <a:avLst/>
            </a:prstGeom>
            <a:solidFill>
              <a:srgbClr val="FFCCFF"/>
            </a:solidFill>
            <a:ln w="9525">
              <a:noFill/>
              <a:round/>
              <a:headEnd/>
              <a:tailEnd/>
            </a:ln>
            <a:effectLst/>
          </p:spPr>
          <p:txBody>
            <a:bodyPr wrap="none" anchor="ctr"/>
            <a:lstStyle/>
            <a:p>
              <a:endParaRPr lang="en-GB" i="0">
                <a:latin typeface="+mn-lt"/>
              </a:endParaRPr>
            </a:p>
          </p:txBody>
        </p:sp>
        <p:sp>
          <p:nvSpPr>
            <p:cNvPr id="630872" name="AutoShape 88"/>
            <p:cNvSpPr>
              <a:spLocks noChangeArrowheads="1"/>
            </p:cNvSpPr>
            <p:nvPr/>
          </p:nvSpPr>
          <p:spPr bwMode="auto">
            <a:xfrm>
              <a:off x="1921" y="2828"/>
              <a:ext cx="104" cy="47"/>
            </a:xfrm>
            <a:prstGeom prst="roundRect">
              <a:avLst>
                <a:gd name="adj" fmla="val 16667"/>
              </a:avLst>
            </a:prstGeom>
            <a:solidFill>
              <a:srgbClr val="FFCCFF"/>
            </a:solidFill>
            <a:ln w="9525">
              <a:noFill/>
              <a:round/>
              <a:headEnd/>
              <a:tailEnd/>
            </a:ln>
            <a:effectLst/>
          </p:spPr>
          <p:txBody>
            <a:bodyPr wrap="none" anchor="ctr"/>
            <a:lstStyle/>
            <a:p>
              <a:endParaRPr lang="en-GB" i="0">
                <a:latin typeface="+mn-lt"/>
              </a:endParaRPr>
            </a:p>
          </p:txBody>
        </p:sp>
      </p:grpSp>
      <p:sp>
        <p:nvSpPr>
          <p:cNvPr id="630873" name="Text Box 89"/>
          <p:cNvSpPr txBox="1">
            <a:spLocks noChangeArrowheads="1"/>
          </p:cNvSpPr>
          <p:nvPr/>
        </p:nvSpPr>
        <p:spPr bwMode="auto">
          <a:xfrm>
            <a:off x="2379664" y="3164930"/>
            <a:ext cx="1177117" cy="461665"/>
          </a:xfrm>
          <a:prstGeom prst="rect">
            <a:avLst/>
          </a:prstGeom>
          <a:noFill/>
          <a:ln w="9525">
            <a:noFill/>
            <a:miter lim="800000"/>
            <a:headEnd/>
            <a:tailEnd/>
          </a:ln>
          <a:effectLst/>
        </p:spPr>
        <p:txBody>
          <a:bodyPr wrap="none">
            <a:spAutoFit/>
          </a:bodyPr>
          <a:lstStyle/>
          <a:p>
            <a:r>
              <a:rPr lang="en-GB" sz="2400" i="0" dirty="0">
                <a:latin typeface="+mn-lt"/>
              </a:rPr>
              <a:t>Town A</a:t>
            </a:r>
          </a:p>
        </p:txBody>
      </p:sp>
      <p:sp>
        <p:nvSpPr>
          <p:cNvPr id="630874" name="Text Box 90"/>
          <p:cNvSpPr txBox="1">
            <a:spLocks noChangeArrowheads="1"/>
          </p:cNvSpPr>
          <p:nvPr/>
        </p:nvSpPr>
        <p:spPr bwMode="auto">
          <a:xfrm>
            <a:off x="3749764" y="3164930"/>
            <a:ext cx="1194109" cy="461665"/>
          </a:xfrm>
          <a:prstGeom prst="rect">
            <a:avLst/>
          </a:prstGeom>
          <a:noFill/>
          <a:ln w="9525">
            <a:noFill/>
            <a:miter lim="800000"/>
            <a:headEnd/>
            <a:tailEnd/>
          </a:ln>
          <a:effectLst/>
        </p:spPr>
        <p:txBody>
          <a:bodyPr wrap="none">
            <a:spAutoFit/>
          </a:bodyPr>
          <a:lstStyle/>
          <a:p>
            <a:r>
              <a:rPr lang="en-GB" sz="2400" i="0" dirty="0">
                <a:latin typeface="+mn-lt"/>
              </a:rPr>
              <a:t>Town B</a:t>
            </a:r>
          </a:p>
        </p:txBody>
      </p:sp>
      <p:sp>
        <p:nvSpPr>
          <p:cNvPr id="630875" name="Text Box 91"/>
          <p:cNvSpPr txBox="1">
            <a:spLocks noChangeArrowheads="1"/>
          </p:cNvSpPr>
          <p:nvPr/>
        </p:nvSpPr>
        <p:spPr bwMode="auto">
          <a:xfrm>
            <a:off x="5447929" y="3164930"/>
            <a:ext cx="2000869" cy="461665"/>
          </a:xfrm>
          <a:prstGeom prst="rect">
            <a:avLst/>
          </a:prstGeom>
          <a:noFill/>
          <a:ln w="9525">
            <a:noFill/>
            <a:miter lim="800000"/>
            <a:headEnd/>
            <a:tailEnd/>
          </a:ln>
          <a:effectLst/>
        </p:spPr>
        <p:txBody>
          <a:bodyPr wrap="none">
            <a:spAutoFit/>
          </a:bodyPr>
          <a:lstStyle/>
          <a:p>
            <a:r>
              <a:rPr lang="en-GB" sz="2400" i="0" dirty="0">
                <a:latin typeface="+mn-lt"/>
              </a:rPr>
              <a:t>Shipping port</a:t>
            </a:r>
          </a:p>
        </p:txBody>
      </p:sp>
      <p:sp>
        <p:nvSpPr>
          <p:cNvPr id="630877" name="Text Box 93"/>
          <p:cNvSpPr txBox="1">
            <a:spLocks noChangeArrowheads="1"/>
          </p:cNvSpPr>
          <p:nvPr/>
        </p:nvSpPr>
        <p:spPr bwMode="auto">
          <a:xfrm>
            <a:off x="7912100" y="3164930"/>
            <a:ext cx="1211742" cy="461665"/>
          </a:xfrm>
          <a:prstGeom prst="rect">
            <a:avLst/>
          </a:prstGeom>
          <a:noFill/>
          <a:ln w="9525">
            <a:noFill/>
            <a:miter lim="800000"/>
            <a:headEnd/>
            <a:tailEnd/>
          </a:ln>
          <a:effectLst/>
        </p:spPr>
        <p:txBody>
          <a:bodyPr wrap="none">
            <a:spAutoFit/>
          </a:bodyPr>
          <a:lstStyle/>
          <a:p>
            <a:r>
              <a:rPr lang="en-GB" sz="2400" i="0" dirty="0">
                <a:latin typeface="+mn-lt"/>
              </a:rPr>
              <a:t>Town C</a:t>
            </a:r>
          </a:p>
        </p:txBody>
      </p:sp>
      <p:sp>
        <p:nvSpPr>
          <p:cNvPr id="630878" name="Text Box 94"/>
          <p:cNvSpPr txBox="1">
            <a:spLocks noChangeArrowheads="1"/>
          </p:cNvSpPr>
          <p:nvPr/>
        </p:nvSpPr>
        <p:spPr bwMode="auto">
          <a:xfrm>
            <a:off x="2927395" y="1556793"/>
            <a:ext cx="1763624" cy="954107"/>
          </a:xfrm>
          <a:prstGeom prst="rect">
            <a:avLst/>
          </a:prstGeom>
          <a:noFill/>
          <a:ln w="9525">
            <a:noFill/>
            <a:miter lim="800000"/>
            <a:headEnd/>
            <a:tailEnd/>
          </a:ln>
          <a:effectLst/>
        </p:spPr>
        <p:txBody>
          <a:bodyPr wrap="none">
            <a:spAutoFit/>
          </a:bodyPr>
          <a:lstStyle/>
          <a:p>
            <a:pPr algn="ctr"/>
            <a:r>
              <a:rPr lang="en-GB" sz="2800" i="0" dirty="0">
                <a:latin typeface="+mn-lt"/>
              </a:rPr>
              <a:t>Electronic</a:t>
            </a:r>
          </a:p>
          <a:p>
            <a:pPr algn="ctr"/>
            <a:r>
              <a:rPr lang="en-GB" sz="2800" i="0" dirty="0">
                <a:latin typeface="+mn-lt"/>
              </a:rPr>
              <a:t>tethers</a:t>
            </a:r>
          </a:p>
        </p:txBody>
      </p:sp>
      <p:sp>
        <p:nvSpPr>
          <p:cNvPr id="630880" name="Line 96"/>
          <p:cNvSpPr>
            <a:spLocks noChangeShapeType="1"/>
          </p:cNvSpPr>
          <p:nvPr/>
        </p:nvSpPr>
        <p:spPr bwMode="auto">
          <a:xfrm>
            <a:off x="3382443" y="2747417"/>
            <a:ext cx="454025" cy="0"/>
          </a:xfrm>
          <a:prstGeom prst="line">
            <a:avLst/>
          </a:prstGeom>
          <a:noFill/>
          <a:ln w="19050">
            <a:solidFill>
              <a:schemeClr val="tx1"/>
            </a:solidFill>
            <a:prstDash val="sysDot"/>
            <a:round/>
            <a:headEnd type="arrow" w="med" len="med"/>
            <a:tailEnd type="arrow" w="med" len="med"/>
          </a:ln>
          <a:effectLst/>
        </p:spPr>
        <p:txBody>
          <a:bodyPr wrap="none" anchor="ctr"/>
          <a:lstStyle/>
          <a:p>
            <a:endParaRPr lang="en-GB" i="0">
              <a:latin typeface="+mn-lt"/>
            </a:endParaRPr>
          </a:p>
        </p:txBody>
      </p:sp>
      <p:sp>
        <p:nvSpPr>
          <p:cNvPr id="630881" name="Line 97"/>
          <p:cNvSpPr>
            <a:spLocks noChangeShapeType="1"/>
          </p:cNvSpPr>
          <p:nvPr/>
        </p:nvSpPr>
        <p:spPr bwMode="auto">
          <a:xfrm>
            <a:off x="4781030" y="2747417"/>
            <a:ext cx="454025" cy="0"/>
          </a:xfrm>
          <a:prstGeom prst="line">
            <a:avLst/>
          </a:prstGeom>
          <a:noFill/>
          <a:ln w="19050">
            <a:solidFill>
              <a:schemeClr val="tx1"/>
            </a:solidFill>
            <a:prstDash val="sysDot"/>
            <a:round/>
            <a:headEnd type="arrow" w="med" len="med"/>
            <a:tailEnd type="arrow" w="med" len="med"/>
          </a:ln>
          <a:effectLst/>
        </p:spPr>
        <p:txBody>
          <a:bodyPr wrap="none" anchor="ctr"/>
          <a:lstStyle/>
          <a:p>
            <a:endParaRPr lang="en-GB" i="0">
              <a:latin typeface="+mn-lt"/>
            </a:endParaRPr>
          </a:p>
        </p:txBody>
      </p:sp>
      <p:sp>
        <p:nvSpPr>
          <p:cNvPr id="630883" name="Line 99"/>
          <p:cNvSpPr>
            <a:spLocks noChangeShapeType="1"/>
          </p:cNvSpPr>
          <p:nvPr/>
        </p:nvSpPr>
        <p:spPr bwMode="auto">
          <a:xfrm>
            <a:off x="7619480" y="2747417"/>
            <a:ext cx="454025" cy="0"/>
          </a:xfrm>
          <a:prstGeom prst="line">
            <a:avLst/>
          </a:prstGeom>
          <a:noFill/>
          <a:ln w="19050">
            <a:solidFill>
              <a:schemeClr val="tx1"/>
            </a:solidFill>
            <a:prstDash val="sysDot"/>
            <a:round/>
            <a:headEnd type="arrow" w="med" len="med"/>
            <a:tailEnd type="arrow" w="med" len="med"/>
          </a:ln>
          <a:effectLst/>
        </p:spPr>
        <p:txBody>
          <a:bodyPr wrap="none" anchor="ctr"/>
          <a:lstStyle/>
          <a:p>
            <a:endParaRPr lang="en-GB" i="0">
              <a:latin typeface="+mn-lt"/>
            </a:endParaRPr>
          </a:p>
        </p:txBody>
      </p:sp>
      <p:sp>
        <p:nvSpPr>
          <p:cNvPr id="630884" name="Text Box 100"/>
          <p:cNvSpPr txBox="1">
            <a:spLocks noChangeArrowheads="1"/>
          </p:cNvSpPr>
          <p:nvPr/>
        </p:nvSpPr>
        <p:spPr bwMode="auto">
          <a:xfrm>
            <a:off x="1775520" y="3933056"/>
            <a:ext cx="8640960" cy="2677656"/>
          </a:xfrm>
          <a:prstGeom prst="rect">
            <a:avLst/>
          </a:prstGeom>
          <a:noFill/>
          <a:ln w="9525">
            <a:noFill/>
            <a:miter lim="800000"/>
            <a:headEnd/>
            <a:tailEnd/>
          </a:ln>
          <a:effectLst/>
        </p:spPr>
        <p:txBody>
          <a:bodyPr wrap="square">
            <a:spAutoFit/>
          </a:bodyPr>
          <a:lstStyle/>
          <a:p>
            <a:r>
              <a:rPr lang="en-GB" sz="2400" i="0" dirty="0">
                <a:latin typeface="+mn-lt"/>
              </a:rPr>
              <a:t>Current rail typically </a:t>
            </a:r>
            <a:r>
              <a:rPr lang="en-GB" sz="2400" i="0" dirty="0" smtClean="0">
                <a:latin typeface="+mn-lt"/>
              </a:rPr>
              <a:t>has only </a:t>
            </a:r>
            <a:r>
              <a:rPr lang="en-GB" sz="2400" i="0" dirty="0">
                <a:latin typeface="+mn-lt"/>
              </a:rPr>
              <a:t>0.5% track occupancy</a:t>
            </a:r>
          </a:p>
          <a:p>
            <a:r>
              <a:rPr lang="en-GB" sz="2400" i="0" dirty="0">
                <a:latin typeface="+mn-lt"/>
              </a:rPr>
              <a:t>Pods allow up to 95%, 200x higher rail utilisation</a:t>
            </a:r>
          </a:p>
          <a:p>
            <a:r>
              <a:rPr lang="en-GB" sz="2400" i="0" dirty="0">
                <a:latin typeface="+mn-lt"/>
              </a:rPr>
              <a:t>Pods assigned on </a:t>
            </a:r>
            <a:r>
              <a:rPr lang="en-GB" sz="2400" i="0" dirty="0" smtClean="0">
                <a:latin typeface="+mn-lt"/>
              </a:rPr>
              <a:t>demand, electronically </a:t>
            </a:r>
            <a:r>
              <a:rPr lang="en-GB" sz="2400" i="0" dirty="0">
                <a:latin typeface="+mn-lt"/>
              </a:rPr>
              <a:t>driven and routed</a:t>
            </a:r>
          </a:p>
          <a:p>
            <a:r>
              <a:rPr lang="en-GB" sz="2400" i="0" dirty="0">
                <a:latin typeface="+mn-lt"/>
              </a:rPr>
              <a:t>Could evolve to eliminate tracks and trains and use electronically driven cars and lorries on any road surface</a:t>
            </a:r>
          </a:p>
          <a:p>
            <a:r>
              <a:rPr lang="en-GB" sz="2400" i="0" dirty="0">
                <a:latin typeface="+mn-lt"/>
              </a:rPr>
              <a:t>End-to-end socially inclusive public transport system</a:t>
            </a:r>
          </a:p>
          <a:p>
            <a:r>
              <a:rPr lang="en-GB" sz="2400" i="0" dirty="0">
                <a:latin typeface="+mn-lt"/>
              </a:rPr>
              <a:t>Could </a:t>
            </a:r>
            <a:r>
              <a:rPr lang="en-GB" sz="2400" i="0" dirty="0" smtClean="0">
                <a:latin typeface="+mn-lt"/>
              </a:rPr>
              <a:t>also run </a:t>
            </a:r>
            <a:r>
              <a:rPr lang="en-GB" sz="2400" i="0" dirty="0">
                <a:latin typeface="+mn-lt"/>
              </a:rPr>
              <a:t>in </a:t>
            </a:r>
            <a:r>
              <a:rPr lang="en-GB" sz="2400" i="0" dirty="0" smtClean="0">
                <a:latin typeface="+mn-lt"/>
              </a:rPr>
              <a:t>Hyperloop-style </a:t>
            </a:r>
            <a:r>
              <a:rPr lang="en-GB" sz="2400" i="0" dirty="0">
                <a:latin typeface="+mn-lt"/>
              </a:rPr>
              <a:t>systems</a:t>
            </a:r>
          </a:p>
        </p:txBody>
      </p:sp>
      <p:sp>
        <p:nvSpPr>
          <p:cNvPr id="101" name="Oval 38"/>
          <p:cNvSpPr>
            <a:spLocks noChangeArrowheads="1"/>
          </p:cNvSpPr>
          <p:nvPr/>
        </p:nvSpPr>
        <p:spPr bwMode="auto">
          <a:xfrm>
            <a:off x="6774160" y="3068960"/>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sp>
        <p:nvSpPr>
          <p:cNvPr id="102" name="Oval 39"/>
          <p:cNvSpPr>
            <a:spLocks noChangeArrowheads="1"/>
          </p:cNvSpPr>
          <p:nvPr/>
        </p:nvSpPr>
        <p:spPr bwMode="auto">
          <a:xfrm>
            <a:off x="7383760" y="3068960"/>
            <a:ext cx="152400" cy="152400"/>
          </a:xfrm>
          <a:prstGeom prst="ellipse">
            <a:avLst/>
          </a:prstGeom>
          <a:solidFill>
            <a:schemeClr val="folHlink"/>
          </a:solidFill>
          <a:ln w="9525">
            <a:noFill/>
            <a:round/>
            <a:headEnd/>
            <a:tailEnd/>
          </a:ln>
          <a:effectLst/>
        </p:spPr>
        <p:txBody>
          <a:bodyPr wrap="none" anchor="ctr"/>
          <a:lstStyle/>
          <a:p>
            <a:endParaRPr lang="en-GB" i="0">
              <a:latin typeface="+mn-lt"/>
            </a:endParaRPr>
          </a:p>
        </p:txBody>
      </p:sp>
      <p:sp>
        <p:nvSpPr>
          <p:cNvPr id="28" name="TextBox 27"/>
          <p:cNvSpPr txBox="1"/>
          <p:nvPr/>
        </p:nvSpPr>
        <p:spPr>
          <a:xfrm>
            <a:off x="5454651" y="2412178"/>
            <a:ext cx="1960793" cy="584775"/>
          </a:xfrm>
          <a:prstGeom prst="rect">
            <a:avLst/>
          </a:prstGeom>
          <a:noFill/>
        </p:spPr>
        <p:txBody>
          <a:bodyPr wrap="none" rtlCol="0">
            <a:spAutoFit/>
          </a:bodyPr>
          <a:lstStyle/>
          <a:p>
            <a:r>
              <a:rPr lang="en-GB" sz="3200" i="0" dirty="0">
                <a:latin typeface="+mn-lt"/>
              </a:rPr>
              <a:t>Container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ctrTitle"/>
          </p:nvPr>
        </p:nvSpPr>
        <p:spPr>
          <a:xfrm>
            <a:off x="2209800" y="487710"/>
            <a:ext cx="7772400" cy="781050"/>
          </a:xfrm>
        </p:spPr>
        <p:txBody>
          <a:bodyPr/>
          <a:lstStyle/>
          <a:p>
            <a:pPr>
              <a:defRPr/>
            </a:pPr>
            <a:r>
              <a:rPr lang="en-GB" b="0" dirty="0" smtClean="0">
                <a:latin typeface="+mn-lt"/>
              </a:rPr>
              <a:t>Alternative: Powered roads</a:t>
            </a:r>
          </a:p>
        </p:txBody>
      </p:sp>
      <p:pic>
        <p:nvPicPr>
          <p:cNvPr id="35844" name="Picture 2" descr="Scalextric Camera"/>
          <p:cNvPicPr>
            <a:picLocks noChangeAspect="1" noChangeArrowheads="1"/>
          </p:cNvPicPr>
          <p:nvPr/>
        </p:nvPicPr>
        <p:blipFill>
          <a:blip r:embed="rId3" cstate="print"/>
          <a:srcRect/>
          <a:stretch>
            <a:fillRect/>
          </a:stretch>
        </p:blipFill>
        <p:spPr bwMode="auto">
          <a:xfrm>
            <a:off x="2067124" y="1340769"/>
            <a:ext cx="2667000" cy="3133725"/>
          </a:xfrm>
          <a:prstGeom prst="rect">
            <a:avLst/>
          </a:prstGeom>
          <a:noFill/>
          <a:ln w="9525">
            <a:noFill/>
            <a:miter lim="800000"/>
            <a:headEnd/>
            <a:tailEnd/>
          </a:ln>
        </p:spPr>
      </p:pic>
      <p:sp>
        <p:nvSpPr>
          <p:cNvPr id="20" name="Rectangle 4"/>
          <p:cNvSpPr txBox="1">
            <a:spLocks noChangeArrowheads="1"/>
          </p:cNvSpPr>
          <p:nvPr/>
        </p:nvSpPr>
        <p:spPr bwMode="auto">
          <a:xfrm>
            <a:off x="2333824" y="4474493"/>
            <a:ext cx="2133600" cy="601662"/>
          </a:xfrm>
          <a:prstGeom prst="rect">
            <a:avLst/>
          </a:prstGeom>
          <a:noFill/>
          <a:ln w="9525">
            <a:noFill/>
            <a:miter lim="800000"/>
            <a:headEnd/>
            <a:tailEnd/>
          </a:ln>
        </p:spPr>
        <p:txBody>
          <a:bodyPr/>
          <a:lstStyle/>
          <a:p>
            <a:pPr algn="ctr" eaLnBrk="0" hangingPunct="0">
              <a:lnSpc>
                <a:spcPct val="90000"/>
              </a:lnSpc>
              <a:spcBef>
                <a:spcPct val="20000"/>
              </a:spcBef>
              <a:buClr>
                <a:schemeClr val="hlink"/>
              </a:buClr>
              <a:buSzPct val="120000"/>
              <a:buFont typeface="Symbol" pitchFamily="18" charset="2"/>
              <a:buNone/>
              <a:defRPr/>
            </a:pPr>
            <a:r>
              <a:rPr lang="en-GB" sz="3200" i="0" kern="0" dirty="0" err="1">
                <a:latin typeface="+mn-lt"/>
                <a:cs typeface="+mn-cs"/>
              </a:rPr>
              <a:t>Scalextric</a:t>
            </a:r>
            <a:endParaRPr lang="en-GB" sz="3200" i="0" kern="0" dirty="0">
              <a:latin typeface="+mn-lt"/>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873" y="1340769"/>
            <a:ext cx="4464496" cy="3156826"/>
          </a:xfrm>
          <a:prstGeom prst="rect">
            <a:avLst/>
          </a:prstGeom>
        </p:spPr>
      </p:pic>
      <p:sp>
        <p:nvSpPr>
          <p:cNvPr id="8" name="Rectangle 4"/>
          <p:cNvSpPr txBox="1">
            <a:spLocks noChangeArrowheads="1"/>
          </p:cNvSpPr>
          <p:nvPr/>
        </p:nvSpPr>
        <p:spPr bwMode="auto">
          <a:xfrm>
            <a:off x="4583832" y="4497595"/>
            <a:ext cx="5524822" cy="601662"/>
          </a:xfrm>
          <a:prstGeom prst="rect">
            <a:avLst/>
          </a:prstGeom>
          <a:noFill/>
          <a:ln w="9525">
            <a:noFill/>
            <a:miter lim="800000"/>
            <a:headEnd/>
            <a:tailEnd/>
          </a:ln>
        </p:spPr>
        <p:txBody>
          <a:bodyPr/>
          <a:lstStyle/>
          <a:p>
            <a:pPr algn="ctr" eaLnBrk="0" hangingPunct="0">
              <a:lnSpc>
                <a:spcPct val="90000"/>
              </a:lnSpc>
              <a:spcBef>
                <a:spcPct val="20000"/>
              </a:spcBef>
              <a:buClr>
                <a:schemeClr val="hlink"/>
              </a:buClr>
              <a:buSzPct val="120000"/>
              <a:buFont typeface="Symbol" pitchFamily="18" charset="2"/>
              <a:buNone/>
              <a:defRPr/>
            </a:pPr>
            <a:r>
              <a:rPr lang="en-GB" sz="3200" i="0" kern="0" dirty="0">
                <a:latin typeface="+mn-lt"/>
              </a:rPr>
              <a:t>D</a:t>
            </a:r>
            <a:r>
              <a:rPr lang="en-GB" sz="3200" i="0" kern="0" dirty="0" smtClean="0">
                <a:latin typeface="+mn-lt"/>
              </a:rPr>
              <a:t>riverless </a:t>
            </a:r>
            <a:r>
              <a:rPr lang="en-GB" sz="3200" i="0" kern="0" dirty="0">
                <a:latin typeface="+mn-lt"/>
              </a:rPr>
              <a:t>pods with inductive power pickup</a:t>
            </a:r>
            <a:endParaRPr lang="en-GB" sz="3200" i="0" kern="0" dirty="0">
              <a:latin typeface="+mn-lt"/>
              <a:cs typeface="+mn-cs"/>
            </a:endParaRPr>
          </a:p>
        </p:txBody>
      </p:sp>
      <p:sp>
        <p:nvSpPr>
          <p:cNvPr id="9" name="Rectangle 4"/>
          <p:cNvSpPr txBox="1">
            <a:spLocks noChangeArrowheads="1"/>
          </p:cNvSpPr>
          <p:nvPr/>
        </p:nvSpPr>
        <p:spPr bwMode="auto">
          <a:xfrm>
            <a:off x="1919536" y="5592334"/>
            <a:ext cx="8640960" cy="1077026"/>
          </a:xfrm>
          <a:prstGeom prst="rect">
            <a:avLst/>
          </a:prstGeom>
          <a:noFill/>
          <a:ln w="9525">
            <a:noFill/>
            <a:miter lim="800000"/>
            <a:headEnd/>
            <a:tailEnd/>
          </a:ln>
        </p:spPr>
        <p:txBody>
          <a:bodyPr/>
          <a:lstStyle/>
          <a:p>
            <a:pPr eaLnBrk="0" hangingPunct="0">
              <a:lnSpc>
                <a:spcPct val="90000"/>
              </a:lnSpc>
              <a:spcBef>
                <a:spcPct val="20000"/>
              </a:spcBef>
              <a:buClr>
                <a:schemeClr val="hlink"/>
              </a:buClr>
              <a:buSzPct val="120000"/>
              <a:buFont typeface="Symbol" pitchFamily="18" charset="2"/>
              <a:buNone/>
              <a:defRPr/>
            </a:pPr>
            <a:r>
              <a:rPr lang="en-GB" sz="2000" i="0" kern="0" dirty="0">
                <a:solidFill>
                  <a:srgbClr val="FFFF00"/>
                </a:solidFill>
                <a:latin typeface="+mn-lt"/>
              </a:rPr>
              <a:t>Inductive mats </a:t>
            </a:r>
            <a:r>
              <a:rPr lang="en-GB" sz="2000" i="0" kern="0" dirty="0" smtClean="0">
                <a:solidFill>
                  <a:srgbClr val="FFFF00"/>
                </a:solidFill>
                <a:latin typeface="+mn-lt"/>
              </a:rPr>
              <a:t>charge </a:t>
            </a:r>
            <a:r>
              <a:rPr lang="en-GB" sz="2000" i="0" kern="0" dirty="0">
                <a:solidFill>
                  <a:srgbClr val="FFFF00"/>
                </a:solidFill>
                <a:latin typeface="+mn-lt"/>
              </a:rPr>
              <a:t>capacitors as vehicle passes over them</a:t>
            </a:r>
          </a:p>
          <a:p>
            <a:pPr eaLnBrk="0" hangingPunct="0">
              <a:lnSpc>
                <a:spcPct val="90000"/>
              </a:lnSpc>
              <a:spcBef>
                <a:spcPct val="20000"/>
              </a:spcBef>
              <a:buClr>
                <a:schemeClr val="hlink"/>
              </a:buClr>
              <a:buSzPct val="120000"/>
              <a:buFont typeface="Symbol" pitchFamily="18" charset="2"/>
              <a:buNone/>
              <a:defRPr/>
            </a:pPr>
            <a:r>
              <a:rPr lang="en-GB" sz="2000" i="0" kern="0" dirty="0">
                <a:solidFill>
                  <a:srgbClr val="FFFF00"/>
                </a:solidFill>
                <a:latin typeface="+mn-lt"/>
              </a:rPr>
              <a:t>Linear induction motors </a:t>
            </a:r>
            <a:r>
              <a:rPr lang="en-GB" sz="2000" i="0" kern="0" dirty="0" smtClean="0">
                <a:solidFill>
                  <a:srgbClr val="FFFF00"/>
                </a:solidFill>
                <a:latin typeface="+mn-lt"/>
              </a:rPr>
              <a:t>pull </a:t>
            </a:r>
            <a:r>
              <a:rPr lang="en-GB" sz="2000" i="0" kern="0" dirty="0">
                <a:solidFill>
                  <a:srgbClr val="FFFF00"/>
                </a:solidFill>
                <a:latin typeface="+mn-lt"/>
              </a:rPr>
              <a:t>pods </a:t>
            </a:r>
            <a:r>
              <a:rPr lang="en-GB" sz="2000" i="0" kern="0" dirty="0" smtClean="0">
                <a:solidFill>
                  <a:srgbClr val="FFFF00"/>
                </a:solidFill>
                <a:latin typeface="+mn-lt"/>
              </a:rPr>
              <a:t>&amp; bikes </a:t>
            </a:r>
            <a:r>
              <a:rPr lang="en-GB" sz="2000" i="0" kern="0" dirty="0">
                <a:solidFill>
                  <a:srgbClr val="FFFF00"/>
                </a:solidFill>
                <a:latin typeface="+mn-lt"/>
              </a:rPr>
              <a:t>along</a:t>
            </a:r>
          </a:p>
          <a:p>
            <a:pPr eaLnBrk="0" hangingPunct="0">
              <a:lnSpc>
                <a:spcPct val="90000"/>
              </a:lnSpc>
              <a:spcBef>
                <a:spcPct val="20000"/>
              </a:spcBef>
              <a:buClr>
                <a:schemeClr val="hlink"/>
              </a:buClr>
              <a:buSzPct val="120000"/>
              <a:buFont typeface="Symbol" pitchFamily="18" charset="2"/>
              <a:buNone/>
              <a:defRPr/>
            </a:pPr>
            <a:r>
              <a:rPr lang="en-GB" sz="2000" i="0" kern="0" dirty="0">
                <a:solidFill>
                  <a:srgbClr val="FFFF00"/>
                </a:solidFill>
                <a:latin typeface="+mn-lt"/>
              </a:rPr>
              <a:t>Would mean NO demand to own or charge electric cars at home</a:t>
            </a:r>
          </a:p>
        </p:txBody>
      </p:sp>
    </p:spTree>
    <p:extLst>
      <p:ext uri="{BB962C8B-B14F-4D97-AF65-F5344CB8AC3E}">
        <p14:creationId xmlns:p14="http://schemas.microsoft.com/office/powerpoint/2010/main" val="31656928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1952625" y="5357814"/>
            <a:ext cx="8072438" cy="71437"/>
            <a:chOff x="428596" y="4929198"/>
            <a:chExt cx="8001056" cy="642942"/>
          </a:xfrm>
        </p:grpSpPr>
        <p:sp>
          <p:nvSpPr>
            <p:cNvPr id="31773" name="Rounded Rectangle 49"/>
            <p:cNvSpPr>
              <a:spLocks noChangeArrowheads="1"/>
            </p:cNvSpPr>
            <p:nvPr/>
          </p:nvSpPr>
          <p:spPr bwMode="auto">
            <a:xfrm>
              <a:off x="428596" y="4929198"/>
              <a:ext cx="1214446" cy="642942"/>
            </a:xfrm>
            <a:prstGeom prst="roundRect">
              <a:avLst>
                <a:gd name="adj" fmla="val 16667"/>
              </a:avLst>
            </a:prstGeom>
            <a:solidFill>
              <a:srgbClr val="00B0F0"/>
            </a:solidFill>
            <a:ln w="9525" algn="ctr">
              <a:solidFill>
                <a:schemeClr val="tx1"/>
              </a:solidFill>
              <a:round/>
              <a:headEnd/>
              <a:tailEnd/>
            </a:ln>
          </p:spPr>
          <p:txBody>
            <a:bodyPr/>
            <a:lstStyle/>
            <a:p>
              <a:pPr eaLnBrk="0" hangingPunct="0"/>
              <a:endParaRPr lang="en-GB"/>
            </a:p>
          </p:txBody>
        </p:sp>
        <p:sp>
          <p:nvSpPr>
            <p:cNvPr id="31774" name="Rounded Rectangle 50"/>
            <p:cNvSpPr>
              <a:spLocks noChangeArrowheads="1"/>
            </p:cNvSpPr>
            <p:nvPr/>
          </p:nvSpPr>
          <p:spPr bwMode="auto">
            <a:xfrm>
              <a:off x="1785918" y="4929198"/>
              <a:ext cx="1214446" cy="642942"/>
            </a:xfrm>
            <a:prstGeom prst="roundRect">
              <a:avLst>
                <a:gd name="adj" fmla="val 16667"/>
              </a:avLst>
            </a:prstGeom>
            <a:solidFill>
              <a:srgbClr val="FFFF00"/>
            </a:solidFill>
            <a:ln w="9525" algn="ctr">
              <a:solidFill>
                <a:schemeClr val="tx1"/>
              </a:solidFill>
              <a:round/>
              <a:headEnd/>
              <a:tailEnd/>
            </a:ln>
          </p:spPr>
          <p:txBody>
            <a:bodyPr/>
            <a:lstStyle/>
            <a:p>
              <a:pPr eaLnBrk="0" hangingPunct="0"/>
              <a:endParaRPr lang="en-GB"/>
            </a:p>
          </p:txBody>
        </p:sp>
        <p:sp>
          <p:nvSpPr>
            <p:cNvPr id="31775" name="Rounded Rectangle 51"/>
            <p:cNvSpPr>
              <a:spLocks noChangeArrowheads="1"/>
            </p:cNvSpPr>
            <p:nvPr/>
          </p:nvSpPr>
          <p:spPr bwMode="auto">
            <a:xfrm>
              <a:off x="3143240" y="4929198"/>
              <a:ext cx="1214446" cy="642942"/>
            </a:xfrm>
            <a:prstGeom prst="roundRect">
              <a:avLst>
                <a:gd name="adj" fmla="val 16667"/>
              </a:avLst>
            </a:prstGeom>
            <a:solidFill>
              <a:srgbClr val="92D050"/>
            </a:solidFill>
            <a:ln w="9525" algn="ctr">
              <a:solidFill>
                <a:schemeClr val="tx1"/>
              </a:solidFill>
              <a:round/>
              <a:headEnd/>
              <a:tailEnd/>
            </a:ln>
          </p:spPr>
          <p:txBody>
            <a:bodyPr/>
            <a:lstStyle/>
            <a:p>
              <a:pPr eaLnBrk="0" hangingPunct="0"/>
              <a:endParaRPr lang="en-GB"/>
            </a:p>
          </p:txBody>
        </p:sp>
        <p:sp>
          <p:nvSpPr>
            <p:cNvPr id="31776" name="Rounded Rectangle 53"/>
            <p:cNvSpPr>
              <a:spLocks noChangeArrowheads="1"/>
            </p:cNvSpPr>
            <p:nvPr/>
          </p:nvSpPr>
          <p:spPr bwMode="auto">
            <a:xfrm>
              <a:off x="4500562" y="4929198"/>
              <a:ext cx="1214446" cy="642942"/>
            </a:xfrm>
            <a:prstGeom prst="roundRect">
              <a:avLst>
                <a:gd name="adj" fmla="val 16667"/>
              </a:avLst>
            </a:prstGeom>
            <a:solidFill>
              <a:srgbClr val="00B0F0"/>
            </a:solidFill>
            <a:ln w="9525" algn="ctr">
              <a:solidFill>
                <a:schemeClr val="tx1"/>
              </a:solidFill>
              <a:round/>
              <a:headEnd/>
              <a:tailEnd/>
            </a:ln>
          </p:spPr>
          <p:txBody>
            <a:bodyPr/>
            <a:lstStyle/>
            <a:p>
              <a:pPr eaLnBrk="0" hangingPunct="0"/>
              <a:endParaRPr lang="en-GB"/>
            </a:p>
          </p:txBody>
        </p:sp>
        <p:sp>
          <p:nvSpPr>
            <p:cNvPr id="31777" name="Rounded Rectangle 54"/>
            <p:cNvSpPr>
              <a:spLocks noChangeArrowheads="1"/>
            </p:cNvSpPr>
            <p:nvPr/>
          </p:nvSpPr>
          <p:spPr bwMode="auto">
            <a:xfrm>
              <a:off x="5857884" y="4929198"/>
              <a:ext cx="1214446" cy="642942"/>
            </a:xfrm>
            <a:prstGeom prst="roundRect">
              <a:avLst>
                <a:gd name="adj" fmla="val 16667"/>
              </a:avLst>
            </a:prstGeom>
            <a:solidFill>
              <a:srgbClr val="FFFF00"/>
            </a:solidFill>
            <a:ln w="9525" algn="ctr">
              <a:solidFill>
                <a:schemeClr val="tx1"/>
              </a:solidFill>
              <a:round/>
              <a:headEnd/>
              <a:tailEnd/>
            </a:ln>
          </p:spPr>
          <p:txBody>
            <a:bodyPr/>
            <a:lstStyle/>
            <a:p>
              <a:pPr eaLnBrk="0" hangingPunct="0"/>
              <a:endParaRPr lang="en-GB"/>
            </a:p>
          </p:txBody>
        </p:sp>
        <p:sp>
          <p:nvSpPr>
            <p:cNvPr id="31778" name="Rounded Rectangle 55"/>
            <p:cNvSpPr>
              <a:spLocks noChangeArrowheads="1"/>
            </p:cNvSpPr>
            <p:nvPr/>
          </p:nvSpPr>
          <p:spPr bwMode="auto">
            <a:xfrm>
              <a:off x="7215206" y="4929198"/>
              <a:ext cx="1214446" cy="642942"/>
            </a:xfrm>
            <a:prstGeom prst="roundRect">
              <a:avLst>
                <a:gd name="adj" fmla="val 16667"/>
              </a:avLst>
            </a:prstGeom>
            <a:solidFill>
              <a:srgbClr val="92D050"/>
            </a:solidFill>
            <a:ln w="9525" algn="ctr">
              <a:solidFill>
                <a:schemeClr val="tx1"/>
              </a:solidFill>
              <a:round/>
              <a:headEnd/>
              <a:tailEnd/>
            </a:ln>
          </p:spPr>
          <p:txBody>
            <a:bodyPr/>
            <a:lstStyle/>
            <a:p>
              <a:pPr eaLnBrk="0" hangingPunct="0"/>
              <a:endParaRPr lang="en-GB"/>
            </a:p>
          </p:txBody>
        </p:sp>
      </p:grpSp>
      <p:sp>
        <p:nvSpPr>
          <p:cNvPr id="23555" name="Rectangle 2"/>
          <p:cNvSpPr>
            <a:spLocks noGrp="1" noChangeArrowheads="1"/>
          </p:cNvSpPr>
          <p:nvPr>
            <p:ph type="title"/>
          </p:nvPr>
        </p:nvSpPr>
        <p:spPr>
          <a:xfrm>
            <a:off x="2209800" y="266700"/>
            <a:ext cx="7772400" cy="1143000"/>
          </a:xfrm>
        </p:spPr>
        <p:txBody>
          <a:bodyPr vert="horz" wrap="square" lIns="73025" tIns="36512" rIns="73025" bIns="36512" numCol="1" anchor="ctr" anchorCtr="0" compatLnSpc="1">
            <a:prstTxWarp prst="textNoShape">
              <a:avLst/>
            </a:prstTxWarp>
          </a:bodyPr>
          <a:lstStyle/>
          <a:p>
            <a:pPr defTabSz="736600">
              <a:defRPr/>
            </a:pPr>
            <a:r>
              <a:rPr lang="en-GB" b="0" dirty="0" smtClean="0">
                <a:latin typeface="+mn-lt"/>
              </a:rPr>
              <a:t>Bicycle lanes could propel bikes</a:t>
            </a:r>
            <a:br>
              <a:rPr lang="en-GB" b="0" dirty="0" smtClean="0">
                <a:latin typeface="+mn-lt"/>
              </a:rPr>
            </a:br>
            <a:r>
              <a:rPr lang="en-GB" sz="2000" b="0" dirty="0">
                <a:latin typeface="+mn-lt"/>
              </a:rPr>
              <a:t>Pearson 2005</a:t>
            </a:r>
          </a:p>
        </p:txBody>
      </p:sp>
      <p:grpSp>
        <p:nvGrpSpPr>
          <p:cNvPr id="3" name="Group 48"/>
          <p:cNvGrpSpPr>
            <a:grpSpLocks/>
          </p:cNvGrpSpPr>
          <p:nvPr/>
        </p:nvGrpSpPr>
        <p:grpSpPr bwMode="auto">
          <a:xfrm>
            <a:off x="2095500" y="2214563"/>
            <a:ext cx="5214938" cy="3143250"/>
            <a:chOff x="1500166" y="2214554"/>
            <a:chExt cx="5214974" cy="3143272"/>
          </a:xfrm>
        </p:grpSpPr>
        <p:sp>
          <p:nvSpPr>
            <p:cNvPr id="13" name="Oval 12"/>
            <p:cNvSpPr/>
            <p:nvPr/>
          </p:nvSpPr>
          <p:spPr bwMode="auto">
            <a:xfrm>
              <a:off x="1500166" y="3143247"/>
              <a:ext cx="2214578" cy="2214579"/>
            </a:xfrm>
            <a:prstGeom prst="ellipse">
              <a:avLst/>
            </a:prstGeom>
            <a:noFill/>
            <a:ln w="38100"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GB">
                <a:cs typeface="Arial" charset="0"/>
              </a:endParaRPr>
            </a:p>
          </p:txBody>
        </p:sp>
        <p:sp>
          <p:nvSpPr>
            <p:cNvPr id="14" name="Oval 13"/>
            <p:cNvSpPr/>
            <p:nvPr/>
          </p:nvSpPr>
          <p:spPr bwMode="auto">
            <a:xfrm>
              <a:off x="4500562" y="3143247"/>
              <a:ext cx="2214578" cy="2214579"/>
            </a:xfrm>
            <a:prstGeom prst="ellipse">
              <a:avLst/>
            </a:prstGeom>
            <a:noFill/>
            <a:ln w="38100"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GB">
                <a:cs typeface="Arial" charset="0"/>
              </a:endParaRPr>
            </a:p>
          </p:txBody>
        </p:sp>
        <p:cxnSp>
          <p:nvCxnSpPr>
            <p:cNvPr id="16" name="Straight Connector 15"/>
            <p:cNvCxnSpPr/>
            <p:nvPr/>
          </p:nvCxnSpPr>
          <p:spPr bwMode="auto">
            <a:xfrm rot="5400000">
              <a:off x="2250265" y="3107529"/>
              <a:ext cx="1428760" cy="785817"/>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18" name="Straight Connector 17"/>
            <p:cNvCxnSpPr/>
            <p:nvPr/>
          </p:nvCxnSpPr>
          <p:spPr bwMode="auto">
            <a:xfrm>
              <a:off x="3357554" y="2786058"/>
              <a:ext cx="1643074" cy="1587"/>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20" name="Straight Connector 19"/>
            <p:cNvCxnSpPr/>
            <p:nvPr/>
          </p:nvCxnSpPr>
          <p:spPr bwMode="auto">
            <a:xfrm rot="16200000" flipH="1">
              <a:off x="4572000" y="3214686"/>
              <a:ext cx="1428760" cy="571504"/>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22" name="Straight Connector 21"/>
            <p:cNvCxnSpPr/>
            <p:nvPr/>
          </p:nvCxnSpPr>
          <p:spPr bwMode="auto">
            <a:xfrm rot="5400000">
              <a:off x="3750463" y="3107528"/>
              <a:ext cx="1428760" cy="1214445"/>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24" name="Straight Connector 23"/>
            <p:cNvCxnSpPr/>
            <p:nvPr/>
          </p:nvCxnSpPr>
          <p:spPr bwMode="auto">
            <a:xfrm rot="16200000" flipH="1">
              <a:off x="2786051" y="3357561"/>
              <a:ext cx="1643073" cy="500066"/>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26" name="Straight Connector 25"/>
            <p:cNvCxnSpPr/>
            <p:nvPr/>
          </p:nvCxnSpPr>
          <p:spPr bwMode="auto">
            <a:xfrm>
              <a:off x="2571736" y="4214818"/>
              <a:ext cx="1285884" cy="214313"/>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28" name="Straight Connector 27"/>
            <p:cNvCxnSpPr/>
            <p:nvPr/>
          </p:nvCxnSpPr>
          <p:spPr bwMode="auto">
            <a:xfrm rot="5400000">
              <a:off x="3607588" y="4679164"/>
              <a:ext cx="500065" cy="3175"/>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29" name="Straight Connector 28"/>
            <p:cNvCxnSpPr/>
            <p:nvPr/>
          </p:nvCxnSpPr>
          <p:spPr bwMode="auto">
            <a:xfrm rot="5400000">
              <a:off x="3608382" y="4178305"/>
              <a:ext cx="500065" cy="1587"/>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31" name="Straight Connector 30"/>
            <p:cNvCxnSpPr/>
            <p:nvPr/>
          </p:nvCxnSpPr>
          <p:spPr bwMode="auto">
            <a:xfrm>
              <a:off x="3786182" y="4929198"/>
              <a:ext cx="142876" cy="1587"/>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32" name="Straight Connector 31"/>
            <p:cNvCxnSpPr/>
            <p:nvPr/>
          </p:nvCxnSpPr>
          <p:spPr bwMode="auto">
            <a:xfrm>
              <a:off x="3786182" y="3927478"/>
              <a:ext cx="142876" cy="1588"/>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34" name="Straight Connector 33"/>
            <p:cNvCxnSpPr/>
            <p:nvPr/>
          </p:nvCxnSpPr>
          <p:spPr bwMode="auto">
            <a:xfrm rot="16200000" flipV="1">
              <a:off x="4857751" y="2643182"/>
              <a:ext cx="214315" cy="71438"/>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cxnSp>
          <p:nvCxnSpPr>
            <p:cNvPr id="36" name="Straight Connector 35"/>
            <p:cNvCxnSpPr/>
            <p:nvPr/>
          </p:nvCxnSpPr>
          <p:spPr bwMode="auto">
            <a:xfrm rot="16200000" flipV="1">
              <a:off x="3071802" y="2500306"/>
              <a:ext cx="428628" cy="142876"/>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sp>
          <p:nvSpPr>
            <p:cNvPr id="37" name="Oval 36"/>
            <p:cNvSpPr/>
            <p:nvPr/>
          </p:nvSpPr>
          <p:spPr bwMode="auto">
            <a:xfrm>
              <a:off x="2857488" y="2214554"/>
              <a:ext cx="714380" cy="142876"/>
            </a:xfrm>
            <a:prstGeom prst="ellipse">
              <a:avLst/>
            </a:prstGeom>
            <a:noFill/>
            <a:ln w="38100"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GB">
                <a:cs typeface="Arial" charset="0"/>
              </a:endParaRPr>
            </a:p>
          </p:txBody>
        </p:sp>
        <p:sp>
          <p:nvSpPr>
            <p:cNvPr id="39" name="Arc 38"/>
            <p:cNvSpPr/>
            <p:nvPr/>
          </p:nvSpPr>
          <p:spPr bwMode="auto">
            <a:xfrm rot="5400000">
              <a:off x="5143504" y="2500306"/>
              <a:ext cx="428628" cy="428628"/>
            </a:xfrm>
            <a:prstGeom prst="arc">
              <a:avLst/>
            </a:prstGeom>
            <a:noFill/>
            <a:ln w="38100"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GB">
                <a:cs typeface="Arial" charset="0"/>
              </a:endParaRPr>
            </a:p>
          </p:txBody>
        </p:sp>
        <p:cxnSp>
          <p:nvCxnSpPr>
            <p:cNvPr id="41" name="Straight Connector 40"/>
            <p:cNvCxnSpPr>
              <a:endCxn id="45" idx="0"/>
            </p:cNvCxnSpPr>
            <p:nvPr/>
          </p:nvCxnSpPr>
          <p:spPr bwMode="auto">
            <a:xfrm flipV="1">
              <a:off x="4929190" y="2500306"/>
              <a:ext cx="428628" cy="71437"/>
            </a:xfrm>
            <a:prstGeom prst="line">
              <a:avLst/>
            </a:prstGeom>
            <a:solidFill>
              <a:schemeClr val="accent1"/>
            </a:solidFill>
            <a:ln w="38100" cap="flat" cmpd="sng" algn="ctr">
              <a:solidFill>
                <a:schemeClr val="tx2">
                  <a:lumMod val="50000"/>
                </a:schemeClr>
              </a:solidFill>
              <a:prstDash val="solid"/>
              <a:round/>
              <a:headEnd type="none" w="med" len="med"/>
              <a:tailEnd type="none" w="med" len="med"/>
            </a:ln>
            <a:effectLst/>
          </p:spPr>
        </p:cxnSp>
        <p:sp>
          <p:nvSpPr>
            <p:cNvPr id="45" name="Arc 44"/>
            <p:cNvSpPr/>
            <p:nvPr/>
          </p:nvSpPr>
          <p:spPr bwMode="auto">
            <a:xfrm>
              <a:off x="5143504" y="2500306"/>
              <a:ext cx="428628" cy="428628"/>
            </a:xfrm>
            <a:prstGeom prst="arc">
              <a:avLst/>
            </a:prstGeom>
            <a:noFill/>
            <a:ln w="38100"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GB">
                <a:cs typeface="Arial" charset="0"/>
              </a:endParaRPr>
            </a:p>
          </p:txBody>
        </p:sp>
      </p:grpSp>
      <p:cxnSp>
        <p:nvCxnSpPr>
          <p:cNvPr id="31749" name="Straight Connector 58"/>
          <p:cNvCxnSpPr>
            <a:cxnSpLocks noChangeShapeType="1"/>
            <a:endCxn id="31750" idx="0"/>
          </p:cNvCxnSpPr>
          <p:nvPr/>
        </p:nvCxnSpPr>
        <p:spPr bwMode="auto">
          <a:xfrm flipH="1">
            <a:off x="6309172" y="4653136"/>
            <a:ext cx="290884" cy="561802"/>
          </a:xfrm>
          <a:prstGeom prst="line">
            <a:avLst/>
          </a:prstGeom>
          <a:noFill/>
          <a:ln w="38100" algn="ctr">
            <a:solidFill>
              <a:srgbClr val="FF0000"/>
            </a:solidFill>
            <a:round/>
            <a:headEnd/>
            <a:tailEnd/>
          </a:ln>
        </p:spPr>
      </p:cxnSp>
      <p:sp>
        <p:nvSpPr>
          <p:cNvPr id="31750" name="Rounded Rectangle 59"/>
          <p:cNvSpPr>
            <a:spLocks noChangeArrowheads="1"/>
          </p:cNvSpPr>
          <p:nvPr/>
        </p:nvSpPr>
        <p:spPr bwMode="auto">
          <a:xfrm>
            <a:off x="5951985" y="5214939"/>
            <a:ext cx="714375" cy="71437"/>
          </a:xfrm>
          <a:prstGeom prst="roundRect">
            <a:avLst>
              <a:gd name="adj" fmla="val 16667"/>
            </a:avLst>
          </a:prstGeom>
          <a:solidFill>
            <a:srgbClr val="FF0000"/>
          </a:solidFill>
          <a:ln w="9525" algn="ctr">
            <a:noFill/>
            <a:round/>
            <a:headEnd/>
            <a:tailEnd/>
          </a:ln>
        </p:spPr>
        <p:txBody>
          <a:bodyPr/>
          <a:lstStyle/>
          <a:p>
            <a:pPr eaLnBrk="0" hangingPunct="0"/>
            <a:endParaRPr lang="en-GB"/>
          </a:p>
        </p:txBody>
      </p:sp>
      <p:sp>
        <p:nvSpPr>
          <p:cNvPr id="31751" name="Oval 60"/>
          <p:cNvSpPr>
            <a:spLocks noChangeArrowheads="1"/>
          </p:cNvSpPr>
          <p:nvPr/>
        </p:nvSpPr>
        <p:spPr bwMode="auto">
          <a:xfrm>
            <a:off x="6024564" y="2500314"/>
            <a:ext cx="142875" cy="71437"/>
          </a:xfrm>
          <a:prstGeom prst="ellipse">
            <a:avLst/>
          </a:prstGeom>
          <a:solidFill>
            <a:srgbClr val="FF0000"/>
          </a:solidFill>
          <a:ln w="9525" algn="ctr">
            <a:solidFill>
              <a:schemeClr val="tx1"/>
            </a:solidFill>
            <a:round/>
            <a:headEnd/>
            <a:tailEnd/>
          </a:ln>
        </p:spPr>
        <p:txBody>
          <a:bodyPr/>
          <a:lstStyle/>
          <a:p>
            <a:pPr eaLnBrk="0" hangingPunct="0"/>
            <a:endParaRPr lang="en-GB"/>
          </a:p>
        </p:txBody>
      </p:sp>
      <p:sp>
        <p:nvSpPr>
          <p:cNvPr id="63" name="TextBox 62"/>
          <p:cNvSpPr txBox="1"/>
          <p:nvPr/>
        </p:nvSpPr>
        <p:spPr>
          <a:xfrm>
            <a:off x="6238875" y="2143126"/>
            <a:ext cx="1957388" cy="461963"/>
          </a:xfrm>
          <a:prstGeom prst="rect">
            <a:avLst/>
          </a:prstGeom>
          <a:noFill/>
        </p:spPr>
        <p:txBody>
          <a:bodyPr wrap="none">
            <a:spAutoFit/>
          </a:bodyPr>
          <a:lstStyle/>
          <a:p>
            <a:pPr eaLnBrk="0" hangingPunct="0">
              <a:defRPr/>
            </a:pPr>
            <a:r>
              <a:rPr lang="en-GB" sz="2400" i="0" dirty="0">
                <a:latin typeface="+mn-lt"/>
                <a:cs typeface="Arial" charset="0"/>
              </a:rPr>
              <a:t>On/off button</a:t>
            </a:r>
          </a:p>
        </p:txBody>
      </p:sp>
      <p:sp>
        <p:nvSpPr>
          <p:cNvPr id="64" name="TextBox 63"/>
          <p:cNvSpPr txBox="1"/>
          <p:nvPr/>
        </p:nvSpPr>
        <p:spPr>
          <a:xfrm>
            <a:off x="6637338" y="4681538"/>
            <a:ext cx="3744912" cy="461962"/>
          </a:xfrm>
          <a:prstGeom prst="rect">
            <a:avLst/>
          </a:prstGeom>
          <a:noFill/>
        </p:spPr>
        <p:txBody>
          <a:bodyPr wrap="none">
            <a:spAutoFit/>
          </a:bodyPr>
          <a:lstStyle/>
          <a:p>
            <a:pPr eaLnBrk="0" hangingPunct="0">
              <a:defRPr/>
            </a:pPr>
            <a:r>
              <a:rPr lang="en-GB" sz="2400" i="0" dirty="0">
                <a:latin typeface="+mn-lt"/>
                <a:cs typeface="Arial" charset="0"/>
              </a:rPr>
              <a:t>Metal plate and RFID chip</a:t>
            </a:r>
          </a:p>
        </p:txBody>
      </p:sp>
      <p:sp>
        <p:nvSpPr>
          <p:cNvPr id="65" name="TextBox 64"/>
          <p:cNvSpPr txBox="1"/>
          <p:nvPr/>
        </p:nvSpPr>
        <p:spPr>
          <a:xfrm>
            <a:off x="1127448" y="5559326"/>
            <a:ext cx="9268884" cy="830997"/>
          </a:xfrm>
          <a:prstGeom prst="rect">
            <a:avLst/>
          </a:prstGeom>
          <a:noFill/>
        </p:spPr>
        <p:txBody>
          <a:bodyPr wrap="none">
            <a:spAutoFit/>
          </a:bodyPr>
          <a:lstStyle/>
          <a:p>
            <a:pPr eaLnBrk="0" hangingPunct="0">
              <a:defRPr/>
            </a:pPr>
            <a:r>
              <a:rPr lang="en-GB" sz="2400" i="0" dirty="0">
                <a:latin typeface="+mn-lt"/>
                <a:cs typeface="Arial" charset="0"/>
              </a:rPr>
              <a:t>Linear induction motor mat stuck to road surface</a:t>
            </a:r>
          </a:p>
          <a:p>
            <a:pPr eaLnBrk="0" hangingPunct="0">
              <a:defRPr/>
            </a:pPr>
            <a:r>
              <a:rPr lang="en-GB" sz="2400" i="0" dirty="0">
                <a:latin typeface="+mn-lt"/>
                <a:cs typeface="Arial" charset="0"/>
              </a:rPr>
              <a:t>Plate attached to front forks </a:t>
            </a:r>
            <a:r>
              <a:rPr lang="en-GB" sz="2400" i="0" dirty="0" smtClean="0">
                <a:latin typeface="+mn-lt"/>
                <a:cs typeface="Arial" charset="0"/>
              </a:rPr>
              <a:t>pulls bike &amp; flips </a:t>
            </a:r>
            <a:r>
              <a:rPr lang="en-GB" sz="2400" i="0" dirty="0">
                <a:latin typeface="+mn-lt"/>
                <a:cs typeface="Arial" charset="0"/>
              </a:rPr>
              <a:t>back if it hits </a:t>
            </a:r>
            <a:r>
              <a:rPr lang="en-GB" sz="2400" i="0" dirty="0" smtClean="0">
                <a:latin typeface="+mn-lt"/>
                <a:cs typeface="Arial" charset="0"/>
              </a:rPr>
              <a:t>an object</a:t>
            </a:r>
            <a:endParaRPr lang="en-GB" sz="2400" i="0" dirty="0">
              <a:latin typeface="+mn-lt"/>
              <a:cs typeface="Arial" charset="0"/>
            </a:endParaRPr>
          </a:p>
        </p:txBody>
      </p:sp>
      <p:cxnSp>
        <p:nvCxnSpPr>
          <p:cNvPr id="38" name="Straight Connector 58"/>
          <p:cNvCxnSpPr>
            <a:cxnSpLocks noChangeShapeType="1"/>
          </p:cNvCxnSpPr>
          <p:nvPr/>
        </p:nvCxnSpPr>
        <p:spPr bwMode="auto">
          <a:xfrm flipH="1" flipV="1">
            <a:off x="6167438" y="4214814"/>
            <a:ext cx="432618" cy="438323"/>
          </a:xfrm>
          <a:prstGeom prst="line">
            <a:avLst/>
          </a:prstGeom>
          <a:noFill/>
          <a:ln w="38100" algn="ctr">
            <a:solidFill>
              <a:srgbClr val="FF0000"/>
            </a:solidFill>
            <a:round/>
            <a:headEnd/>
            <a:tailEnd/>
          </a:ln>
        </p:spPr>
      </p:cxnSp>
      <p:pic>
        <p:nvPicPr>
          <p:cNvPr id="40" name="Picture 4" descr="C:\Users\Ian\Desktop\logos\Futurizon Logo\Usable Files\White Text\PNG (transparent background)\Futurizon-logo.png"/>
          <p:cNvPicPr>
            <a:picLocks noChangeAspect="1" noChangeArrowheads="1"/>
          </p:cNvPicPr>
          <p:nvPr/>
        </p:nvPicPr>
        <p:blipFill>
          <a:blip r:embed="rId3" cstate="print"/>
          <a:srcRect/>
          <a:stretch>
            <a:fillRect/>
          </a:stretch>
        </p:blipFill>
        <p:spPr bwMode="auto">
          <a:xfrm>
            <a:off x="1658718" y="6525344"/>
            <a:ext cx="1700979" cy="216024"/>
          </a:xfrm>
          <a:prstGeom prst="rect">
            <a:avLst/>
          </a:prstGeom>
          <a:noFill/>
        </p:spPr>
      </p:pic>
    </p:spTree>
    <p:extLst>
      <p:ext uri="{BB962C8B-B14F-4D97-AF65-F5344CB8AC3E}">
        <p14:creationId xmlns:p14="http://schemas.microsoft.com/office/powerpoint/2010/main" val="36818948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209800" y="266700"/>
            <a:ext cx="7772400" cy="1143000"/>
          </a:xfrm>
        </p:spPr>
        <p:txBody>
          <a:bodyPr vert="horz" wrap="square" lIns="73025" tIns="36512" rIns="73025" bIns="36512" numCol="1" anchor="ctr" anchorCtr="0" compatLnSpc="1">
            <a:prstTxWarp prst="textNoShape">
              <a:avLst/>
            </a:prstTxWarp>
          </a:bodyPr>
          <a:lstStyle/>
          <a:p>
            <a:pPr defTabSz="736600">
              <a:defRPr/>
            </a:pPr>
            <a:r>
              <a:rPr lang="en-GB" b="0" dirty="0" smtClean="0">
                <a:latin typeface="+mn-lt"/>
              </a:rPr>
              <a:t>Vehicles with no moving parts</a:t>
            </a:r>
            <a:br>
              <a:rPr lang="en-GB" b="0" dirty="0" smtClean="0">
                <a:latin typeface="+mn-lt"/>
              </a:rPr>
            </a:br>
            <a:r>
              <a:rPr lang="en-GB" b="0" dirty="0" smtClean="0">
                <a:latin typeface="+mn-lt"/>
              </a:rPr>
              <a:t>Using magnetic well navigation</a:t>
            </a:r>
            <a:br>
              <a:rPr lang="en-GB" b="0" dirty="0" smtClean="0">
                <a:latin typeface="+mn-lt"/>
              </a:rPr>
            </a:br>
            <a:r>
              <a:rPr lang="en-GB" sz="2000" b="0" dirty="0">
                <a:latin typeface="+mn-lt"/>
              </a:rPr>
              <a:t>Pearson 2015</a:t>
            </a:r>
          </a:p>
        </p:txBody>
      </p:sp>
      <p:sp>
        <p:nvSpPr>
          <p:cNvPr id="65" name="TextBox 64"/>
          <p:cNvSpPr txBox="1"/>
          <p:nvPr/>
        </p:nvSpPr>
        <p:spPr>
          <a:xfrm>
            <a:off x="2828280" y="5550332"/>
            <a:ext cx="6553397" cy="830997"/>
          </a:xfrm>
          <a:prstGeom prst="rect">
            <a:avLst/>
          </a:prstGeom>
          <a:noFill/>
        </p:spPr>
        <p:txBody>
          <a:bodyPr wrap="none">
            <a:spAutoFit/>
          </a:bodyPr>
          <a:lstStyle/>
          <a:p>
            <a:pPr eaLnBrk="0" hangingPunct="0">
              <a:defRPr/>
            </a:pPr>
            <a:r>
              <a:rPr lang="en-GB" sz="2400" i="0" dirty="0">
                <a:latin typeface="+mn-lt"/>
                <a:cs typeface="Arial" charset="0"/>
              </a:rPr>
              <a:t>Linear induction motor in road surface</a:t>
            </a:r>
          </a:p>
          <a:p>
            <a:pPr eaLnBrk="0" hangingPunct="0">
              <a:defRPr/>
            </a:pPr>
            <a:r>
              <a:rPr lang="en-GB" sz="2400" i="0" dirty="0">
                <a:latin typeface="+mn-lt"/>
                <a:cs typeface="Arial" charset="0"/>
              </a:rPr>
              <a:t>Simple factory-produced mat laid out overnight</a:t>
            </a:r>
          </a:p>
        </p:txBody>
      </p:sp>
      <p:sp>
        <p:nvSpPr>
          <p:cNvPr id="6" name="Cube 5"/>
          <p:cNvSpPr/>
          <p:nvPr/>
        </p:nvSpPr>
        <p:spPr bwMode="auto">
          <a:xfrm>
            <a:off x="1631505" y="4499828"/>
            <a:ext cx="1730535" cy="936104"/>
          </a:xfrm>
          <a:prstGeom prst="cube">
            <a:avLst>
              <a:gd name="adj" fmla="val 82119"/>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3" name="Cube 42"/>
          <p:cNvSpPr/>
          <p:nvPr/>
        </p:nvSpPr>
        <p:spPr bwMode="auto">
          <a:xfrm>
            <a:off x="2729050" y="4489944"/>
            <a:ext cx="1730535" cy="936104"/>
          </a:xfrm>
          <a:prstGeom prst="cube">
            <a:avLst>
              <a:gd name="adj" fmla="val 8211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4" name="Cube 43"/>
          <p:cNvSpPr/>
          <p:nvPr/>
        </p:nvSpPr>
        <p:spPr bwMode="auto">
          <a:xfrm>
            <a:off x="3826595" y="4480060"/>
            <a:ext cx="1730535" cy="936104"/>
          </a:xfrm>
          <a:prstGeom prst="cube">
            <a:avLst>
              <a:gd name="adj" fmla="val 82119"/>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6" name="Cube 45"/>
          <p:cNvSpPr/>
          <p:nvPr/>
        </p:nvSpPr>
        <p:spPr bwMode="auto">
          <a:xfrm>
            <a:off x="4924140" y="4470176"/>
            <a:ext cx="1730535" cy="936104"/>
          </a:xfrm>
          <a:prstGeom prst="cube">
            <a:avLst>
              <a:gd name="adj" fmla="val 82119"/>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7" name="Cube 46"/>
          <p:cNvSpPr/>
          <p:nvPr/>
        </p:nvSpPr>
        <p:spPr bwMode="auto">
          <a:xfrm>
            <a:off x="6021685" y="4460292"/>
            <a:ext cx="1730535" cy="936104"/>
          </a:xfrm>
          <a:prstGeom prst="cube">
            <a:avLst>
              <a:gd name="adj" fmla="val 82119"/>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8" name="Cube 47"/>
          <p:cNvSpPr/>
          <p:nvPr/>
        </p:nvSpPr>
        <p:spPr bwMode="auto">
          <a:xfrm>
            <a:off x="7119230" y="4450408"/>
            <a:ext cx="1730535" cy="936104"/>
          </a:xfrm>
          <a:prstGeom prst="cube">
            <a:avLst>
              <a:gd name="adj" fmla="val 8211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9" name="Cube 48"/>
          <p:cNvSpPr/>
          <p:nvPr/>
        </p:nvSpPr>
        <p:spPr bwMode="auto">
          <a:xfrm>
            <a:off x="8216775" y="4440524"/>
            <a:ext cx="1730535" cy="936104"/>
          </a:xfrm>
          <a:prstGeom prst="cube">
            <a:avLst>
              <a:gd name="adj" fmla="val 8211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 name="Cube 3"/>
          <p:cNvSpPr/>
          <p:nvPr/>
        </p:nvSpPr>
        <p:spPr bwMode="auto">
          <a:xfrm>
            <a:off x="1919536" y="3275692"/>
            <a:ext cx="2592288" cy="1800200"/>
          </a:xfrm>
          <a:prstGeom prst="cub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38" name="Cube 37"/>
          <p:cNvSpPr/>
          <p:nvPr/>
        </p:nvSpPr>
        <p:spPr bwMode="auto">
          <a:xfrm>
            <a:off x="4151784" y="3275692"/>
            <a:ext cx="2592288" cy="1800200"/>
          </a:xfrm>
          <a:prstGeom prst="cub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0" name="Cube 39"/>
          <p:cNvSpPr/>
          <p:nvPr/>
        </p:nvSpPr>
        <p:spPr bwMode="auto">
          <a:xfrm>
            <a:off x="6384032" y="3275692"/>
            <a:ext cx="2592288" cy="1800200"/>
          </a:xfrm>
          <a:prstGeom prst="cub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 name="Right Arrow 4"/>
          <p:cNvSpPr/>
          <p:nvPr/>
        </p:nvSpPr>
        <p:spPr bwMode="auto">
          <a:xfrm>
            <a:off x="8760296" y="3995772"/>
            <a:ext cx="1440160" cy="504056"/>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0" name="TextBox 49"/>
          <p:cNvSpPr txBox="1"/>
          <p:nvPr/>
        </p:nvSpPr>
        <p:spPr>
          <a:xfrm>
            <a:off x="1793734" y="1979549"/>
            <a:ext cx="8746305" cy="1200329"/>
          </a:xfrm>
          <a:prstGeom prst="rect">
            <a:avLst/>
          </a:prstGeom>
          <a:noFill/>
        </p:spPr>
        <p:txBody>
          <a:bodyPr wrap="none">
            <a:spAutoFit/>
          </a:bodyPr>
          <a:lstStyle/>
          <a:p>
            <a:pPr eaLnBrk="0" hangingPunct="0">
              <a:defRPr/>
            </a:pPr>
            <a:r>
              <a:rPr lang="en-GB" sz="2400" i="0" dirty="0">
                <a:latin typeface="+mn-lt"/>
                <a:cs typeface="Arial" charset="0"/>
              </a:rPr>
              <a:t>Cars or transport pods travel mm apart, 15mm above surface</a:t>
            </a:r>
          </a:p>
          <a:p>
            <a:pPr eaLnBrk="0" hangingPunct="0">
              <a:defRPr/>
            </a:pPr>
            <a:r>
              <a:rPr lang="en-GB" sz="2400" i="0" dirty="0">
                <a:latin typeface="+mn-lt"/>
                <a:cs typeface="Arial" charset="0"/>
              </a:rPr>
              <a:t>Control, payment, security and navigation all by mobile or cloud</a:t>
            </a:r>
          </a:p>
          <a:p>
            <a:pPr eaLnBrk="0" hangingPunct="0">
              <a:defRPr/>
            </a:pPr>
            <a:r>
              <a:rPr lang="en-GB" sz="2400" i="0" dirty="0">
                <a:latin typeface="+mn-lt"/>
                <a:cs typeface="Arial" charset="0"/>
              </a:rPr>
              <a:t>Internal décor via augmented reality. Minimal electrics </a:t>
            </a:r>
            <a:r>
              <a:rPr lang="en-GB" sz="2400" i="0">
                <a:latin typeface="+mn-lt"/>
                <a:cs typeface="Arial" charset="0"/>
              </a:rPr>
              <a:t>in pods.</a:t>
            </a:r>
            <a:endParaRPr lang="en-GB" sz="2400" i="0" dirty="0">
              <a:latin typeface="+mn-lt"/>
              <a:cs typeface="Arial" charset="0"/>
            </a:endParaRPr>
          </a:p>
        </p:txBody>
      </p:sp>
      <p:pic>
        <p:nvPicPr>
          <p:cNvPr id="16" name="Picture 4" descr="C:\Users\Ian\Desktop\logos\Futurizon Logo\Usable Files\White Text\PNG (transparent background)\Futurizon-logo.png"/>
          <p:cNvPicPr>
            <a:picLocks noChangeAspect="1" noChangeArrowheads="1"/>
          </p:cNvPicPr>
          <p:nvPr/>
        </p:nvPicPr>
        <p:blipFill>
          <a:blip r:embed="rId3" cstate="print"/>
          <a:srcRect/>
          <a:stretch>
            <a:fillRect/>
          </a:stretch>
        </p:blipFill>
        <p:spPr bwMode="auto">
          <a:xfrm>
            <a:off x="1658718" y="6525344"/>
            <a:ext cx="1700979" cy="216024"/>
          </a:xfrm>
          <a:prstGeom prst="rect">
            <a:avLst/>
          </a:prstGeom>
          <a:noFill/>
        </p:spPr>
      </p:pic>
    </p:spTree>
    <p:extLst>
      <p:ext uri="{BB962C8B-B14F-4D97-AF65-F5344CB8AC3E}">
        <p14:creationId xmlns:p14="http://schemas.microsoft.com/office/powerpoint/2010/main" val="12769028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209800" y="266700"/>
            <a:ext cx="7772400" cy="1143000"/>
          </a:xfrm>
        </p:spPr>
        <p:txBody>
          <a:bodyPr vert="horz" wrap="square" lIns="73025" tIns="36512" rIns="73025" bIns="36512" numCol="1" anchor="ctr" anchorCtr="0" compatLnSpc="1">
            <a:prstTxWarp prst="textNoShape">
              <a:avLst/>
            </a:prstTxWarp>
          </a:bodyPr>
          <a:lstStyle/>
          <a:p>
            <a:pPr defTabSz="736600">
              <a:defRPr/>
            </a:pPr>
            <a:r>
              <a:rPr lang="en-GB" b="0" dirty="0" smtClean="0">
                <a:latin typeface="+mn-lt"/>
              </a:rPr>
              <a:t>Graphene circuits will dominate when price falls</a:t>
            </a:r>
            <a:endParaRPr lang="en-GB" sz="2000" b="0" dirty="0">
              <a:latin typeface="+mn-lt"/>
            </a:endParaRPr>
          </a:p>
        </p:txBody>
      </p:sp>
      <p:sp>
        <p:nvSpPr>
          <p:cNvPr id="65" name="TextBox 64"/>
          <p:cNvSpPr txBox="1"/>
          <p:nvPr/>
        </p:nvSpPr>
        <p:spPr>
          <a:xfrm>
            <a:off x="1919537" y="5301209"/>
            <a:ext cx="8352928" cy="830997"/>
          </a:xfrm>
          <a:prstGeom prst="rect">
            <a:avLst/>
          </a:prstGeom>
          <a:noFill/>
        </p:spPr>
        <p:txBody>
          <a:bodyPr wrap="square">
            <a:spAutoFit/>
          </a:bodyPr>
          <a:lstStyle/>
          <a:p>
            <a:pPr eaLnBrk="0" hangingPunct="0">
              <a:defRPr/>
            </a:pPr>
            <a:r>
              <a:rPr lang="en-GB" sz="2400" i="0" dirty="0">
                <a:latin typeface="+mn-lt"/>
                <a:cs typeface="Arial" charset="0"/>
              </a:rPr>
              <a:t>Copper wiring might tempt metal thieves </a:t>
            </a:r>
            <a:r>
              <a:rPr lang="en-GB" sz="2400" i="0" dirty="0" smtClean="0">
                <a:latin typeface="+mn-lt"/>
                <a:cs typeface="Arial" charset="0"/>
              </a:rPr>
              <a:t>but graphene </a:t>
            </a:r>
            <a:r>
              <a:rPr lang="en-GB" sz="2400" i="0" dirty="0">
                <a:latin typeface="+mn-lt"/>
                <a:cs typeface="Arial" charset="0"/>
              </a:rPr>
              <a:t>circuits are </a:t>
            </a:r>
            <a:r>
              <a:rPr lang="en-GB" sz="2400" i="0" dirty="0" smtClean="0">
                <a:latin typeface="+mn-lt"/>
                <a:cs typeface="Arial" charset="0"/>
              </a:rPr>
              <a:t>far better </a:t>
            </a:r>
            <a:r>
              <a:rPr lang="en-GB" sz="2400" i="0" dirty="0">
                <a:latin typeface="+mn-lt"/>
                <a:cs typeface="Arial" charset="0"/>
              </a:rPr>
              <a:t>electrically and </a:t>
            </a:r>
            <a:r>
              <a:rPr lang="en-GB" sz="2400" i="0" dirty="0" smtClean="0">
                <a:latin typeface="+mn-lt"/>
                <a:cs typeface="Arial" charset="0"/>
              </a:rPr>
              <a:t>offer </a:t>
            </a:r>
            <a:r>
              <a:rPr lang="en-GB" sz="2400" i="0" dirty="0">
                <a:latin typeface="+mn-lt"/>
                <a:cs typeface="Arial" charset="0"/>
              </a:rPr>
              <a:t>poor resale value</a:t>
            </a:r>
          </a:p>
        </p:txBody>
      </p:sp>
      <p:sp>
        <p:nvSpPr>
          <p:cNvPr id="6" name="Cube 5"/>
          <p:cNvSpPr/>
          <p:nvPr/>
        </p:nvSpPr>
        <p:spPr bwMode="auto">
          <a:xfrm>
            <a:off x="1812644" y="4035842"/>
            <a:ext cx="1730535" cy="936104"/>
          </a:xfrm>
          <a:prstGeom prst="cube">
            <a:avLst>
              <a:gd name="adj" fmla="val 82119"/>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3" name="Cube 42"/>
          <p:cNvSpPr/>
          <p:nvPr/>
        </p:nvSpPr>
        <p:spPr bwMode="auto">
          <a:xfrm>
            <a:off x="2910189" y="4025958"/>
            <a:ext cx="1730535" cy="936104"/>
          </a:xfrm>
          <a:prstGeom prst="cube">
            <a:avLst>
              <a:gd name="adj" fmla="val 8211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4" name="Cube 43"/>
          <p:cNvSpPr/>
          <p:nvPr/>
        </p:nvSpPr>
        <p:spPr bwMode="auto">
          <a:xfrm>
            <a:off x="4007734" y="4016074"/>
            <a:ext cx="1730535" cy="936104"/>
          </a:xfrm>
          <a:prstGeom prst="cube">
            <a:avLst>
              <a:gd name="adj" fmla="val 82119"/>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6" name="Cube 45"/>
          <p:cNvSpPr/>
          <p:nvPr/>
        </p:nvSpPr>
        <p:spPr bwMode="auto">
          <a:xfrm>
            <a:off x="5105279" y="4006190"/>
            <a:ext cx="1730535" cy="936104"/>
          </a:xfrm>
          <a:prstGeom prst="cube">
            <a:avLst>
              <a:gd name="adj" fmla="val 82119"/>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7" name="Cube 46"/>
          <p:cNvSpPr/>
          <p:nvPr/>
        </p:nvSpPr>
        <p:spPr bwMode="auto">
          <a:xfrm>
            <a:off x="6202824" y="3996306"/>
            <a:ext cx="1730535" cy="936104"/>
          </a:xfrm>
          <a:prstGeom prst="cube">
            <a:avLst>
              <a:gd name="adj" fmla="val 82119"/>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8" name="Cube 47"/>
          <p:cNvSpPr/>
          <p:nvPr/>
        </p:nvSpPr>
        <p:spPr bwMode="auto">
          <a:xfrm>
            <a:off x="7300369" y="3986422"/>
            <a:ext cx="1730535" cy="936104"/>
          </a:xfrm>
          <a:prstGeom prst="cube">
            <a:avLst>
              <a:gd name="adj" fmla="val 8211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9" name="Cube 48"/>
          <p:cNvSpPr/>
          <p:nvPr/>
        </p:nvSpPr>
        <p:spPr bwMode="auto">
          <a:xfrm>
            <a:off x="8397914" y="3976538"/>
            <a:ext cx="1730535" cy="936104"/>
          </a:xfrm>
          <a:prstGeom prst="cube">
            <a:avLst>
              <a:gd name="adj" fmla="val 8211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 name="Right Arrow 4"/>
          <p:cNvSpPr/>
          <p:nvPr/>
        </p:nvSpPr>
        <p:spPr bwMode="auto">
          <a:xfrm>
            <a:off x="6277139" y="3999838"/>
            <a:ext cx="1584176" cy="504056"/>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0" name="TextBox 49"/>
          <p:cNvSpPr txBox="1"/>
          <p:nvPr/>
        </p:nvSpPr>
        <p:spPr>
          <a:xfrm>
            <a:off x="1793734" y="1979549"/>
            <a:ext cx="8622747" cy="1200329"/>
          </a:xfrm>
          <a:prstGeom prst="rect">
            <a:avLst/>
          </a:prstGeom>
          <a:noFill/>
        </p:spPr>
        <p:txBody>
          <a:bodyPr wrap="square">
            <a:spAutoFit/>
          </a:bodyPr>
          <a:lstStyle/>
          <a:p>
            <a:pPr eaLnBrk="0" hangingPunct="0">
              <a:defRPr/>
            </a:pPr>
            <a:r>
              <a:rPr lang="en-GB" sz="2400" i="0" dirty="0">
                <a:latin typeface="+mn-lt"/>
                <a:cs typeface="Arial" charset="0"/>
              </a:rPr>
              <a:t>Reconfigurable circuits in the mat produce a powerful shaped magnetic well that propels pod and keeps it in correct position</a:t>
            </a:r>
          </a:p>
          <a:p>
            <a:pPr eaLnBrk="0" hangingPunct="0">
              <a:defRPr/>
            </a:pPr>
            <a:r>
              <a:rPr lang="en-GB" sz="2400" i="0" dirty="0">
                <a:latin typeface="+mn-lt"/>
                <a:cs typeface="Arial" charset="0"/>
              </a:rPr>
              <a:t>Circuits at junctions change to route pods individually</a:t>
            </a:r>
          </a:p>
        </p:txBody>
      </p:sp>
      <p:pic>
        <p:nvPicPr>
          <p:cNvPr id="16" name="Picture 4" descr="C:\Users\Ian\Desktop\logos\Futurizon Logo\Usable Files\White Text\PNG (transparent background)\Futurizon-logo.png"/>
          <p:cNvPicPr>
            <a:picLocks noChangeAspect="1" noChangeArrowheads="1"/>
          </p:cNvPicPr>
          <p:nvPr/>
        </p:nvPicPr>
        <p:blipFill>
          <a:blip r:embed="rId3" cstate="print"/>
          <a:srcRect/>
          <a:stretch>
            <a:fillRect/>
          </a:stretch>
        </p:blipFill>
        <p:spPr bwMode="auto">
          <a:xfrm>
            <a:off x="1658718" y="6525344"/>
            <a:ext cx="1700979" cy="216024"/>
          </a:xfrm>
          <a:prstGeom prst="rect">
            <a:avLst/>
          </a:prstGeom>
          <a:noFill/>
        </p:spPr>
      </p:pic>
      <p:sp>
        <p:nvSpPr>
          <p:cNvPr id="2" name="Block Arc 1"/>
          <p:cNvSpPr/>
          <p:nvPr/>
        </p:nvSpPr>
        <p:spPr bwMode="auto">
          <a:xfrm rot="10800000">
            <a:off x="5413043" y="3622377"/>
            <a:ext cx="3528392" cy="710788"/>
          </a:xfrm>
          <a:prstGeom prst="blockArc">
            <a:avLst>
              <a:gd name="adj1" fmla="val 10944090"/>
              <a:gd name="adj2" fmla="val 21530661"/>
              <a:gd name="adj3" fmla="val 243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p>
        </p:txBody>
      </p:sp>
      <p:sp>
        <p:nvSpPr>
          <p:cNvPr id="3" name="TextBox 2"/>
          <p:cNvSpPr txBox="1"/>
          <p:nvPr/>
        </p:nvSpPr>
        <p:spPr>
          <a:xfrm>
            <a:off x="5340197" y="3501008"/>
            <a:ext cx="3817263" cy="400110"/>
          </a:xfrm>
          <a:prstGeom prst="rect">
            <a:avLst/>
          </a:prstGeom>
          <a:noFill/>
        </p:spPr>
        <p:txBody>
          <a:bodyPr wrap="none" rtlCol="0">
            <a:spAutoFit/>
          </a:bodyPr>
          <a:lstStyle/>
          <a:p>
            <a:r>
              <a:rPr lang="en-GB" sz="2000" i="0" dirty="0">
                <a:latin typeface="+mn-lt"/>
              </a:rPr>
              <a:t>Travelling shaped magnetic well</a:t>
            </a:r>
          </a:p>
        </p:txBody>
      </p:sp>
    </p:spTree>
    <p:extLst>
      <p:ext uri="{BB962C8B-B14F-4D97-AF65-F5344CB8AC3E}">
        <p14:creationId xmlns:p14="http://schemas.microsoft.com/office/powerpoint/2010/main" val="35016643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209800" y="266700"/>
            <a:ext cx="7772400" cy="1143000"/>
          </a:xfrm>
        </p:spPr>
        <p:txBody>
          <a:bodyPr vert="horz" wrap="square" lIns="73025" tIns="36512" rIns="73025" bIns="36512" numCol="1" anchor="ctr" anchorCtr="0" compatLnSpc="1">
            <a:prstTxWarp prst="textNoShape">
              <a:avLst/>
            </a:prstTxWarp>
          </a:bodyPr>
          <a:lstStyle/>
          <a:p>
            <a:pPr defTabSz="736600">
              <a:defRPr/>
            </a:pPr>
            <a:r>
              <a:rPr lang="en-GB" b="0" dirty="0" smtClean="0">
                <a:latin typeface="+mn-lt"/>
              </a:rPr>
              <a:t>Safe high speed</a:t>
            </a:r>
            <a:endParaRPr lang="en-GB" sz="2000" b="0" dirty="0">
              <a:latin typeface="+mn-lt"/>
            </a:endParaRPr>
          </a:p>
        </p:txBody>
      </p:sp>
      <p:sp>
        <p:nvSpPr>
          <p:cNvPr id="65" name="TextBox 64"/>
          <p:cNvSpPr txBox="1"/>
          <p:nvPr/>
        </p:nvSpPr>
        <p:spPr>
          <a:xfrm>
            <a:off x="8328248" y="4043069"/>
            <a:ext cx="1641796" cy="1200329"/>
          </a:xfrm>
          <a:prstGeom prst="rect">
            <a:avLst/>
          </a:prstGeom>
          <a:noFill/>
        </p:spPr>
        <p:txBody>
          <a:bodyPr wrap="none">
            <a:spAutoFit/>
          </a:bodyPr>
          <a:lstStyle/>
          <a:p>
            <a:pPr eaLnBrk="0" hangingPunct="0">
              <a:defRPr/>
            </a:pPr>
            <a:r>
              <a:rPr lang="en-GB" sz="2400" i="0" dirty="0">
                <a:latin typeface="+mn-lt"/>
                <a:cs typeface="Arial" charset="0"/>
              </a:rPr>
              <a:t>Levitation</a:t>
            </a:r>
          </a:p>
          <a:p>
            <a:pPr eaLnBrk="0" hangingPunct="0">
              <a:defRPr/>
            </a:pPr>
            <a:r>
              <a:rPr lang="en-GB" sz="2400" i="0" dirty="0">
                <a:latin typeface="+mn-lt"/>
                <a:cs typeface="Arial" charset="0"/>
              </a:rPr>
              <a:t>Propulsion</a:t>
            </a:r>
          </a:p>
          <a:p>
            <a:pPr eaLnBrk="0" hangingPunct="0">
              <a:defRPr/>
            </a:pPr>
            <a:r>
              <a:rPr lang="en-GB" sz="2400" i="0" dirty="0">
                <a:latin typeface="+mn-lt"/>
                <a:cs typeface="Arial" charset="0"/>
              </a:rPr>
              <a:t>Braking</a:t>
            </a:r>
          </a:p>
        </p:txBody>
      </p:sp>
      <p:sp>
        <p:nvSpPr>
          <p:cNvPr id="6" name="Cube 5"/>
          <p:cNvSpPr/>
          <p:nvPr/>
        </p:nvSpPr>
        <p:spPr bwMode="auto">
          <a:xfrm>
            <a:off x="1631505" y="4860469"/>
            <a:ext cx="1730535" cy="936104"/>
          </a:xfrm>
          <a:prstGeom prst="cube">
            <a:avLst>
              <a:gd name="adj" fmla="val 82119"/>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3" name="Cube 42"/>
          <p:cNvSpPr/>
          <p:nvPr/>
        </p:nvSpPr>
        <p:spPr bwMode="auto">
          <a:xfrm>
            <a:off x="2729050" y="4850585"/>
            <a:ext cx="1730535" cy="936104"/>
          </a:xfrm>
          <a:prstGeom prst="cube">
            <a:avLst>
              <a:gd name="adj" fmla="val 8211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4" name="Cube 43"/>
          <p:cNvSpPr/>
          <p:nvPr/>
        </p:nvSpPr>
        <p:spPr bwMode="auto">
          <a:xfrm>
            <a:off x="3826595" y="4840701"/>
            <a:ext cx="1730535" cy="936104"/>
          </a:xfrm>
          <a:prstGeom prst="cube">
            <a:avLst>
              <a:gd name="adj" fmla="val 82119"/>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46" name="Cube 45"/>
          <p:cNvSpPr/>
          <p:nvPr/>
        </p:nvSpPr>
        <p:spPr bwMode="auto">
          <a:xfrm>
            <a:off x="4924140" y="4830817"/>
            <a:ext cx="1730535" cy="936104"/>
          </a:xfrm>
          <a:prstGeom prst="cube">
            <a:avLst>
              <a:gd name="adj" fmla="val 82119"/>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0" name="TextBox 49"/>
          <p:cNvSpPr txBox="1"/>
          <p:nvPr/>
        </p:nvSpPr>
        <p:spPr>
          <a:xfrm>
            <a:off x="1793733" y="1355284"/>
            <a:ext cx="8319906" cy="1569660"/>
          </a:xfrm>
          <a:prstGeom prst="rect">
            <a:avLst/>
          </a:prstGeom>
          <a:noFill/>
        </p:spPr>
        <p:txBody>
          <a:bodyPr wrap="none">
            <a:spAutoFit/>
          </a:bodyPr>
          <a:lstStyle/>
          <a:p>
            <a:pPr eaLnBrk="0" hangingPunct="0">
              <a:defRPr/>
            </a:pPr>
            <a:r>
              <a:rPr lang="en-GB" sz="2400" i="0" dirty="0">
                <a:latin typeface="+mn-lt"/>
                <a:cs typeface="Arial" charset="0"/>
              </a:rPr>
              <a:t>Zero friction levitation/propulsion/braking using EM coupling</a:t>
            </a:r>
          </a:p>
          <a:p>
            <a:pPr eaLnBrk="0" hangingPunct="0">
              <a:defRPr/>
            </a:pPr>
            <a:r>
              <a:rPr lang="en-GB" sz="2400" i="0" dirty="0">
                <a:latin typeface="+mn-lt"/>
                <a:cs typeface="Arial" charset="0"/>
              </a:rPr>
              <a:t>Capacitance-based pedestrian detectors in mats</a:t>
            </a:r>
          </a:p>
          <a:p>
            <a:pPr eaLnBrk="0" hangingPunct="0">
              <a:defRPr/>
            </a:pPr>
            <a:r>
              <a:rPr lang="en-GB" sz="2400" i="0" dirty="0">
                <a:latin typeface="+mn-lt"/>
                <a:cs typeface="Arial" charset="0"/>
              </a:rPr>
              <a:t>High friction pad engages for rapid stopping</a:t>
            </a:r>
          </a:p>
          <a:p>
            <a:pPr eaLnBrk="0" hangingPunct="0">
              <a:defRPr/>
            </a:pPr>
            <a:r>
              <a:rPr lang="en-GB" sz="2400" i="0" dirty="0">
                <a:latin typeface="+mn-lt"/>
                <a:cs typeface="Arial" charset="0"/>
              </a:rPr>
              <a:t>Could safely drive in city at 85km/h</a:t>
            </a:r>
          </a:p>
        </p:txBody>
      </p:sp>
      <p:sp>
        <p:nvSpPr>
          <p:cNvPr id="2" name="Cube 1"/>
          <p:cNvSpPr/>
          <p:nvPr/>
        </p:nvSpPr>
        <p:spPr bwMode="auto">
          <a:xfrm>
            <a:off x="1991544" y="5076529"/>
            <a:ext cx="4536504" cy="215989"/>
          </a:xfrm>
          <a:prstGeom prst="cube">
            <a:avLst>
              <a:gd name="adj" fmla="val 75867"/>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17" name="Cube 16"/>
          <p:cNvSpPr/>
          <p:nvPr/>
        </p:nvSpPr>
        <p:spPr bwMode="auto">
          <a:xfrm>
            <a:off x="1775520" y="5292518"/>
            <a:ext cx="4536504" cy="215989"/>
          </a:xfrm>
          <a:prstGeom prst="cube">
            <a:avLst>
              <a:gd name="adj" fmla="val 7586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18" name="Cube 17"/>
          <p:cNvSpPr/>
          <p:nvPr/>
        </p:nvSpPr>
        <p:spPr bwMode="auto">
          <a:xfrm>
            <a:off x="2207568" y="4860505"/>
            <a:ext cx="4536504" cy="215989"/>
          </a:xfrm>
          <a:prstGeom prst="cube">
            <a:avLst>
              <a:gd name="adj" fmla="val 7586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38" name="Cube 37"/>
          <p:cNvSpPr/>
          <p:nvPr/>
        </p:nvSpPr>
        <p:spPr bwMode="auto">
          <a:xfrm>
            <a:off x="2639616" y="3636334"/>
            <a:ext cx="2448272" cy="1794771"/>
          </a:xfrm>
          <a:prstGeom prst="cube">
            <a:avLst>
              <a:gd name="adj" fmla="val 31388"/>
            </a:avLst>
          </a:prstGeom>
          <a:solidFill>
            <a:srgbClr val="FFC000">
              <a:alpha val="50000"/>
            </a:srgb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19" name="Cube 18"/>
          <p:cNvSpPr/>
          <p:nvPr/>
        </p:nvSpPr>
        <p:spPr bwMode="auto">
          <a:xfrm>
            <a:off x="3132288" y="4788462"/>
            <a:ext cx="1955600" cy="215989"/>
          </a:xfrm>
          <a:prstGeom prst="cube">
            <a:avLst>
              <a:gd name="adj" fmla="val 75867"/>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0" name="Cube 19"/>
          <p:cNvSpPr/>
          <p:nvPr/>
        </p:nvSpPr>
        <p:spPr bwMode="auto">
          <a:xfrm>
            <a:off x="2927648" y="5004486"/>
            <a:ext cx="1955600" cy="215989"/>
          </a:xfrm>
          <a:prstGeom prst="cube">
            <a:avLst>
              <a:gd name="adj" fmla="val 7586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1" name="Cube 20"/>
          <p:cNvSpPr/>
          <p:nvPr/>
        </p:nvSpPr>
        <p:spPr bwMode="auto">
          <a:xfrm>
            <a:off x="2772248" y="5148502"/>
            <a:ext cx="1955600" cy="215989"/>
          </a:xfrm>
          <a:prstGeom prst="cube">
            <a:avLst>
              <a:gd name="adj" fmla="val 75867"/>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7" name="Straight Arrow Connector 6"/>
          <p:cNvCxnSpPr/>
          <p:nvPr/>
        </p:nvCxnSpPr>
        <p:spPr bwMode="auto">
          <a:xfrm flipH="1">
            <a:off x="5735960" y="4643233"/>
            <a:ext cx="2592288" cy="307445"/>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5153890" y="4643232"/>
            <a:ext cx="3174358" cy="72125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27" name="TextBox 26"/>
          <p:cNvSpPr txBox="1"/>
          <p:nvPr/>
        </p:nvSpPr>
        <p:spPr>
          <a:xfrm>
            <a:off x="7536160" y="5622340"/>
            <a:ext cx="2592288" cy="830997"/>
          </a:xfrm>
          <a:prstGeom prst="rect">
            <a:avLst/>
          </a:prstGeom>
          <a:noFill/>
        </p:spPr>
        <p:txBody>
          <a:bodyPr wrap="square">
            <a:spAutoFit/>
          </a:bodyPr>
          <a:lstStyle/>
          <a:p>
            <a:pPr eaLnBrk="0" hangingPunct="0">
              <a:defRPr/>
            </a:pPr>
            <a:r>
              <a:rPr lang="en-GB" sz="2400" i="0" dirty="0">
                <a:latin typeface="+mn-lt"/>
                <a:cs typeface="Arial" charset="0"/>
              </a:rPr>
              <a:t>High friction rapid stop surface</a:t>
            </a:r>
          </a:p>
        </p:txBody>
      </p:sp>
      <p:cxnSp>
        <p:nvCxnSpPr>
          <p:cNvPr id="12" name="Straight Arrow Connector 11"/>
          <p:cNvCxnSpPr>
            <a:stCxn id="27" idx="1"/>
          </p:cNvCxnSpPr>
          <p:nvPr/>
        </p:nvCxnSpPr>
        <p:spPr bwMode="auto">
          <a:xfrm flipH="1" flipV="1">
            <a:off x="6339598" y="5148502"/>
            <a:ext cx="1196563" cy="889337"/>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32" name="Straight Arrow Connector 31"/>
          <p:cNvCxnSpPr>
            <a:stCxn id="65" idx="1"/>
          </p:cNvCxnSpPr>
          <p:nvPr/>
        </p:nvCxnSpPr>
        <p:spPr bwMode="auto">
          <a:xfrm flipH="1">
            <a:off x="4370152" y="4643233"/>
            <a:ext cx="3958097" cy="22510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35" name="Straight Arrow Connector 34"/>
          <p:cNvCxnSpPr>
            <a:stCxn id="65" idx="1"/>
          </p:cNvCxnSpPr>
          <p:nvPr/>
        </p:nvCxnSpPr>
        <p:spPr bwMode="auto">
          <a:xfrm flipH="1">
            <a:off x="4466082" y="4643233"/>
            <a:ext cx="3862166" cy="595784"/>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39" name="Straight Arrow Connector 38"/>
          <p:cNvCxnSpPr>
            <a:stCxn id="27" idx="1"/>
          </p:cNvCxnSpPr>
          <p:nvPr/>
        </p:nvCxnSpPr>
        <p:spPr bwMode="auto">
          <a:xfrm flipH="1" flipV="1">
            <a:off x="3331252" y="5076494"/>
            <a:ext cx="4204909" cy="961345"/>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0" name="Rounded Rectangle 29"/>
          <p:cNvSpPr/>
          <p:nvPr/>
        </p:nvSpPr>
        <p:spPr bwMode="auto">
          <a:xfrm>
            <a:off x="5879976" y="3023242"/>
            <a:ext cx="1512168" cy="1270831"/>
          </a:xfrm>
          <a:prstGeom prst="roundRect">
            <a:avLst>
              <a:gd name="adj" fmla="val 9255"/>
            </a:avLst>
          </a:prstGeom>
          <a:solidFill>
            <a:srgbClr val="FFCC66">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1" name="Rectangle 50"/>
          <p:cNvSpPr/>
          <p:nvPr/>
        </p:nvSpPr>
        <p:spPr bwMode="auto">
          <a:xfrm>
            <a:off x="6453038" y="4220889"/>
            <a:ext cx="327039"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grpSp>
        <p:nvGrpSpPr>
          <p:cNvPr id="23554" name="Group 23553"/>
          <p:cNvGrpSpPr/>
          <p:nvPr/>
        </p:nvGrpSpPr>
        <p:grpSpPr>
          <a:xfrm>
            <a:off x="5951985" y="4184060"/>
            <a:ext cx="360041" cy="181044"/>
            <a:chOff x="4460985" y="3924365"/>
            <a:chExt cx="327039" cy="243638"/>
          </a:xfrm>
        </p:grpSpPr>
        <p:sp>
          <p:nvSpPr>
            <p:cNvPr id="31" name="Rectangle 30"/>
            <p:cNvSpPr/>
            <p:nvPr/>
          </p:nvSpPr>
          <p:spPr bwMode="auto">
            <a:xfrm>
              <a:off x="4460985" y="3924365"/>
              <a:ext cx="327039" cy="45719"/>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3" name="Rectangle 52"/>
            <p:cNvSpPr/>
            <p:nvPr/>
          </p:nvSpPr>
          <p:spPr bwMode="auto">
            <a:xfrm>
              <a:off x="4460985" y="4122284"/>
              <a:ext cx="327039"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grpSp>
      <p:sp>
        <p:nvSpPr>
          <p:cNvPr id="54" name="Rectangle 53"/>
          <p:cNvSpPr/>
          <p:nvPr/>
        </p:nvSpPr>
        <p:spPr bwMode="auto">
          <a:xfrm>
            <a:off x="6453038" y="4319386"/>
            <a:ext cx="327039" cy="45719"/>
          </a:xfrm>
          <a:prstGeom prst="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grpSp>
        <p:nvGrpSpPr>
          <p:cNvPr id="23556" name="Group 23555"/>
          <p:cNvGrpSpPr/>
          <p:nvPr/>
        </p:nvGrpSpPr>
        <p:grpSpPr>
          <a:xfrm>
            <a:off x="6888089" y="4184060"/>
            <a:ext cx="360041" cy="181044"/>
            <a:chOff x="5397089" y="3924365"/>
            <a:chExt cx="327039" cy="243638"/>
          </a:xfrm>
        </p:grpSpPr>
        <p:sp>
          <p:nvSpPr>
            <p:cNvPr id="52" name="Rectangle 51"/>
            <p:cNvSpPr/>
            <p:nvPr/>
          </p:nvSpPr>
          <p:spPr bwMode="auto">
            <a:xfrm>
              <a:off x="5397089" y="3924365"/>
              <a:ext cx="327039" cy="45719"/>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55" name="Rectangle 54"/>
            <p:cNvSpPr/>
            <p:nvPr/>
          </p:nvSpPr>
          <p:spPr bwMode="auto">
            <a:xfrm>
              <a:off x="5397089" y="4122284"/>
              <a:ext cx="327039"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grpSp>
      <p:pic>
        <p:nvPicPr>
          <p:cNvPr id="33" name="Picture 4" descr="C:\Users\Ian\Desktop\logos\Futurizon Logo\Usable Files\White Text\PNG (transparent background)\Futurizon-logo.png"/>
          <p:cNvPicPr>
            <a:picLocks noChangeAspect="1" noChangeArrowheads="1"/>
          </p:cNvPicPr>
          <p:nvPr/>
        </p:nvPicPr>
        <p:blipFill>
          <a:blip r:embed="rId3" cstate="print"/>
          <a:srcRect/>
          <a:stretch>
            <a:fillRect/>
          </a:stretch>
        </p:blipFill>
        <p:spPr bwMode="auto">
          <a:xfrm>
            <a:off x="1658718" y="6525344"/>
            <a:ext cx="1700979" cy="216024"/>
          </a:xfrm>
          <a:prstGeom prst="rect">
            <a:avLst/>
          </a:prstGeom>
          <a:noFill/>
        </p:spPr>
      </p:pic>
    </p:spTree>
    <p:extLst>
      <p:ext uri="{BB962C8B-B14F-4D97-AF65-F5344CB8AC3E}">
        <p14:creationId xmlns:p14="http://schemas.microsoft.com/office/powerpoint/2010/main" val="28148554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9800" y="357188"/>
            <a:ext cx="7772400" cy="1143000"/>
          </a:xfrm>
        </p:spPr>
        <p:txBody>
          <a:bodyPr/>
          <a:lstStyle/>
          <a:p>
            <a:r>
              <a:rPr lang="en-GB" dirty="0" smtClean="0"/>
              <a:t>Disruptive v </a:t>
            </a:r>
            <a:r>
              <a:rPr lang="en-GB" dirty="0" err="1" smtClean="0"/>
              <a:t>stimulative</a:t>
            </a:r>
            <a:r>
              <a:rPr lang="en-GB" dirty="0" smtClean="0"/>
              <a:t> tech</a:t>
            </a:r>
          </a:p>
        </p:txBody>
      </p:sp>
      <p:sp>
        <p:nvSpPr>
          <p:cNvPr id="7171" name="Line 3"/>
          <p:cNvSpPr>
            <a:spLocks noChangeShapeType="1"/>
          </p:cNvSpPr>
          <p:nvPr/>
        </p:nvSpPr>
        <p:spPr bwMode="auto">
          <a:xfrm flipH="1">
            <a:off x="3262314" y="1909763"/>
            <a:ext cx="28575" cy="4017962"/>
          </a:xfrm>
          <a:prstGeom prst="line">
            <a:avLst/>
          </a:prstGeom>
          <a:noFill/>
          <a:ln w="38100">
            <a:solidFill>
              <a:schemeClr val="tx1"/>
            </a:solidFill>
            <a:round/>
            <a:headEnd/>
            <a:tailEnd/>
          </a:ln>
        </p:spPr>
        <p:txBody>
          <a:bodyPr wrap="none" anchor="ctr"/>
          <a:lstStyle/>
          <a:p>
            <a:endParaRPr lang="en-GB">
              <a:latin typeface="+mn-lt"/>
            </a:endParaRPr>
          </a:p>
        </p:txBody>
      </p:sp>
      <p:sp>
        <p:nvSpPr>
          <p:cNvPr id="7172" name="Line 4"/>
          <p:cNvSpPr>
            <a:spLocks noChangeShapeType="1"/>
          </p:cNvSpPr>
          <p:nvPr/>
        </p:nvSpPr>
        <p:spPr bwMode="auto">
          <a:xfrm>
            <a:off x="3262313" y="5927725"/>
            <a:ext cx="6248400" cy="0"/>
          </a:xfrm>
          <a:prstGeom prst="line">
            <a:avLst/>
          </a:prstGeom>
          <a:noFill/>
          <a:ln w="38100">
            <a:solidFill>
              <a:schemeClr val="tx1"/>
            </a:solidFill>
            <a:round/>
            <a:headEnd/>
            <a:tailEnd/>
          </a:ln>
        </p:spPr>
        <p:txBody>
          <a:bodyPr wrap="none" anchor="ctr"/>
          <a:lstStyle/>
          <a:p>
            <a:endParaRPr lang="en-GB">
              <a:latin typeface="+mn-lt"/>
            </a:endParaRPr>
          </a:p>
        </p:txBody>
      </p:sp>
      <p:sp>
        <p:nvSpPr>
          <p:cNvPr id="7173" name="Text Box 6"/>
          <p:cNvSpPr txBox="1">
            <a:spLocks noChangeArrowheads="1"/>
          </p:cNvSpPr>
          <p:nvPr/>
        </p:nvSpPr>
        <p:spPr bwMode="auto">
          <a:xfrm>
            <a:off x="6096001" y="6043614"/>
            <a:ext cx="870751" cy="461665"/>
          </a:xfrm>
          <a:prstGeom prst="rect">
            <a:avLst/>
          </a:prstGeom>
          <a:noFill/>
          <a:ln w="9525">
            <a:noFill/>
            <a:miter lim="800000"/>
            <a:headEnd/>
            <a:tailEnd/>
          </a:ln>
        </p:spPr>
        <p:txBody>
          <a:bodyPr wrap="none">
            <a:spAutoFit/>
          </a:bodyPr>
          <a:lstStyle/>
          <a:p>
            <a:r>
              <a:rPr lang="en-GB" sz="2400" i="0">
                <a:latin typeface="+mn-lt"/>
              </a:rPr>
              <a:t>2020</a:t>
            </a:r>
          </a:p>
        </p:txBody>
      </p:sp>
      <p:sp>
        <p:nvSpPr>
          <p:cNvPr id="7174" name="Text Box 7"/>
          <p:cNvSpPr txBox="1">
            <a:spLocks noChangeArrowheads="1"/>
          </p:cNvSpPr>
          <p:nvPr/>
        </p:nvSpPr>
        <p:spPr bwMode="auto">
          <a:xfrm>
            <a:off x="8810626" y="6043614"/>
            <a:ext cx="870751" cy="461665"/>
          </a:xfrm>
          <a:prstGeom prst="rect">
            <a:avLst/>
          </a:prstGeom>
          <a:noFill/>
          <a:ln w="9525">
            <a:noFill/>
            <a:miter lim="800000"/>
            <a:headEnd/>
            <a:tailEnd/>
          </a:ln>
        </p:spPr>
        <p:txBody>
          <a:bodyPr wrap="none">
            <a:spAutoFit/>
          </a:bodyPr>
          <a:lstStyle/>
          <a:p>
            <a:r>
              <a:rPr lang="en-GB" sz="2400" i="0">
                <a:latin typeface="+mn-lt"/>
              </a:rPr>
              <a:t>2040</a:t>
            </a:r>
          </a:p>
        </p:txBody>
      </p:sp>
      <p:sp>
        <p:nvSpPr>
          <p:cNvPr id="7175" name="Text Box 8"/>
          <p:cNvSpPr txBox="1">
            <a:spLocks noChangeArrowheads="1"/>
          </p:cNvSpPr>
          <p:nvPr/>
        </p:nvSpPr>
        <p:spPr bwMode="auto">
          <a:xfrm>
            <a:off x="6462407" y="4983537"/>
            <a:ext cx="1675459" cy="830997"/>
          </a:xfrm>
          <a:prstGeom prst="rect">
            <a:avLst/>
          </a:prstGeom>
          <a:noFill/>
          <a:ln w="9525">
            <a:noFill/>
            <a:miter lim="800000"/>
            <a:headEnd/>
            <a:tailEnd/>
          </a:ln>
        </p:spPr>
        <p:txBody>
          <a:bodyPr wrap="none">
            <a:spAutoFit/>
          </a:bodyPr>
          <a:lstStyle/>
          <a:p>
            <a:r>
              <a:rPr lang="en-GB" sz="2400" i="0" dirty="0">
                <a:solidFill>
                  <a:srgbClr val="FF0000"/>
                </a:solidFill>
                <a:latin typeface="+mn-lt"/>
              </a:rPr>
              <a:t>Disruptive</a:t>
            </a:r>
          </a:p>
          <a:p>
            <a:r>
              <a:rPr lang="en-GB" sz="2400" i="0" dirty="0">
                <a:solidFill>
                  <a:srgbClr val="FF0000"/>
                </a:solidFill>
                <a:latin typeface="+mn-lt"/>
              </a:rPr>
              <a:t>technology</a:t>
            </a:r>
          </a:p>
        </p:txBody>
      </p:sp>
      <p:sp>
        <p:nvSpPr>
          <p:cNvPr id="7177" name="Text Box 13"/>
          <p:cNvSpPr txBox="1">
            <a:spLocks noChangeArrowheads="1"/>
          </p:cNvSpPr>
          <p:nvPr/>
        </p:nvSpPr>
        <p:spPr bwMode="auto">
          <a:xfrm>
            <a:off x="1703512" y="2114551"/>
            <a:ext cx="1524000" cy="830997"/>
          </a:xfrm>
          <a:prstGeom prst="rect">
            <a:avLst/>
          </a:prstGeom>
          <a:noFill/>
          <a:ln w="9525">
            <a:noFill/>
            <a:miter lim="800000"/>
            <a:headEnd/>
            <a:tailEnd/>
          </a:ln>
        </p:spPr>
        <p:txBody>
          <a:bodyPr wrap="square">
            <a:spAutoFit/>
          </a:bodyPr>
          <a:lstStyle/>
          <a:p>
            <a:r>
              <a:rPr lang="en-GB" sz="2400" i="0" dirty="0" err="1">
                <a:solidFill>
                  <a:srgbClr val="FFCC00"/>
                </a:solidFill>
                <a:latin typeface="+mn-lt"/>
              </a:rPr>
              <a:t>Economicinfluence</a:t>
            </a:r>
            <a:endParaRPr lang="en-GB" sz="2400" i="0" dirty="0">
              <a:latin typeface="+mn-lt"/>
            </a:endParaRPr>
          </a:p>
        </p:txBody>
      </p:sp>
      <p:sp>
        <p:nvSpPr>
          <p:cNvPr id="7180" name="Freeform 18"/>
          <p:cNvSpPr>
            <a:spLocks noChangeArrowheads="1"/>
          </p:cNvSpPr>
          <p:nvPr/>
        </p:nvSpPr>
        <p:spPr bwMode="auto">
          <a:xfrm>
            <a:off x="3262314" y="2060849"/>
            <a:ext cx="4810125" cy="3487737"/>
          </a:xfrm>
          <a:custGeom>
            <a:avLst/>
            <a:gdLst>
              <a:gd name="T0" fmla="*/ 0 w 4775200"/>
              <a:gd name="T1" fmla="*/ 7176594 h 3311407"/>
              <a:gd name="T2" fmla="*/ 3383782 w 4775200"/>
              <a:gd name="T3" fmla="*/ 6413738 h 3311407"/>
              <a:gd name="T4" fmla="*/ 4859197 w 4775200"/>
              <a:gd name="T5" fmla="*/ 4421812 h 3311407"/>
              <a:gd name="T6" fmla="*/ 5327155 w 4775200"/>
              <a:gd name="T7" fmla="*/ 0 h 3311407"/>
              <a:gd name="T8" fmla="*/ 0 60000 65536"/>
              <a:gd name="T9" fmla="*/ 0 60000 65536"/>
              <a:gd name="T10" fmla="*/ 0 60000 65536"/>
              <a:gd name="T11" fmla="*/ 0 60000 65536"/>
              <a:gd name="T12" fmla="*/ 0 w 4775200"/>
              <a:gd name="T13" fmla="*/ 0 h 3311407"/>
              <a:gd name="T14" fmla="*/ 4775200 w 4775200"/>
              <a:gd name="T15" fmla="*/ 3311407 h 3311407"/>
            </a:gdLst>
            <a:ahLst/>
            <a:cxnLst>
              <a:cxn ang="T8">
                <a:pos x="T0" y="T1"/>
              </a:cxn>
              <a:cxn ang="T9">
                <a:pos x="T2" y="T3"/>
              </a:cxn>
              <a:cxn ang="T10">
                <a:pos x="T4" y="T5"/>
              </a:cxn>
              <a:cxn ang="T11">
                <a:pos x="T6" y="T7"/>
              </a:cxn>
            </a:cxnLst>
            <a:rect l="T12" t="T13" r="T14" b="T15"/>
            <a:pathLst>
              <a:path w="4775200" h="3311407">
                <a:moveTo>
                  <a:pt x="0" y="3296355"/>
                </a:moveTo>
                <a:cubicBezTo>
                  <a:pt x="958614" y="3311407"/>
                  <a:pt x="2285087" y="3109156"/>
                  <a:pt x="3033184" y="2945953"/>
                </a:cubicBezTo>
                <a:cubicBezTo>
                  <a:pt x="3743117" y="2676017"/>
                  <a:pt x="4065396" y="2522016"/>
                  <a:pt x="4355732" y="2031024"/>
                </a:cubicBezTo>
                <a:cubicBezTo>
                  <a:pt x="4646068" y="1540032"/>
                  <a:pt x="4639733" y="1052689"/>
                  <a:pt x="4775200" y="0"/>
                </a:cubicBezTo>
              </a:path>
            </a:pathLst>
          </a:custGeom>
          <a:noFill/>
          <a:ln w="57150" algn="ctr">
            <a:solidFill>
              <a:srgbClr val="FF0000"/>
            </a:solidFill>
            <a:round/>
            <a:headEnd/>
            <a:tailEnd/>
          </a:ln>
        </p:spPr>
        <p:txBody>
          <a:bodyPr/>
          <a:lstStyle/>
          <a:p>
            <a:endParaRPr lang="en-GB">
              <a:latin typeface="+mn-lt"/>
            </a:endParaRPr>
          </a:p>
        </p:txBody>
      </p:sp>
      <p:sp>
        <p:nvSpPr>
          <p:cNvPr id="7181" name="Text Box 6"/>
          <p:cNvSpPr txBox="1">
            <a:spLocks noChangeArrowheads="1"/>
          </p:cNvSpPr>
          <p:nvPr/>
        </p:nvSpPr>
        <p:spPr bwMode="auto">
          <a:xfrm>
            <a:off x="3452813" y="6043613"/>
            <a:ext cx="869950" cy="461962"/>
          </a:xfrm>
          <a:prstGeom prst="rect">
            <a:avLst/>
          </a:prstGeom>
          <a:noFill/>
          <a:ln w="9525">
            <a:noFill/>
            <a:miter lim="800000"/>
            <a:headEnd/>
            <a:tailEnd/>
          </a:ln>
        </p:spPr>
        <p:txBody>
          <a:bodyPr wrap="none">
            <a:spAutoFit/>
          </a:bodyPr>
          <a:lstStyle/>
          <a:p>
            <a:r>
              <a:rPr lang="en-GB" sz="2400" i="0">
                <a:latin typeface="+mn-lt"/>
              </a:rPr>
              <a:t>2000</a:t>
            </a:r>
          </a:p>
        </p:txBody>
      </p:sp>
      <p:sp>
        <p:nvSpPr>
          <p:cNvPr id="7182" name="Freeform 18"/>
          <p:cNvSpPr>
            <a:spLocks noChangeArrowheads="1"/>
          </p:cNvSpPr>
          <p:nvPr/>
        </p:nvSpPr>
        <p:spPr bwMode="auto">
          <a:xfrm>
            <a:off x="3262314" y="2060848"/>
            <a:ext cx="4057823" cy="3750991"/>
          </a:xfrm>
          <a:custGeom>
            <a:avLst/>
            <a:gdLst>
              <a:gd name="T0" fmla="*/ 0 w 4775200"/>
              <a:gd name="T1" fmla="*/ 668315 h 3311407"/>
              <a:gd name="T2" fmla="*/ 32806217 w 4775200"/>
              <a:gd name="T3" fmla="*/ 597275 h 3311407"/>
              <a:gd name="T4" fmla="*/ 46582029 w 4775200"/>
              <a:gd name="T5" fmla="*/ 411777 h 3311407"/>
              <a:gd name="T6" fmla="*/ 56721773 w 4775200"/>
              <a:gd name="T7" fmla="*/ 0 h 3311407"/>
              <a:gd name="T8" fmla="*/ 0 60000 65536"/>
              <a:gd name="T9" fmla="*/ 0 60000 65536"/>
              <a:gd name="T10" fmla="*/ 0 60000 65536"/>
              <a:gd name="T11" fmla="*/ 0 60000 65536"/>
              <a:gd name="T12" fmla="*/ 0 w 4775200"/>
              <a:gd name="T13" fmla="*/ 0 h 3311407"/>
              <a:gd name="T14" fmla="*/ 4775200 w 4775200"/>
              <a:gd name="T15" fmla="*/ 3311407 h 3311407"/>
            </a:gdLst>
            <a:ahLst/>
            <a:cxnLst>
              <a:cxn ang="T8">
                <a:pos x="T0" y="T1"/>
              </a:cxn>
              <a:cxn ang="T9">
                <a:pos x="T2" y="T3"/>
              </a:cxn>
              <a:cxn ang="T10">
                <a:pos x="T4" y="T5"/>
              </a:cxn>
              <a:cxn ang="T11">
                <a:pos x="T6" y="T7"/>
              </a:cxn>
            </a:cxnLst>
            <a:rect l="T12" t="T13" r="T14" b="T15"/>
            <a:pathLst>
              <a:path w="4775200" h="3311407">
                <a:moveTo>
                  <a:pt x="0" y="3296355"/>
                </a:moveTo>
                <a:cubicBezTo>
                  <a:pt x="958614" y="3311407"/>
                  <a:pt x="2013744" y="3109156"/>
                  <a:pt x="2761841" y="2945953"/>
                </a:cubicBezTo>
                <a:cubicBezTo>
                  <a:pt x="3471774" y="2676017"/>
                  <a:pt x="3521093" y="2554330"/>
                  <a:pt x="3921575" y="2031024"/>
                </a:cubicBezTo>
                <a:cubicBezTo>
                  <a:pt x="4211911" y="1540032"/>
                  <a:pt x="4639733" y="1052689"/>
                  <a:pt x="4775200" y="0"/>
                </a:cubicBezTo>
              </a:path>
            </a:pathLst>
          </a:custGeom>
          <a:noFill/>
          <a:ln w="57150" algn="ctr">
            <a:solidFill>
              <a:srgbClr val="00B050"/>
            </a:solidFill>
            <a:round/>
            <a:headEnd/>
            <a:tailEnd/>
          </a:ln>
        </p:spPr>
        <p:txBody>
          <a:bodyPr/>
          <a:lstStyle/>
          <a:p>
            <a:endParaRPr lang="en-GB">
              <a:latin typeface="+mn-lt"/>
            </a:endParaRPr>
          </a:p>
        </p:txBody>
      </p:sp>
      <p:sp>
        <p:nvSpPr>
          <p:cNvPr id="7183" name="Text Box 9"/>
          <p:cNvSpPr txBox="1">
            <a:spLocks noChangeArrowheads="1"/>
          </p:cNvSpPr>
          <p:nvPr/>
        </p:nvSpPr>
        <p:spPr bwMode="auto">
          <a:xfrm>
            <a:off x="8112225" y="2282096"/>
            <a:ext cx="3384375" cy="1938992"/>
          </a:xfrm>
          <a:prstGeom prst="rect">
            <a:avLst/>
          </a:prstGeom>
          <a:noFill/>
          <a:ln w="9525">
            <a:noFill/>
            <a:miter lim="800000"/>
            <a:headEnd/>
            <a:tailEnd/>
          </a:ln>
        </p:spPr>
        <p:txBody>
          <a:bodyPr wrap="square">
            <a:spAutoFit/>
          </a:bodyPr>
          <a:lstStyle/>
          <a:p>
            <a:r>
              <a:rPr lang="en-GB" sz="2400" i="0" dirty="0">
                <a:latin typeface="+mn-lt"/>
              </a:rPr>
              <a:t>New tech disrupts old industries but it also stimulates new ones. We’ve probably already passed breakeven.</a:t>
            </a:r>
          </a:p>
        </p:txBody>
      </p:sp>
      <p:sp>
        <p:nvSpPr>
          <p:cNvPr id="15" name="Text Box 8"/>
          <p:cNvSpPr txBox="1">
            <a:spLocks noChangeArrowheads="1"/>
          </p:cNvSpPr>
          <p:nvPr/>
        </p:nvSpPr>
        <p:spPr bwMode="auto">
          <a:xfrm>
            <a:off x="5519937" y="2096622"/>
            <a:ext cx="1691489" cy="830997"/>
          </a:xfrm>
          <a:prstGeom prst="rect">
            <a:avLst/>
          </a:prstGeom>
          <a:noFill/>
          <a:ln w="9525">
            <a:noFill/>
            <a:miter lim="800000"/>
            <a:headEnd/>
            <a:tailEnd/>
          </a:ln>
        </p:spPr>
        <p:txBody>
          <a:bodyPr wrap="none">
            <a:spAutoFit/>
          </a:bodyPr>
          <a:lstStyle/>
          <a:p>
            <a:r>
              <a:rPr lang="en-GB" sz="2400" i="0" dirty="0" err="1">
                <a:solidFill>
                  <a:srgbClr val="00B050"/>
                </a:solidFill>
                <a:latin typeface="+mn-lt"/>
              </a:rPr>
              <a:t>Stimulative</a:t>
            </a:r>
            <a:endParaRPr lang="en-GB" sz="2400" i="0" dirty="0">
              <a:solidFill>
                <a:srgbClr val="00B050"/>
              </a:solidFill>
              <a:latin typeface="+mn-lt"/>
            </a:endParaRPr>
          </a:p>
          <a:p>
            <a:r>
              <a:rPr lang="en-GB" sz="2400" i="0" dirty="0">
                <a:solidFill>
                  <a:srgbClr val="00B050"/>
                </a:solidFill>
                <a:latin typeface="+mn-lt"/>
              </a:rPr>
              <a:t>technology</a:t>
            </a:r>
          </a:p>
        </p:txBody>
      </p:sp>
    </p:spTree>
    <p:extLst>
      <p:ext uri="{BB962C8B-B14F-4D97-AF65-F5344CB8AC3E}">
        <p14:creationId xmlns:p14="http://schemas.microsoft.com/office/powerpoint/2010/main" val="327928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431704" y="3140968"/>
            <a:ext cx="2744688" cy="1872208"/>
            <a:chOff x="1907704" y="3140968"/>
            <a:chExt cx="2744688" cy="1872208"/>
          </a:xfrm>
        </p:grpSpPr>
        <p:sp>
          <p:nvSpPr>
            <p:cNvPr id="26" name="Rounded Rectangle 25"/>
            <p:cNvSpPr/>
            <p:nvPr/>
          </p:nvSpPr>
          <p:spPr bwMode="auto">
            <a:xfrm>
              <a:off x="1916088"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7" name="Rounded Rectangle 26"/>
            <p:cNvSpPr/>
            <p:nvPr/>
          </p:nvSpPr>
          <p:spPr bwMode="auto">
            <a:xfrm>
              <a:off x="1907704"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28" name="Straight Connector 27"/>
            <p:cNvCxnSpPr/>
            <p:nvPr/>
          </p:nvCxnSpPr>
          <p:spPr bwMode="auto">
            <a:xfrm>
              <a:off x="2251663"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56322" name="Rectangle 2"/>
          <p:cNvSpPr>
            <a:spLocks noGrp="1" noChangeArrowheads="1"/>
          </p:cNvSpPr>
          <p:nvPr>
            <p:ph type="title"/>
          </p:nvPr>
        </p:nvSpPr>
        <p:spPr>
          <a:xfrm>
            <a:off x="3192116" y="548681"/>
            <a:ext cx="6072237" cy="1285875"/>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47717" tIns="23440" rIns="47717" bIns="23440" numCol="1" rtlCol="0" anchor="ctr" anchorCtr="0" compatLnSpc="1">
            <a:prstTxWarp prst="textNoShape">
              <a:avLst/>
            </a:prstTxWarp>
            <a:normAutofit/>
          </a:bodyPr>
          <a:lstStyle/>
          <a:p>
            <a:r>
              <a:rPr lang="en-GB" altLang="en-US" dirty="0" smtClean="0"/>
              <a:t>Pod tech for road or rail</a:t>
            </a:r>
            <a:endParaRPr lang="en-GB" altLang="en-US" dirty="0"/>
          </a:p>
        </p:txBody>
      </p:sp>
      <p:sp>
        <p:nvSpPr>
          <p:cNvPr id="56335" name="Text Box 15"/>
          <p:cNvSpPr txBox="1">
            <a:spLocks noChangeArrowheads="1"/>
          </p:cNvSpPr>
          <p:nvPr/>
        </p:nvSpPr>
        <p:spPr bwMode="auto">
          <a:xfrm>
            <a:off x="8755906" y="1906880"/>
            <a:ext cx="22366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700" dirty="0">
                <a:latin typeface="+mn-lt"/>
              </a:rPr>
              <a:t>Virtual or real</a:t>
            </a:r>
          </a:p>
          <a:p>
            <a:r>
              <a:rPr lang="en-GB" altLang="en-US" sz="2700" dirty="0">
                <a:latin typeface="+mn-lt"/>
              </a:rPr>
              <a:t>windows</a:t>
            </a:r>
          </a:p>
        </p:txBody>
      </p:sp>
      <p:sp>
        <p:nvSpPr>
          <p:cNvPr id="6" name="Rounded Rectangle 5"/>
          <p:cNvSpPr/>
          <p:nvPr/>
        </p:nvSpPr>
        <p:spPr bwMode="auto">
          <a:xfrm>
            <a:off x="6240016"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10" name="Text Box 15"/>
          <p:cNvSpPr txBox="1">
            <a:spLocks noChangeArrowheads="1"/>
          </p:cNvSpPr>
          <p:nvPr/>
        </p:nvSpPr>
        <p:spPr bwMode="auto">
          <a:xfrm>
            <a:off x="6384032" y="5085184"/>
            <a:ext cx="244856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700" dirty="0">
                <a:solidFill>
                  <a:srgbClr val="FF0000"/>
                </a:solidFill>
                <a:latin typeface="+mn-lt"/>
              </a:rPr>
              <a:t>No wheels</a:t>
            </a:r>
          </a:p>
          <a:p>
            <a:r>
              <a:rPr lang="en-GB" altLang="en-US" sz="2700" dirty="0">
                <a:latin typeface="+mn-lt"/>
              </a:rPr>
              <a:t>EM levitation &amp; propulsion</a:t>
            </a:r>
          </a:p>
        </p:txBody>
      </p:sp>
      <p:sp>
        <p:nvSpPr>
          <p:cNvPr id="12" name="Rounded Rectangle 11"/>
          <p:cNvSpPr/>
          <p:nvPr/>
        </p:nvSpPr>
        <p:spPr bwMode="auto">
          <a:xfrm>
            <a:off x="6231632"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13" name="Text Box 15"/>
          <p:cNvSpPr txBox="1">
            <a:spLocks noChangeArrowheads="1"/>
          </p:cNvSpPr>
          <p:nvPr/>
        </p:nvSpPr>
        <p:spPr bwMode="auto">
          <a:xfrm>
            <a:off x="1061792" y="1711682"/>
            <a:ext cx="343730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700" dirty="0">
                <a:solidFill>
                  <a:srgbClr val="00B0F0"/>
                </a:solidFill>
                <a:latin typeface="+mn-lt"/>
              </a:rPr>
              <a:t>Outer appearance chosen by occupants</a:t>
            </a:r>
          </a:p>
          <a:p>
            <a:r>
              <a:rPr lang="en-GB" altLang="en-US" sz="2700" dirty="0">
                <a:solidFill>
                  <a:srgbClr val="00B0F0"/>
                </a:solidFill>
                <a:latin typeface="+mn-lt"/>
              </a:rPr>
              <a:t>Polymer display</a:t>
            </a:r>
          </a:p>
        </p:txBody>
      </p:sp>
      <p:cxnSp>
        <p:nvCxnSpPr>
          <p:cNvPr id="9" name="Straight Arrow Connector 8"/>
          <p:cNvCxnSpPr>
            <a:stCxn id="13" idx="2"/>
          </p:cNvCxnSpPr>
          <p:nvPr/>
        </p:nvCxnSpPr>
        <p:spPr bwMode="auto">
          <a:xfrm>
            <a:off x="2780443" y="3050510"/>
            <a:ext cx="2125165" cy="164484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H="1">
            <a:off x="8256240" y="2830210"/>
            <a:ext cx="1080120" cy="127332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0" name="Text Box 15"/>
          <p:cNvSpPr txBox="1">
            <a:spLocks noChangeArrowheads="1"/>
          </p:cNvSpPr>
          <p:nvPr/>
        </p:nvSpPr>
        <p:spPr bwMode="auto">
          <a:xfrm>
            <a:off x="4998760" y="1990231"/>
            <a:ext cx="34373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700" dirty="0">
                <a:solidFill>
                  <a:srgbClr val="FFFF00"/>
                </a:solidFill>
                <a:latin typeface="+mn-lt"/>
              </a:rPr>
              <a:t>Inner décor </a:t>
            </a:r>
            <a:r>
              <a:rPr lang="en-GB" altLang="en-US" sz="2700" dirty="0" smtClean="0">
                <a:solidFill>
                  <a:srgbClr val="FFFF00"/>
                </a:solidFill>
                <a:latin typeface="+mn-lt"/>
              </a:rPr>
              <a:t>uses augmented </a:t>
            </a:r>
            <a:r>
              <a:rPr lang="en-GB" altLang="en-US" sz="2700" dirty="0">
                <a:solidFill>
                  <a:srgbClr val="FFFF00"/>
                </a:solidFill>
                <a:latin typeface="+mn-lt"/>
              </a:rPr>
              <a:t>reality</a:t>
            </a:r>
          </a:p>
        </p:txBody>
      </p:sp>
      <p:cxnSp>
        <p:nvCxnSpPr>
          <p:cNvPr id="21" name="Straight Connector 20"/>
          <p:cNvCxnSpPr/>
          <p:nvPr/>
        </p:nvCxnSpPr>
        <p:spPr bwMode="auto">
          <a:xfrm>
            <a:off x="6575592"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24" name="Text Box 15"/>
          <p:cNvSpPr txBox="1">
            <a:spLocks noChangeArrowheads="1"/>
          </p:cNvSpPr>
          <p:nvPr/>
        </p:nvSpPr>
        <p:spPr bwMode="auto">
          <a:xfrm>
            <a:off x="9048328" y="5009401"/>
            <a:ext cx="18722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700" dirty="0">
                <a:solidFill>
                  <a:srgbClr val="FF0000"/>
                </a:solidFill>
                <a:latin typeface="+mn-lt"/>
              </a:rPr>
              <a:t>No battery, no motor</a:t>
            </a:r>
          </a:p>
        </p:txBody>
      </p:sp>
      <p:sp>
        <p:nvSpPr>
          <p:cNvPr id="25" name="Text Box 15"/>
          <p:cNvSpPr txBox="1">
            <a:spLocks noChangeArrowheads="1"/>
          </p:cNvSpPr>
          <p:nvPr/>
        </p:nvSpPr>
        <p:spPr bwMode="auto">
          <a:xfrm>
            <a:off x="2135560" y="5164302"/>
            <a:ext cx="34373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700" dirty="0">
                <a:solidFill>
                  <a:srgbClr val="FFFF00"/>
                </a:solidFill>
                <a:latin typeface="+mn-lt"/>
              </a:rPr>
              <a:t>All self-cleaning/self sterilisation surfaces</a:t>
            </a:r>
          </a:p>
        </p:txBody>
      </p:sp>
    </p:spTree>
    <p:extLst>
      <p:ext uri="{BB962C8B-B14F-4D97-AF65-F5344CB8AC3E}">
        <p14:creationId xmlns:p14="http://schemas.microsoft.com/office/powerpoint/2010/main" val="39731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110862" y="271599"/>
            <a:ext cx="7772400" cy="1143000"/>
          </a:xfrm>
        </p:spPr>
        <p:txBody>
          <a:bodyPr/>
          <a:lstStyle/>
          <a:p>
            <a:r>
              <a:rPr lang="en-GB" dirty="0" smtClean="0"/>
              <a:t>Freight could mix with pods</a:t>
            </a:r>
          </a:p>
        </p:txBody>
      </p:sp>
      <p:sp>
        <p:nvSpPr>
          <p:cNvPr id="3" name="TextBox 2"/>
          <p:cNvSpPr txBox="1"/>
          <p:nvPr/>
        </p:nvSpPr>
        <p:spPr>
          <a:xfrm>
            <a:off x="1991544" y="4606096"/>
            <a:ext cx="8496944" cy="1631216"/>
          </a:xfrm>
          <a:prstGeom prst="rect">
            <a:avLst/>
          </a:prstGeom>
          <a:noFill/>
        </p:spPr>
        <p:txBody>
          <a:bodyPr wrap="square" rtlCol="0">
            <a:spAutoFit/>
          </a:bodyPr>
          <a:lstStyle/>
          <a:p>
            <a:r>
              <a:rPr lang="en-GB" sz="2000" i="0" dirty="0">
                <a:latin typeface="+mn-lt"/>
              </a:rPr>
              <a:t>Same system could work for road and rail</a:t>
            </a:r>
          </a:p>
          <a:p>
            <a:r>
              <a:rPr lang="en-GB" sz="2000" i="0" dirty="0">
                <a:latin typeface="+mn-lt"/>
              </a:rPr>
              <a:t>Shipping containers carried on transporter platforms</a:t>
            </a:r>
          </a:p>
          <a:p>
            <a:r>
              <a:rPr lang="en-GB" sz="2000" i="0" dirty="0">
                <a:latin typeface="+mn-lt"/>
              </a:rPr>
              <a:t>Local delivery pods could be stacked or merged to make larger containers</a:t>
            </a:r>
          </a:p>
          <a:p>
            <a:r>
              <a:rPr lang="en-GB" sz="2000" i="0" dirty="0">
                <a:latin typeface="+mn-lt"/>
              </a:rPr>
              <a:t>Automated delivery service for shopping, food, parcels, other goods</a:t>
            </a:r>
          </a:p>
          <a:p>
            <a:r>
              <a:rPr lang="en-GB" sz="2000" i="0" dirty="0">
                <a:latin typeface="+mn-lt"/>
              </a:rPr>
              <a:t>Cheap delivery acts as stimulator for latent businesses</a:t>
            </a:r>
          </a:p>
        </p:txBody>
      </p:sp>
      <p:sp>
        <p:nvSpPr>
          <p:cNvPr id="24" name="Rounded Rectangle 23"/>
          <p:cNvSpPr/>
          <p:nvPr/>
        </p:nvSpPr>
        <p:spPr bwMode="auto">
          <a:xfrm>
            <a:off x="3275916" y="3697287"/>
            <a:ext cx="3649747" cy="1440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26" name="Straight Connector 25"/>
          <p:cNvCxnSpPr/>
          <p:nvPr/>
        </p:nvCxnSpPr>
        <p:spPr bwMode="auto">
          <a:xfrm>
            <a:off x="3723514" y="3841303"/>
            <a:ext cx="272191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nvGrpSpPr>
          <p:cNvPr id="27" name="Group 26"/>
          <p:cNvGrpSpPr/>
          <p:nvPr/>
        </p:nvGrpSpPr>
        <p:grpSpPr>
          <a:xfrm>
            <a:off x="6948618" y="3049215"/>
            <a:ext cx="1140650" cy="792088"/>
            <a:chOff x="1907704" y="3140968"/>
            <a:chExt cx="2744688" cy="1872208"/>
          </a:xfrm>
        </p:grpSpPr>
        <p:sp>
          <p:nvSpPr>
            <p:cNvPr id="28" name="Rounded Rectangle 27"/>
            <p:cNvSpPr/>
            <p:nvPr/>
          </p:nvSpPr>
          <p:spPr bwMode="auto">
            <a:xfrm>
              <a:off x="1916088"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9" name="Rounded Rectangle 28"/>
            <p:cNvSpPr/>
            <p:nvPr/>
          </p:nvSpPr>
          <p:spPr bwMode="auto">
            <a:xfrm>
              <a:off x="1907704"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30" name="Straight Connector 29"/>
            <p:cNvCxnSpPr/>
            <p:nvPr/>
          </p:nvCxnSpPr>
          <p:spPr bwMode="auto">
            <a:xfrm>
              <a:off x="2251663"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32" name="Rounded Rectangle 31"/>
          <p:cNvSpPr/>
          <p:nvPr/>
        </p:nvSpPr>
        <p:spPr bwMode="auto">
          <a:xfrm>
            <a:off x="8115708" y="3697287"/>
            <a:ext cx="1137166" cy="1440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34" name="Straight Connector 33"/>
          <p:cNvCxnSpPr/>
          <p:nvPr/>
        </p:nvCxnSpPr>
        <p:spPr bwMode="auto">
          <a:xfrm>
            <a:off x="8255169" y="3841303"/>
            <a:ext cx="84807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nvGrpSpPr>
          <p:cNvPr id="22" name="Group 21"/>
          <p:cNvGrpSpPr/>
          <p:nvPr/>
        </p:nvGrpSpPr>
        <p:grpSpPr>
          <a:xfrm>
            <a:off x="2110862" y="3049215"/>
            <a:ext cx="1140650" cy="792088"/>
            <a:chOff x="1907704" y="3140968"/>
            <a:chExt cx="2744688" cy="1872208"/>
          </a:xfrm>
        </p:grpSpPr>
        <p:sp>
          <p:nvSpPr>
            <p:cNvPr id="23" name="Rounded Rectangle 22"/>
            <p:cNvSpPr/>
            <p:nvPr/>
          </p:nvSpPr>
          <p:spPr bwMode="auto">
            <a:xfrm>
              <a:off x="1916088"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39" name="Rounded Rectangle 38"/>
            <p:cNvSpPr/>
            <p:nvPr/>
          </p:nvSpPr>
          <p:spPr bwMode="auto">
            <a:xfrm>
              <a:off x="1907704"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0" name="Straight Connector 39"/>
            <p:cNvCxnSpPr/>
            <p:nvPr/>
          </p:nvCxnSpPr>
          <p:spPr bwMode="auto">
            <a:xfrm>
              <a:off x="2251663"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 name="Rectangle 1"/>
          <p:cNvSpPr/>
          <p:nvPr/>
        </p:nvSpPr>
        <p:spPr bwMode="auto">
          <a:xfrm>
            <a:off x="3359696" y="1609055"/>
            <a:ext cx="3528392" cy="20882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2800" i="0" dirty="0">
                <a:latin typeface="+mn-lt"/>
              </a:rPr>
              <a:t>Shipping container</a:t>
            </a:r>
          </a:p>
        </p:txBody>
      </p:sp>
      <p:sp>
        <p:nvSpPr>
          <p:cNvPr id="4" name="Rectangle 3"/>
          <p:cNvSpPr/>
          <p:nvPr/>
        </p:nvSpPr>
        <p:spPr bwMode="auto">
          <a:xfrm>
            <a:off x="9275830" y="2689174"/>
            <a:ext cx="1140650" cy="10081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2000" i="0" dirty="0">
                <a:latin typeface="+mn-lt"/>
              </a:rPr>
              <a:t>Local Delivery Pod</a:t>
            </a:r>
          </a:p>
        </p:txBody>
      </p:sp>
      <p:sp>
        <p:nvSpPr>
          <p:cNvPr id="5" name="TextBox 4"/>
          <p:cNvSpPr txBox="1"/>
          <p:nvPr/>
        </p:nvSpPr>
        <p:spPr>
          <a:xfrm>
            <a:off x="3863752" y="3861048"/>
            <a:ext cx="2266390" cy="369332"/>
          </a:xfrm>
          <a:prstGeom prst="rect">
            <a:avLst/>
          </a:prstGeom>
          <a:noFill/>
        </p:spPr>
        <p:txBody>
          <a:bodyPr wrap="none" rtlCol="0">
            <a:spAutoFit/>
          </a:bodyPr>
          <a:lstStyle/>
          <a:p>
            <a:r>
              <a:rPr lang="en-GB" sz="1800" i="0" dirty="0">
                <a:latin typeface="+mn-lt"/>
              </a:rPr>
              <a:t>Transporter platform</a:t>
            </a:r>
          </a:p>
        </p:txBody>
      </p:sp>
      <p:sp>
        <p:nvSpPr>
          <p:cNvPr id="41" name="Rounded Rectangle 40"/>
          <p:cNvSpPr/>
          <p:nvPr/>
        </p:nvSpPr>
        <p:spPr bwMode="auto">
          <a:xfrm>
            <a:off x="8115708" y="2473151"/>
            <a:ext cx="1137166" cy="1440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2" name="Straight Connector 41"/>
          <p:cNvCxnSpPr/>
          <p:nvPr/>
        </p:nvCxnSpPr>
        <p:spPr bwMode="auto">
          <a:xfrm>
            <a:off x="8255169" y="2617167"/>
            <a:ext cx="84807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43" name="Rectangle 42"/>
          <p:cNvSpPr/>
          <p:nvPr/>
        </p:nvSpPr>
        <p:spPr bwMode="auto">
          <a:xfrm>
            <a:off x="8112224" y="1465039"/>
            <a:ext cx="1140650" cy="10081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2000" i="0" dirty="0">
                <a:latin typeface="+mn-lt"/>
              </a:rPr>
              <a:t>Local Delivery Pod</a:t>
            </a:r>
          </a:p>
        </p:txBody>
      </p:sp>
      <p:sp>
        <p:nvSpPr>
          <p:cNvPr id="45" name="TextBox 44"/>
          <p:cNvSpPr txBox="1"/>
          <p:nvPr/>
        </p:nvSpPr>
        <p:spPr>
          <a:xfrm>
            <a:off x="1919536" y="3861048"/>
            <a:ext cx="1402948" cy="369332"/>
          </a:xfrm>
          <a:prstGeom prst="rect">
            <a:avLst/>
          </a:prstGeom>
          <a:noFill/>
        </p:spPr>
        <p:txBody>
          <a:bodyPr wrap="none" rtlCol="0">
            <a:spAutoFit/>
          </a:bodyPr>
          <a:lstStyle/>
          <a:p>
            <a:r>
              <a:rPr lang="en-GB" sz="1800" i="0" dirty="0">
                <a:latin typeface="+mn-lt"/>
              </a:rPr>
              <a:t>Passengers</a:t>
            </a:r>
          </a:p>
        </p:txBody>
      </p:sp>
      <p:sp>
        <p:nvSpPr>
          <p:cNvPr id="46" name="Rounded Rectangle 45"/>
          <p:cNvSpPr/>
          <p:nvPr/>
        </p:nvSpPr>
        <p:spPr bwMode="auto">
          <a:xfrm>
            <a:off x="9279314" y="3697287"/>
            <a:ext cx="1137166" cy="1440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7" name="Straight Connector 46"/>
          <p:cNvCxnSpPr/>
          <p:nvPr/>
        </p:nvCxnSpPr>
        <p:spPr bwMode="auto">
          <a:xfrm>
            <a:off x="9418775" y="3841303"/>
            <a:ext cx="84807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48" name="Rectangle 47"/>
          <p:cNvSpPr/>
          <p:nvPr/>
        </p:nvSpPr>
        <p:spPr bwMode="auto">
          <a:xfrm>
            <a:off x="8121578" y="2689174"/>
            <a:ext cx="1140650" cy="10081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2000" i="0" dirty="0">
                <a:latin typeface="+mn-lt"/>
              </a:rPr>
              <a:t>Freight crate</a:t>
            </a:r>
          </a:p>
        </p:txBody>
      </p:sp>
      <p:sp>
        <p:nvSpPr>
          <p:cNvPr id="49" name="TextBox 48"/>
          <p:cNvSpPr txBox="1"/>
          <p:nvPr/>
        </p:nvSpPr>
        <p:spPr>
          <a:xfrm>
            <a:off x="7952090" y="3861048"/>
            <a:ext cx="2608406" cy="369332"/>
          </a:xfrm>
          <a:prstGeom prst="rect">
            <a:avLst/>
          </a:prstGeom>
          <a:noFill/>
        </p:spPr>
        <p:txBody>
          <a:bodyPr wrap="none" rtlCol="0">
            <a:spAutoFit/>
          </a:bodyPr>
          <a:lstStyle/>
          <a:p>
            <a:r>
              <a:rPr lang="en-GB" sz="1800" i="0" dirty="0">
                <a:latin typeface="+mn-lt"/>
              </a:rPr>
              <a:t>Local delivery platforms</a:t>
            </a:r>
          </a:p>
        </p:txBody>
      </p:sp>
      <p:sp>
        <p:nvSpPr>
          <p:cNvPr id="50" name="TextBox 49"/>
          <p:cNvSpPr txBox="1"/>
          <p:nvPr/>
        </p:nvSpPr>
        <p:spPr>
          <a:xfrm>
            <a:off x="7052574" y="3861048"/>
            <a:ext cx="915635" cy="369332"/>
          </a:xfrm>
          <a:prstGeom prst="rect">
            <a:avLst/>
          </a:prstGeom>
          <a:noFill/>
        </p:spPr>
        <p:txBody>
          <a:bodyPr wrap="none" rtlCol="0">
            <a:spAutoFit/>
          </a:bodyPr>
          <a:lstStyle/>
          <a:p>
            <a:r>
              <a:rPr lang="en-GB" sz="1800" i="0" dirty="0">
                <a:latin typeface="+mn-lt"/>
              </a:rPr>
              <a:t>Robots</a:t>
            </a:r>
          </a:p>
        </p:txBody>
      </p:sp>
    </p:spTree>
    <p:extLst>
      <p:ext uri="{BB962C8B-B14F-4D97-AF65-F5344CB8AC3E}">
        <p14:creationId xmlns:p14="http://schemas.microsoft.com/office/powerpoint/2010/main" val="3738637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209800" y="332656"/>
            <a:ext cx="7772400" cy="1143000"/>
          </a:xfrm>
        </p:spPr>
        <p:txBody>
          <a:bodyPr/>
          <a:lstStyle/>
          <a:p>
            <a:r>
              <a:rPr lang="en-GB" dirty="0" smtClean="0"/>
              <a:t>HS2 v Hyperloop v pods</a:t>
            </a:r>
          </a:p>
        </p:txBody>
      </p:sp>
      <p:sp>
        <p:nvSpPr>
          <p:cNvPr id="3" name="TextBox 2"/>
          <p:cNvSpPr txBox="1"/>
          <p:nvPr/>
        </p:nvSpPr>
        <p:spPr>
          <a:xfrm>
            <a:off x="6384032" y="3501308"/>
            <a:ext cx="4608512" cy="2862322"/>
          </a:xfrm>
          <a:prstGeom prst="rect">
            <a:avLst/>
          </a:prstGeom>
          <a:noFill/>
        </p:spPr>
        <p:txBody>
          <a:bodyPr wrap="square" rtlCol="0">
            <a:spAutoFit/>
          </a:bodyPr>
          <a:lstStyle/>
          <a:p>
            <a:r>
              <a:rPr lang="en-GB" sz="2000" i="0" dirty="0">
                <a:latin typeface="+mn-lt"/>
              </a:rPr>
              <a:t>HS2 is 20th C tech</a:t>
            </a:r>
          </a:p>
          <a:p>
            <a:r>
              <a:rPr lang="en-GB" sz="2000" i="0" dirty="0">
                <a:latin typeface="+mn-lt"/>
              </a:rPr>
              <a:t>Hyperloop high speed but expensive</a:t>
            </a:r>
          </a:p>
          <a:p>
            <a:r>
              <a:rPr lang="en-GB" sz="2000" i="0" dirty="0">
                <a:latin typeface="+mn-lt"/>
              </a:rPr>
              <a:t>Scheduled service would add delay</a:t>
            </a:r>
          </a:p>
          <a:p>
            <a:r>
              <a:rPr lang="en-GB" sz="2000" i="0" dirty="0">
                <a:latin typeface="+mn-lt"/>
              </a:rPr>
              <a:t>Pods need no rails, could be fully compatible with road pods for no-delay end to end travel</a:t>
            </a:r>
          </a:p>
          <a:p>
            <a:r>
              <a:rPr lang="en-GB" sz="2000" i="0" dirty="0">
                <a:latin typeface="+mn-lt"/>
              </a:rPr>
              <a:t>Pods could be high speed</a:t>
            </a:r>
          </a:p>
          <a:p>
            <a:r>
              <a:rPr lang="en-GB" sz="2000" i="0" dirty="0">
                <a:latin typeface="+mn-lt"/>
              </a:rPr>
              <a:t>Pods could interleave with freight carriers on same lanes</a:t>
            </a:r>
          </a:p>
        </p:txBody>
      </p:sp>
      <p:pic>
        <p:nvPicPr>
          <p:cNvPr id="3076" name="Picture 4" descr="Image result for h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08" y="1628800"/>
            <a:ext cx="3361284" cy="20980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hyperlo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368" y="3919555"/>
            <a:ext cx="4248472" cy="238976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4727848" y="2331182"/>
            <a:ext cx="1140650" cy="792088"/>
            <a:chOff x="1907704" y="3140968"/>
            <a:chExt cx="2744688" cy="1872208"/>
          </a:xfrm>
        </p:grpSpPr>
        <p:sp>
          <p:nvSpPr>
            <p:cNvPr id="24" name="Rounded Rectangle 23"/>
            <p:cNvSpPr/>
            <p:nvPr/>
          </p:nvSpPr>
          <p:spPr bwMode="auto">
            <a:xfrm>
              <a:off x="1916088"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5" name="Rounded Rectangle 24"/>
            <p:cNvSpPr/>
            <p:nvPr/>
          </p:nvSpPr>
          <p:spPr bwMode="auto">
            <a:xfrm>
              <a:off x="1907704"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26" name="Straight Connector 25"/>
            <p:cNvCxnSpPr/>
            <p:nvPr/>
          </p:nvCxnSpPr>
          <p:spPr bwMode="auto">
            <a:xfrm>
              <a:off x="2251663"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nvGrpSpPr>
          <p:cNvPr id="27" name="Group 26"/>
          <p:cNvGrpSpPr/>
          <p:nvPr/>
        </p:nvGrpSpPr>
        <p:grpSpPr>
          <a:xfrm>
            <a:off x="5891454" y="2331182"/>
            <a:ext cx="1140650" cy="792088"/>
            <a:chOff x="1907704" y="3140968"/>
            <a:chExt cx="2744688" cy="1872208"/>
          </a:xfrm>
        </p:grpSpPr>
        <p:sp>
          <p:nvSpPr>
            <p:cNvPr id="28" name="Rounded Rectangle 27"/>
            <p:cNvSpPr/>
            <p:nvPr/>
          </p:nvSpPr>
          <p:spPr bwMode="auto">
            <a:xfrm>
              <a:off x="1916088"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9" name="Rounded Rectangle 28"/>
            <p:cNvSpPr/>
            <p:nvPr/>
          </p:nvSpPr>
          <p:spPr bwMode="auto">
            <a:xfrm>
              <a:off x="1907704"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30" name="Straight Connector 29"/>
            <p:cNvCxnSpPr/>
            <p:nvPr/>
          </p:nvCxnSpPr>
          <p:spPr bwMode="auto">
            <a:xfrm>
              <a:off x="2251663"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nvGrpSpPr>
          <p:cNvPr id="31" name="Group 30"/>
          <p:cNvGrpSpPr/>
          <p:nvPr/>
        </p:nvGrpSpPr>
        <p:grpSpPr>
          <a:xfrm>
            <a:off x="7055060" y="2331182"/>
            <a:ext cx="1140650" cy="792088"/>
            <a:chOff x="1907704" y="3140968"/>
            <a:chExt cx="2744688" cy="1872208"/>
          </a:xfrm>
        </p:grpSpPr>
        <p:sp>
          <p:nvSpPr>
            <p:cNvPr id="32" name="Rounded Rectangle 31"/>
            <p:cNvSpPr/>
            <p:nvPr/>
          </p:nvSpPr>
          <p:spPr bwMode="auto">
            <a:xfrm>
              <a:off x="1916088"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33" name="Rounded Rectangle 32"/>
            <p:cNvSpPr/>
            <p:nvPr/>
          </p:nvSpPr>
          <p:spPr bwMode="auto">
            <a:xfrm>
              <a:off x="1907704"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34" name="Straight Connector 33"/>
            <p:cNvCxnSpPr/>
            <p:nvPr/>
          </p:nvCxnSpPr>
          <p:spPr bwMode="auto">
            <a:xfrm>
              <a:off x="2251663"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nvGrpSpPr>
          <p:cNvPr id="35" name="Group 34"/>
          <p:cNvGrpSpPr/>
          <p:nvPr/>
        </p:nvGrpSpPr>
        <p:grpSpPr>
          <a:xfrm>
            <a:off x="8218666" y="2331182"/>
            <a:ext cx="1140650" cy="792088"/>
            <a:chOff x="1907704" y="3140968"/>
            <a:chExt cx="2744688" cy="1872208"/>
          </a:xfrm>
        </p:grpSpPr>
        <p:sp>
          <p:nvSpPr>
            <p:cNvPr id="36" name="Rounded Rectangle 35"/>
            <p:cNvSpPr/>
            <p:nvPr/>
          </p:nvSpPr>
          <p:spPr bwMode="auto">
            <a:xfrm>
              <a:off x="1916088" y="3140968"/>
              <a:ext cx="2736304" cy="187220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37" name="Rounded Rectangle 36"/>
            <p:cNvSpPr/>
            <p:nvPr/>
          </p:nvSpPr>
          <p:spPr bwMode="auto">
            <a:xfrm>
              <a:off x="1907704" y="3284984"/>
              <a:ext cx="2744688" cy="1088504"/>
            </a:xfrm>
            <a:prstGeom prst="roundRect">
              <a:avLst/>
            </a:prstGeom>
            <a:solidFill>
              <a:srgbClr val="A1B8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38" name="Straight Connector 37"/>
            <p:cNvCxnSpPr/>
            <p:nvPr/>
          </p:nvCxnSpPr>
          <p:spPr bwMode="auto">
            <a:xfrm>
              <a:off x="2251663" y="5013176"/>
              <a:ext cx="204068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2" name="Rounded Rectangle 21"/>
          <p:cNvSpPr/>
          <p:nvPr/>
        </p:nvSpPr>
        <p:spPr bwMode="auto">
          <a:xfrm>
            <a:off x="9376505" y="2996952"/>
            <a:ext cx="1137166" cy="1440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23" name="Straight Connector 22"/>
          <p:cNvCxnSpPr/>
          <p:nvPr/>
        </p:nvCxnSpPr>
        <p:spPr bwMode="auto">
          <a:xfrm>
            <a:off x="9515966" y="3140968"/>
            <a:ext cx="84807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39" name="Rectangle 38"/>
          <p:cNvSpPr/>
          <p:nvPr/>
        </p:nvSpPr>
        <p:spPr bwMode="auto">
          <a:xfrm>
            <a:off x="10536627" y="1988839"/>
            <a:ext cx="1140650" cy="10081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000" i="0" dirty="0">
              <a:latin typeface="+mn-lt"/>
            </a:endParaRPr>
          </a:p>
        </p:txBody>
      </p:sp>
      <p:sp>
        <p:nvSpPr>
          <p:cNvPr id="40" name="Rounded Rectangle 39"/>
          <p:cNvSpPr/>
          <p:nvPr/>
        </p:nvSpPr>
        <p:spPr bwMode="auto">
          <a:xfrm>
            <a:off x="9376505" y="1772816"/>
            <a:ext cx="1137166" cy="1440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1" name="Straight Connector 40"/>
          <p:cNvCxnSpPr/>
          <p:nvPr/>
        </p:nvCxnSpPr>
        <p:spPr bwMode="auto">
          <a:xfrm>
            <a:off x="9515966" y="1916832"/>
            <a:ext cx="84807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42" name="Rectangle 41"/>
          <p:cNvSpPr/>
          <p:nvPr/>
        </p:nvSpPr>
        <p:spPr bwMode="auto">
          <a:xfrm>
            <a:off x="9373021" y="764704"/>
            <a:ext cx="1140650" cy="10081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000" i="0" dirty="0">
              <a:latin typeface="+mn-lt"/>
            </a:endParaRPr>
          </a:p>
        </p:txBody>
      </p:sp>
      <p:sp>
        <p:nvSpPr>
          <p:cNvPr id="43" name="Rounded Rectangle 42"/>
          <p:cNvSpPr/>
          <p:nvPr/>
        </p:nvSpPr>
        <p:spPr bwMode="auto">
          <a:xfrm>
            <a:off x="10540111" y="2996952"/>
            <a:ext cx="1137166" cy="1440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4" name="Straight Connector 43"/>
          <p:cNvCxnSpPr/>
          <p:nvPr/>
        </p:nvCxnSpPr>
        <p:spPr bwMode="auto">
          <a:xfrm>
            <a:off x="10679572" y="3140968"/>
            <a:ext cx="848079"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45" name="Rectangle 44"/>
          <p:cNvSpPr/>
          <p:nvPr/>
        </p:nvSpPr>
        <p:spPr bwMode="auto">
          <a:xfrm>
            <a:off x="9382375" y="1988839"/>
            <a:ext cx="1140650" cy="10081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000" i="0" dirty="0">
              <a:latin typeface="+mn-lt"/>
            </a:endParaRPr>
          </a:p>
        </p:txBody>
      </p:sp>
    </p:spTree>
    <p:extLst>
      <p:ext uri="{BB962C8B-B14F-4D97-AF65-F5344CB8AC3E}">
        <p14:creationId xmlns:p14="http://schemas.microsoft.com/office/powerpoint/2010/main" val="23909854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209800" y="332656"/>
            <a:ext cx="7772400" cy="1143000"/>
          </a:xfrm>
        </p:spPr>
        <p:txBody>
          <a:bodyPr/>
          <a:lstStyle/>
          <a:p>
            <a:r>
              <a:rPr lang="en-GB" dirty="0" smtClean="0"/>
              <a:t>Other freight: Airlander airship</a:t>
            </a:r>
          </a:p>
        </p:txBody>
      </p:sp>
      <p:sp>
        <p:nvSpPr>
          <p:cNvPr id="3" name="TextBox 2"/>
          <p:cNvSpPr txBox="1"/>
          <p:nvPr/>
        </p:nvSpPr>
        <p:spPr>
          <a:xfrm>
            <a:off x="5879976" y="2132856"/>
            <a:ext cx="4608512" cy="1938992"/>
          </a:xfrm>
          <a:prstGeom prst="rect">
            <a:avLst/>
          </a:prstGeom>
          <a:noFill/>
        </p:spPr>
        <p:txBody>
          <a:bodyPr wrap="square" rtlCol="0">
            <a:spAutoFit/>
          </a:bodyPr>
          <a:lstStyle/>
          <a:p>
            <a:r>
              <a:rPr lang="en-GB" sz="2000" i="0" dirty="0">
                <a:latin typeface="+mn-lt"/>
              </a:rPr>
              <a:t>92m </a:t>
            </a:r>
            <a:r>
              <a:rPr lang="en-GB" sz="2000" i="0" dirty="0" smtClean="0">
                <a:latin typeface="+mn-lt"/>
              </a:rPr>
              <a:t>long and </a:t>
            </a:r>
            <a:r>
              <a:rPr lang="en-GB" sz="2000" i="0" dirty="0">
                <a:latin typeface="+mn-lt"/>
              </a:rPr>
              <a:t>helium filled</a:t>
            </a:r>
          </a:p>
          <a:p>
            <a:r>
              <a:rPr lang="en-GB" sz="2000" i="0" dirty="0">
                <a:latin typeface="+mn-lt"/>
              </a:rPr>
              <a:t>Flies at 4900m </a:t>
            </a:r>
            <a:r>
              <a:rPr lang="en-GB" sz="2000" i="0" dirty="0" smtClean="0">
                <a:latin typeface="+mn-lt"/>
              </a:rPr>
              <a:t>altitude at 150kph for up to 2 </a:t>
            </a:r>
            <a:r>
              <a:rPr lang="en-GB" sz="2000" i="0" dirty="0">
                <a:latin typeface="+mn-lt"/>
              </a:rPr>
              <a:t>weeks in the air</a:t>
            </a:r>
          </a:p>
          <a:p>
            <a:endParaRPr lang="en-GB" sz="2000" i="0" dirty="0">
              <a:latin typeface="+mn-lt"/>
            </a:endParaRPr>
          </a:p>
          <a:p>
            <a:r>
              <a:rPr lang="en-GB" sz="2000" i="0" dirty="0">
                <a:latin typeface="+mn-lt"/>
              </a:rPr>
              <a:t>Prototype carries up 10 Tons</a:t>
            </a:r>
          </a:p>
          <a:p>
            <a:r>
              <a:rPr lang="en-GB" sz="2000" i="0" dirty="0">
                <a:latin typeface="+mn-lt"/>
              </a:rPr>
              <a:t>2020 version will carry 50 Tons</a:t>
            </a:r>
          </a:p>
        </p:txBody>
      </p:sp>
      <p:pic>
        <p:nvPicPr>
          <p:cNvPr id="2050" name="Picture 2" descr="http://pop.h-cdn.co/assets/16/33/980x490/landscape-1471528265-britain-giant-airship-mo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005" y="1511634"/>
            <a:ext cx="4122763" cy="20613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flyingmag.com/sites/flyingmag.com/files/styles/large_1x_/public/images/2016/08/airlander_10.jpg?itok=0W0NPkVz&amp;fc=50,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5007" y="3717032"/>
            <a:ext cx="4122762" cy="274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15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209800" y="332656"/>
            <a:ext cx="7772400" cy="1143000"/>
          </a:xfrm>
        </p:spPr>
        <p:txBody>
          <a:bodyPr/>
          <a:lstStyle/>
          <a:p>
            <a:r>
              <a:rPr lang="en-GB" dirty="0" smtClean="0"/>
              <a:t>2030 - Solid balloons</a:t>
            </a:r>
          </a:p>
        </p:txBody>
      </p:sp>
      <p:sp>
        <p:nvSpPr>
          <p:cNvPr id="2" name="Cloud 1"/>
          <p:cNvSpPr/>
          <p:nvPr/>
        </p:nvSpPr>
        <p:spPr bwMode="auto">
          <a:xfrm>
            <a:off x="1847994" y="1772816"/>
            <a:ext cx="2160240" cy="1296144"/>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2000" i="0" dirty="0">
                <a:latin typeface="+mn-lt"/>
              </a:rPr>
              <a:t>Any shape any size</a:t>
            </a:r>
          </a:p>
        </p:txBody>
      </p:sp>
      <p:sp>
        <p:nvSpPr>
          <p:cNvPr id="3" name="TextBox 2"/>
          <p:cNvSpPr txBox="1"/>
          <p:nvPr/>
        </p:nvSpPr>
        <p:spPr>
          <a:xfrm>
            <a:off x="4805782" y="1692091"/>
            <a:ext cx="6330778" cy="4093428"/>
          </a:xfrm>
          <a:prstGeom prst="rect">
            <a:avLst/>
          </a:prstGeom>
          <a:noFill/>
        </p:spPr>
        <p:txBody>
          <a:bodyPr wrap="square" rtlCol="0">
            <a:spAutoFit/>
          </a:bodyPr>
          <a:lstStyle/>
          <a:p>
            <a:r>
              <a:rPr lang="en-GB" sz="2000" i="0" dirty="0">
                <a:latin typeface="+mn-lt"/>
              </a:rPr>
              <a:t>Carbon foam is lighter-than-air material made of tiny graphene spheres with vacuum inside, up to 2000Bar strength</a:t>
            </a:r>
          </a:p>
          <a:p>
            <a:endParaRPr lang="en-GB" sz="2000" i="0" dirty="0">
              <a:latin typeface="+mn-lt"/>
            </a:endParaRPr>
          </a:p>
          <a:p>
            <a:r>
              <a:rPr lang="en-GB" sz="2000" i="0" dirty="0">
                <a:latin typeface="+mn-lt"/>
              </a:rPr>
              <a:t>Could be a permanent base for ultra-fast laser </a:t>
            </a:r>
            <a:r>
              <a:rPr lang="en-GB" sz="2000" i="0" dirty="0" smtClean="0">
                <a:latin typeface="+mn-lt"/>
              </a:rPr>
              <a:t>comms</a:t>
            </a:r>
            <a:endParaRPr lang="en-GB" sz="2000" i="0" dirty="0">
              <a:latin typeface="+mn-lt"/>
            </a:endParaRPr>
          </a:p>
          <a:p>
            <a:endParaRPr lang="en-GB" sz="2000" i="0" dirty="0">
              <a:latin typeface="+mn-lt"/>
            </a:endParaRPr>
          </a:p>
          <a:p>
            <a:r>
              <a:rPr lang="en-GB" sz="2000" i="0" dirty="0">
                <a:latin typeface="+mn-lt"/>
              </a:rPr>
              <a:t>Airships for freight, commuting, tourism and temporary structures for residence or functions</a:t>
            </a:r>
          </a:p>
          <a:p>
            <a:endParaRPr lang="en-GB" sz="2000" i="0" dirty="0">
              <a:latin typeface="+mn-lt"/>
            </a:endParaRPr>
          </a:p>
          <a:p>
            <a:r>
              <a:rPr lang="en-GB" sz="2000" i="0" dirty="0">
                <a:latin typeface="+mn-lt"/>
              </a:rPr>
              <a:t>Far safer and more versatile for drone construction than propellers</a:t>
            </a:r>
          </a:p>
          <a:p>
            <a:endParaRPr lang="en-GB" sz="2000" i="0" dirty="0">
              <a:latin typeface="+mn-lt"/>
            </a:endParaRPr>
          </a:p>
          <a:p>
            <a:r>
              <a:rPr lang="en-GB" sz="2000" i="0" dirty="0">
                <a:latin typeface="+mn-lt"/>
              </a:rPr>
              <a:t>Could also be used as escape pods for tall buildings</a:t>
            </a:r>
          </a:p>
        </p:txBody>
      </p:sp>
      <p:grpSp>
        <p:nvGrpSpPr>
          <p:cNvPr id="26" name="Group 25"/>
          <p:cNvGrpSpPr/>
          <p:nvPr/>
        </p:nvGrpSpPr>
        <p:grpSpPr>
          <a:xfrm>
            <a:off x="1775520" y="3067580"/>
            <a:ext cx="2088232" cy="2737684"/>
            <a:chOff x="251986" y="3067580"/>
            <a:chExt cx="2088232" cy="2737684"/>
          </a:xfrm>
        </p:grpSpPr>
        <p:cxnSp>
          <p:nvCxnSpPr>
            <p:cNvPr id="5" name="Straight Arrow Connector 4"/>
            <p:cNvCxnSpPr>
              <a:stCxn id="2" idx="1"/>
            </p:cNvCxnSpPr>
            <p:nvPr/>
          </p:nvCxnSpPr>
          <p:spPr bwMode="auto">
            <a:xfrm flipH="1">
              <a:off x="251986" y="3067580"/>
              <a:ext cx="1152128" cy="27376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a:stCxn id="2" idx="1"/>
            </p:cNvCxnSpPr>
            <p:nvPr/>
          </p:nvCxnSpPr>
          <p:spPr bwMode="auto">
            <a:xfrm flipH="1">
              <a:off x="540018" y="3067580"/>
              <a:ext cx="864096" cy="26656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a:stCxn id="2" idx="1"/>
            </p:cNvCxnSpPr>
            <p:nvPr/>
          </p:nvCxnSpPr>
          <p:spPr bwMode="auto">
            <a:xfrm flipH="1">
              <a:off x="756042" y="3067580"/>
              <a:ext cx="648072" cy="27376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a:stCxn id="2" idx="1"/>
            </p:cNvCxnSpPr>
            <p:nvPr/>
          </p:nvCxnSpPr>
          <p:spPr bwMode="auto">
            <a:xfrm flipH="1">
              <a:off x="972066" y="3067580"/>
              <a:ext cx="432048" cy="26656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p:cNvCxnSpPr>
              <a:stCxn id="2" idx="1"/>
            </p:cNvCxnSpPr>
            <p:nvPr/>
          </p:nvCxnSpPr>
          <p:spPr bwMode="auto">
            <a:xfrm flipH="1">
              <a:off x="1260098" y="3067580"/>
              <a:ext cx="144016" cy="26656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p:cNvCxnSpPr>
              <a:stCxn id="2" idx="1"/>
            </p:cNvCxnSpPr>
            <p:nvPr/>
          </p:nvCxnSpPr>
          <p:spPr bwMode="auto">
            <a:xfrm>
              <a:off x="1404114" y="3067580"/>
              <a:ext cx="72008" cy="27376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a:stCxn id="2" idx="1"/>
            </p:cNvCxnSpPr>
            <p:nvPr/>
          </p:nvCxnSpPr>
          <p:spPr bwMode="auto">
            <a:xfrm>
              <a:off x="1404114" y="3067580"/>
              <a:ext cx="288032" cy="27376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a:stCxn id="2" idx="1"/>
            </p:cNvCxnSpPr>
            <p:nvPr/>
          </p:nvCxnSpPr>
          <p:spPr bwMode="auto">
            <a:xfrm>
              <a:off x="1404114" y="3067580"/>
              <a:ext cx="504056" cy="27376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a:stCxn id="2" idx="1"/>
            </p:cNvCxnSpPr>
            <p:nvPr/>
          </p:nvCxnSpPr>
          <p:spPr bwMode="auto">
            <a:xfrm>
              <a:off x="1404114" y="3067580"/>
              <a:ext cx="720080" cy="26656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p:cNvCxnSpPr>
              <a:stCxn id="2" idx="1"/>
            </p:cNvCxnSpPr>
            <p:nvPr/>
          </p:nvCxnSpPr>
          <p:spPr bwMode="auto">
            <a:xfrm>
              <a:off x="1404114" y="3067580"/>
              <a:ext cx="936104" cy="27376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33" name="Group 32"/>
          <p:cNvGrpSpPr/>
          <p:nvPr/>
        </p:nvGrpSpPr>
        <p:grpSpPr>
          <a:xfrm rot="20653604">
            <a:off x="3562171" y="2764975"/>
            <a:ext cx="800472" cy="2801308"/>
            <a:chOff x="899592" y="3067580"/>
            <a:chExt cx="2088232" cy="2737684"/>
          </a:xfrm>
        </p:grpSpPr>
        <p:cxnSp>
          <p:nvCxnSpPr>
            <p:cNvPr id="34" name="Straight Arrow Connector 33"/>
            <p:cNvCxnSpPr/>
            <p:nvPr/>
          </p:nvCxnSpPr>
          <p:spPr bwMode="auto">
            <a:xfrm flipH="1">
              <a:off x="899592" y="3067580"/>
              <a:ext cx="1152128" cy="27376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5" name="Straight Arrow Connector 34"/>
            <p:cNvCxnSpPr/>
            <p:nvPr/>
          </p:nvCxnSpPr>
          <p:spPr bwMode="auto">
            <a:xfrm flipH="1">
              <a:off x="1187624" y="3067580"/>
              <a:ext cx="864096" cy="26656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6" name="Straight Arrow Connector 35"/>
            <p:cNvCxnSpPr/>
            <p:nvPr/>
          </p:nvCxnSpPr>
          <p:spPr bwMode="auto">
            <a:xfrm flipH="1">
              <a:off x="1403648" y="3067580"/>
              <a:ext cx="648072" cy="27376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7" name="Straight Arrow Connector 36"/>
            <p:cNvCxnSpPr/>
            <p:nvPr/>
          </p:nvCxnSpPr>
          <p:spPr bwMode="auto">
            <a:xfrm flipH="1">
              <a:off x="1619672" y="3067580"/>
              <a:ext cx="432048" cy="26656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8" name="Straight Arrow Connector 37"/>
            <p:cNvCxnSpPr/>
            <p:nvPr/>
          </p:nvCxnSpPr>
          <p:spPr bwMode="auto">
            <a:xfrm flipH="1">
              <a:off x="1907704" y="3067580"/>
              <a:ext cx="144016" cy="26656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9" name="Straight Arrow Connector 38"/>
            <p:cNvCxnSpPr/>
            <p:nvPr/>
          </p:nvCxnSpPr>
          <p:spPr bwMode="auto">
            <a:xfrm>
              <a:off x="2051720" y="3067580"/>
              <a:ext cx="72008" cy="27376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0" name="Straight Arrow Connector 39"/>
            <p:cNvCxnSpPr/>
            <p:nvPr/>
          </p:nvCxnSpPr>
          <p:spPr bwMode="auto">
            <a:xfrm>
              <a:off x="2051720" y="3067580"/>
              <a:ext cx="288032" cy="27376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1" name="Straight Arrow Connector 40"/>
            <p:cNvCxnSpPr/>
            <p:nvPr/>
          </p:nvCxnSpPr>
          <p:spPr bwMode="auto">
            <a:xfrm>
              <a:off x="2051720" y="3067580"/>
              <a:ext cx="504056" cy="27376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2" name="Straight Arrow Connector 41"/>
            <p:cNvCxnSpPr/>
            <p:nvPr/>
          </p:nvCxnSpPr>
          <p:spPr bwMode="auto">
            <a:xfrm>
              <a:off x="2051720" y="3067580"/>
              <a:ext cx="720080" cy="26656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3" name="Straight Arrow Connector 42"/>
            <p:cNvCxnSpPr/>
            <p:nvPr/>
          </p:nvCxnSpPr>
          <p:spPr bwMode="auto">
            <a:xfrm>
              <a:off x="2051720" y="3067580"/>
              <a:ext cx="936104" cy="27376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44" name="Group 43"/>
          <p:cNvGrpSpPr/>
          <p:nvPr/>
        </p:nvGrpSpPr>
        <p:grpSpPr>
          <a:xfrm rot="924374">
            <a:off x="1745149" y="2891796"/>
            <a:ext cx="565265" cy="2016224"/>
            <a:chOff x="899592" y="3067580"/>
            <a:chExt cx="2088232" cy="2737684"/>
          </a:xfrm>
        </p:grpSpPr>
        <p:cxnSp>
          <p:nvCxnSpPr>
            <p:cNvPr id="45" name="Straight Arrow Connector 44"/>
            <p:cNvCxnSpPr/>
            <p:nvPr/>
          </p:nvCxnSpPr>
          <p:spPr bwMode="auto">
            <a:xfrm flipH="1">
              <a:off x="899592" y="3067580"/>
              <a:ext cx="1152128" cy="2737684"/>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46" name="Straight Arrow Connector 45"/>
            <p:cNvCxnSpPr/>
            <p:nvPr/>
          </p:nvCxnSpPr>
          <p:spPr bwMode="auto">
            <a:xfrm flipH="1">
              <a:off x="1187624" y="3067580"/>
              <a:ext cx="864096" cy="2665676"/>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47" name="Straight Arrow Connector 46"/>
            <p:cNvCxnSpPr/>
            <p:nvPr/>
          </p:nvCxnSpPr>
          <p:spPr bwMode="auto">
            <a:xfrm flipH="1">
              <a:off x="1403648" y="3067580"/>
              <a:ext cx="648072" cy="2737684"/>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48" name="Straight Arrow Connector 47"/>
            <p:cNvCxnSpPr/>
            <p:nvPr/>
          </p:nvCxnSpPr>
          <p:spPr bwMode="auto">
            <a:xfrm flipH="1">
              <a:off x="1619672" y="3067580"/>
              <a:ext cx="432048" cy="2665676"/>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49" name="Straight Arrow Connector 48"/>
            <p:cNvCxnSpPr/>
            <p:nvPr/>
          </p:nvCxnSpPr>
          <p:spPr bwMode="auto">
            <a:xfrm flipH="1">
              <a:off x="1907704" y="3067580"/>
              <a:ext cx="144016" cy="2665676"/>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50" name="Straight Arrow Connector 49"/>
            <p:cNvCxnSpPr/>
            <p:nvPr/>
          </p:nvCxnSpPr>
          <p:spPr bwMode="auto">
            <a:xfrm>
              <a:off x="2051720" y="3067580"/>
              <a:ext cx="72008" cy="2737684"/>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51" name="Straight Arrow Connector 50"/>
            <p:cNvCxnSpPr/>
            <p:nvPr/>
          </p:nvCxnSpPr>
          <p:spPr bwMode="auto">
            <a:xfrm>
              <a:off x="2051720" y="3067580"/>
              <a:ext cx="288032" cy="2737684"/>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52" name="Straight Arrow Connector 51"/>
            <p:cNvCxnSpPr/>
            <p:nvPr/>
          </p:nvCxnSpPr>
          <p:spPr bwMode="auto">
            <a:xfrm>
              <a:off x="2051720" y="3067580"/>
              <a:ext cx="504056" cy="2737684"/>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53" name="Straight Arrow Connector 52"/>
            <p:cNvCxnSpPr/>
            <p:nvPr/>
          </p:nvCxnSpPr>
          <p:spPr bwMode="auto">
            <a:xfrm>
              <a:off x="2051720" y="3067580"/>
              <a:ext cx="720080" cy="2665676"/>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cxnSp>
          <p:nvCxnSpPr>
            <p:cNvPr id="54" name="Straight Arrow Connector 53"/>
            <p:cNvCxnSpPr/>
            <p:nvPr/>
          </p:nvCxnSpPr>
          <p:spPr bwMode="auto">
            <a:xfrm>
              <a:off x="2051720" y="3067580"/>
              <a:ext cx="936104" cy="2737684"/>
            </a:xfrm>
            <a:prstGeom prst="straightConnector1">
              <a:avLst/>
            </a:prstGeom>
            <a:solidFill>
              <a:schemeClr val="accent1"/>
            </a:solidFill>
            <a:ln w="9525" cap="flat" cmpd="sng" algn="ctr">
              <a:solidFill>
                <a:schemeClr val="accent2">
                  <a:lumMod val="40000"/>
                  <a:lumOff val="60000"/>
                </a:schemeClr>
              </a:solidFill>
              <a:prstDash val="solid"/>
              <a:round/>
              <a:headEnd type="none" w="med" len="med"/>
              <a:tailEnd type="triangle"/>
            </a:ln>
            <a:effectLst/>
          </p:spPr>
        </p:cxnSp>
      </p:grpSp>
    </p:spTree>
    <p:extLst>
      <p:ext uri="{BB962C8B-B14F-4D97-AF65-F5344CB8AC3E}">
        <p14:creationId xmlns:p14="http://schemas.microsoft.com/office/powerpoint/2010/main" val="7476499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703512" y="2124472"/>
            <a:ext cx="3240360" cy="8004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9220" name="Rectangle 3"/>
          <p:cNvSpPr>
            <a:spLocks noGrp="1" noChangeArrowheads="1"/>
          </p:cNvSpPr>
          <p:nvPr>
            <p:ph type="ctrTitle"/>
          </p:nvPr>
        </p:nvSpPr>
        <p:spPr>
          <a:xfrm>
            <a:off x="1703512" y="526052"/>
            <a:ext cx="8928992" cy="781050"/>
          </a:xfrm>
        </p:spPr>
        <p:txBody>
          <a:bodyPr/>
          <a:lstStyle/>
          <a:p>
            <a:pPr>
              <a:defRPr/>
            </a:pPr>
            <a:r>
              <a:rPr lang="en-GB" b="0" dirty="0" smtClean="0">
                <a:latin typeface="+mn-lt"/>
              </a:rPr>
              <a:t>Micro-reactive self-sterilising surfaces</a:t>
            </a:r>
            <a:br>
              <a:rPr lang="en-GB" b="0" dirty="0" smtClean="0">
                <a:latin typeface="+mn-lt"/>
              </a:rPr>
            </a:br>
            <a:r>
              <a:rPr lang="en-GB" sz="2000" b="0" dirty="0">
                <a:latin typeface="+mn-lt"/>
              </a:rPr>
              <a:t>Pearson 2016</a:t>
            </a:r>
            <a:endParaRPr lang="en-GB" b="0" dirty="0" smtClean="0">
              <a:latin typeface="+mn-lt"/>
            </a:endParaRPr>
          </a:p>
        </p:txBody>
      </p:sp>
      <p:sp>
        <p:nvSpPr>
          <p:cNvPr id="19" name="Rectangle 4"/>
          <p:cNvSpPr txBox="1">
            <a:spLocks noChangeArrowheads="1"/>
          </p:cNvSpPr>
          <p:nvPr/>
        </p:nvSpPr>
        <p:spPr bwMode="auto">
          <a:xfrm>
            <a:off x="623392" y="4437112"/>
            <a:ext cx="10081120" cy="936104"/>
          </a:xfrm>
          <a:prstGeom prst="rect">
            <a:avLst/>
          </a:prstGeom>
          <a:noFill/>
          <a:ln w="9525">
            <a:noFill/>
            <a:miter lim="800000"/>
            <a:headEnd/>
            <a:tailEnd/>
          </a:ln>
        </p:spPr>
        <p:txBody>
          <a:bodyPr/>
          <a:lstStyle/>
          <a:p>
            <a:pPr eaLnBrk="0" hangingPunct="0">
              <a:lnSpc>
                <a:spcPct val="90000"/>
              </a:lnSpc>
              <a:spcBef>
                <a:spcPct val="20000"/>
              </a:spcBef>
              <a:buClr>
                <a:schemeClr val="hlink"/>
              </a:buClr>
              <a:buSzPct val="120000"/>
              <a:buFont typeface="Symbol" pitchFamily="18" charset="2"/>
              <a:buNone/>
              <a:defRPr/>
            </a:pPr>
            <a:r>
              <a:rPr lang="en-GB" sz="1800" i="0" kern="0" dirty="0">
                <a:latin typeface="+mn-lt"/>
              </a:rPr>
              <a:t>Millions of tiny structures or micro-needles embedded </a:t>
            </a:r>
            <a:r>
              <a:rPr lang="en-GB" sz="1800" i="0" kern="0" dirty="0" smtClean="0">
                <a:latin typeface="+mn-lt"/>
              </a:rPr>
              <a:t>in surface</a:t>
            </a:r>
            <a:endParaRPr lang="en-GB" sz="1800" i="0" kern="0" dirty="0">
              <a:latin typeface="+mn-lt"/>
            </a:endParaRPr>
          </a:p>
          <a:p>
            <a:pPr eaLnBrk="0" hangingPunct="0">
              <a:lnSpc>
                <a:spcPct val="90000"/>
              </a:lnSpc>
              <a:spcBef>
                <a:spcPct val="20000"/>
              </a:spcBef>
              <a:buClr>
                <a:schemeClr val="hlink"/>
              </a:buClr>
              <a:buSzPct val="120000"/>
              <a:buFont typeface="Symbol" pitchFamily="18" charset="2"/>
              <a:buNone/>
              <a:defRPr/>
            </a:pPr>
            <a:r>
              <a:rPr lang="en-GB" sz="1800" i="0" kern="0" dirty="0">
                <a:latin typeface="+mn-lt"/>
              </a:rPr>
              <a:t>As </a:t>
            </a:r>
            <a:r>
              <a:rPr lang="en-GB" sz="1800" i="0" kern="0" dirty="0" smtClean="0">
                <a:latin typeface="+mn-lt"/>
              </a:rPr>
              <a:t>voltage </a:t>
            </a:r>
            <a:r>
              <a:rPr lang="en-GB" sz="1800" i="0" kern="0" dirty="0">
                <a:latin typeface="+mn-lt"/>
              </a:rPr>
              <a:t>is applied across </a:t>
            </a:r>
            <a:r>
              <a:rPr lang="en-GB" sz="1800" i="0" kern="0" dirty="0" smtClean="0">
                <a:latin typeface="+mn-lt"/>
              </a:rPr>
              <a:t>electro-active </a:t>
            </a:r>
            <a:r>
              <a:rPr lang="en-GB" sz="1800" i="0" kern="0" dirty="0">
                <a:latin typeface="+mn-lt"/>
              </a:rPr>
              <a:t>polymer, it </a:t>
            </a:r>
            <a:r>
              <a:rPr lang="en-GB" sz="1800" i="0" kern="0" dirty="0" smtClean="0">
                <a:latin typeface="+mn-lt"/>
              </a:rPr>
              <a:t>contracts, pulls base together and pushes peak </a:t>
            </a:r>
            <a:r>
              <a:rPr lang="en-GB" sz="1800" i="0" kern="0" dirty="0">
                <a:latin typeface="+mn-lt"/>
              </a:rPr>
              <a:t>up </a:t>
            </a:r>
            <a:r>
              <a:rPr lang="en-GB" sz="1800" i="0" kern="0" dirty="0" smtClean="0">
                <a:latin typeface="+mn-lt"/>
              </a:rPr>
              <a:t>to rupture </a:t>
            </a:r>
            <a:r>
              <a:rPr lang="en-GB" sz="1800" i="0" kern="0" dirty="0">
                <a:latin typeface="+mn-lt"/>
              </a:rPr>
              <a:t>bacteria or </a:t>
            </a:r>
            <a:r>
              <a:rPr lang="en-GB" sz="1800" i="0" kern="0" dirty="0" smtClean="0">
                <a:latin typeface="+mn-lt"/>
              </a:rPr>
              <a:t>loosen </a:t>
            </a:r>
            <a:r>
              <a:rPr lang="en-GB" sz="1800" i="0" kern="0" dirty="0">
                <a:latin typeface="+mn-lt"/>
              </a:rPr>
              <a:t>dirt </a:t>
            </a:r>
            <a:r>
              <a:rPr lang="en-GB" sz="1800" i="0" kern="0" dirty="0" smtClean="0">
                <a:latin typeface="+mn-lt"/>
              </a:rPr>
              <a:t>particles</a:t>
            </a:r>
          </a:p>
          <a:p>
            <a:pPr eaLnBrk="0" hangingPunct="0">
              <a:lnSpc>
                <a:spcPct val="90000"/>
              </a:lnSpc>
              <a:spcBef>
                <a:spcPct val="20000"/>
              </a:spcBef>
              <a:buClr>
                <a:schemeClr val="hlink"/>
              </a:buClr>
              <a:buSzPct val="120000"/>
              <a:buFont typeface="Symbol" pitchFamily="18" charset="2"/>
              <a:buNone/>
              <a:defRPr/>
            </a:pPr>
            <a:r>
              <a:rPr lang="en-GB" sz="1800" i="0" kern="0" dirty="0" smtClean="0">
                <a:latin typeface="+mn-lt"/>
              </a:rPr>
              <a:t>Nanostructures kill </a:t>
            </a:r>
            <a:r>
              <a:rPr lang="en-GB" sz="1800" i="0" kern="0" dirty="0">
                <a:latin typeface="+mn-lt"/>
              </a:rPr>
              <a:t>bacteria or shed dust and </a:t>
            </a:r>
            <a:r>
              <a:rPr lang="en-GB" sz="1800" i="0" kern="0" dirty="0" smtClean="0">
                <a:latin typeface="+mn-lt"/>
              </a:rPr>
              <a:t>dirt</a:t>
            </a:r>
            <a:endParaRPr lang="en-GB" sz="1800" i="0" kern="0" dirty="0">
              <a:latin typeface="+mn-lt"/>
            </a:endParaRPr>
          </a:p>
          <a:p>
            <a:pPr eaLnBrk="0" hangingPunct="0">
              <a:lnSpc>
                <a:spcPct val="90000"/>
              </a:lnSpc>
              <a:spcBef>
                <a:spcPct val="20000"/>
              </a:spcBef>
              <a:buClr>
                <a:schemeClr val="hlink"/>
              </a:buClr>
              <a:buSzPct val="120000"/>
              <a:buFont typeface="Symbol" pitchFamily="18" charset="2"/>
              <a:buNone/>
              <a:defRPr/>
            </a:pPr>
            <a:r>
              <a:rPr lang="en-GB" sz="1800" i="0" kern="0" dirty="0">
                <a:latin typeface="+mn-lt"/>
              </a:rPr>
              <a:t>Alternatively, a tuned acoustic wave could push out needles in </a:t>
            </a:r>
            <a:r>
              <a:rPr lang="en-GB" sz="1800" i="0" kern="0" dirty="0" smtClean="0">
                <a:latin typeface="+mn-lt"/>
              </a:rPr>
              <a:t>waves</a:t>
            </a:r>
            <a:endParaRPr lang="en-GB" sz="1800" i="0" kern="0" dirty="0">
              <a:latin typeface="+mn-lt"/>
            </a:endParaRPr>
          </a:p>
          <a:p>
            <a:pPr eaLnBrk="0" hangingPunct="0">
              <a:lnSpc>
                <a:spcPct val="90000"/>
              </a:lnSpc>
              <a:spcBef>
                <a:spcPct val="20000"/>
              </a:spcBef>
              <a:buClr>
                <a:schemeClr val="hlink"/>
              </a:buClr>
              <a:buSzPct val="120000"/>
              <a:buFont typeface="Symbol" pitchFamily="18" charset="2"/>
              <a:buNone/>
              <a:defRPr/>
            </a:pPr>
            <a:r>
              <a:rPr lang="en-GB" sz="1800" i="0" kern="0" dirty="0">
                <a:latin typeface="+mn-lt"/>
              </a:rPr>
              <a:t>Could be used for hard surfaces or smart </a:t>
            </a:r>
            <a:r>
              <a:rPr lang="en-GB" sz="1800" i="0" kern="0" dirty="0" smtClean="0">
                <a:latin typeface="+mn-lt"/>
              </a:rPr>
              <a:t>packaging</a:t>
            </a:r>
            <a:endParaRPr lang="en-GB" sz="1800" i="0" kern="0" dirty="0">
              <a:latin typeface="+mn-lt"/>
            </a:endParaRPr>
          </a:p>
        </p:txBody>
      </p:sp>
      <p:grpSp>
        <p:nvGrpSpPr>
          <p:cNvPr id="29" name="Group 28"/>
          <p:cNvGrpSpPr/>
          <p:nvPr/>
        </p:nvGrpSpPr>
        <p:grpSpPr>
          <a:xfrm>
            <a:off x="7972400" y="2204864"/>
            <a:ext cx="864096" cy="1512168"/>
            <a:chOff x="5508104" y="2420888"/>
            <a:chExt cx="864096" cy="1512168"/>
          </a:xfrm>
        </p:grpSpPr>
        <p:sp>
          <p:nvSpPr>
            <p:cNvPr id="4" name="Isosceles Triangle 3"/>
            <p:cNvSpPr/>
            <p:nvPr/>
          </p:nvSpPr>
          <p:spPr bwMode="auto">
            <a:xfrm>
              <a:off x="5508104" y="24208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6" name="Straight Connector 5"/>
            <p:cNvCxnSpPr>
              <a:stCxn id="4" idx="2"/>
              <a:endCxn id="4" idx="4"/>
            </p:cNvCxnSpPr>
            <p:nvPr/>
          </p:nvCxnSpPr>
          <p:spPr bwMode="auto">
            <a:xfrm>
              <a:off x="5508104" y="39330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10" name="Rectangle 4"/>
          <p:cNvSpPr txBox="1">
            <a:spLocks noChangeArrowheads="1"/>
          </p:cNvSpPr>
          <p:nvPr/>
        </p:nvSpPr>
        <p:spPr bwMode="auto">
          <a:xfrm>
            <a:off x="7608168" y="3861048"/>
            <a:ext cx="2088232" cy="504056"/>
          </a:xfrm>
          <a:prstGeom prst="rect">
            <a:avLst/>
          </a:prstGeom>
          <a:noFill/>
          <a:ln w="9525">
            <a:noFill/>
            <a:miter lim="800000"/>
            <a:headEnd/>
            <a:tailEnd/>
          </a:ln>
        </p:spPr>
        <p:txBody>
          <a:bodyPr/>
          <a:lstStyle/>
          <a:p>
            <a:pPr eaLnBrk="0" hangingPunct="0">
              <a:lnSpc>
                <a:spcPct val="90000"/>
              </a:lnSpc>
              <a:spcBef>
                <a:spcPct val="20000"/>
              </a:spcBef>
              <a:buClr>
                <a:schemeClr val="hlink"/>
              </a:buClr>
              <a:buSzPct val="120000"/>
              <a:buFont typeface="Symbol" pitchFamily="18" charset="2"/>
              <a:buNone/>
              <a:defRPr/>
            </a:pPr>
            <a:r>
              <a:rPr lang="en-GB" sz="1800" i="0" kern="0" dirty="0">
                <a:solidFill>
                  <a:srgbClr val="FFFF00"/>
                </a:solidFill>
                <a:latin typeface="+mn-lt"/>
                <a:cs typeface="+mn-cs"/>
              </a:rPr>
              <a:t>Polymer </a:t>
            </a:r>
            <a:r>
              <a:rPr lang="en-GB" sz="1800" i="0" kern="0" dirty="0" smtClean="0">
                <a:solidFill>
                  <a:srgbClr val="FFFF00"/>
                </a:solidFill>
                <a:latin typeface="+mn-lt"/>
                <a:cs typeface="+mn-cs"/>
              </a:rPr>
              <a:t>‘muscle’ </a:t>
            </a:r>
            <a:r>
              <a:rPr lang="en-GB" sz="1800" i="0" kern="0" dirty="0">
                <a:solidFill>
                  <a:srgbClr val="FFFF00"/>
                </a:solidFill>
                <a:latin typeface="+mn-lt"/>
                <a:cs typeface="+mn-cs"/>
              </a:rPr>
              <a:t>contracts</a:t>
            </a:r>
          </a:p>
        </p:txBody>
      </p:sp>
      <p:sp>
        <p:nvSpPr>
          <p:cNvPr id="11" name="Rectangle 4"/>
          <p:cNvSpPr txBox="1">
            <a:spLocks noChangeArrowheads="1"/>
          </p:cNvSpPr>
          <p:nvPr/>
        </p:nvSpPr>
        <p:spPr bwMode="auto">
          <a:xfrm>
            <a:off x="8696672" y="2726922"/>
            <a:ext cx="1935832" cy="360040"/>
          </a:xfrm>
          <a:prstGeom prst="rect">
            <a:avLst/>
          </a:prstGeom>
          <a:noFill/>
          <a:ln w="9525">
            <a:noFill/>
            <a:miter lim="800000"/>
            <a:headEnd/>
            <a:tailEnd/>
          </a:ln>
        </p:spPr>
        <p:txBody>
          <a:bodyPr/>
          <a:lstStyle/>
          <a:p>
            <a:pPr eaLnBrk="0" hangingPunct="0">
              <a:lnSpc>
                <a:spcPct val="90000"/>
              </a:lnSpc>
              <a:spcBef>
                <a:spcPct val="20000"/>
              </a:spcBef>
              <a:buClr>
                <a:schemeClr val="hlink"/>
              </a:buClr>
              <a:buSzPct val="120000"/>
              <a:buFont typeface="Symbol" pitchFamily="18" charset="2"/>
              <a:buNone/>
              <a:defRPr/>
            </a:pPr>
            <a:r>
              <a:rPr lang="en-GB" sz="1800" i="0" kern="0" dirty="0">
                <a:solidFill>
                  <a:srgbClr val="FFFF00"/>
                </a:solidFill>
                <a:latin typeface="+mn-lt"/>
                <a:cs typeface="+mn-cs"/>
              </a:rPr>
              <a:t>Sides pushed up</a:t>
            </a:r>
          </a:p>
        </p:txBody>
      </p:sp>
      <p:cxnSp>
        <p:nvCxnSpPr>
          <p:cNvPr id="8" name="Straight Arrow Connector 7"/>
          <p:cNvCxnSpPr/>
          <p:nvPr/>
        </p:nvCxnSpPr>
        <p:spPr bwMode="auto">
          <a:xfrm>
            <a:off x="7972400" y="3861048"/>
            <a:ext cx="864096" cy="0"/>
          </a:xfrm>
          <a:prstGeom prst="straightConnector1">
            <a:avLst/>
          </a:prstGeom>
          <a:solidFill>
            <a:schemeClr val="accent1"/>
          </a:solidFill>
          <a:ln w="28575" cap="flat" cmpd="sng" algn="ctr">
            <a:solidFill>
              <a:srgbClr val="FFFF00"/>
            </a:solidFill>
            <a:prstDash val="solid"/>
            <a:round/>
            <a:headEnd type="triangle"/>
            <a:tailEnd type="triangle"/>
          </a:ln>
          <a:effectLst/>
        </p:spPr>
      </p:cxnSp>
      <p:cxnSp>
        <p:nvCxnSpPr>
          <p:cNvPr id="12" name="Straight Arrow Connector 11"/>
          <p:cNvCxnSpPr/>
          <p:nvPr/>
        </p:nvCxnSpPr>
        <p:spPr bwMode="auto">
          <a:xfrm flipV="1">
            <a:off x="8692480" y="1988840"/>
            <a:ext cx="0" cy="86409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nvGrpSpPr>
          <p:cNvPr id="30" name="Group 29"/>
          <p:cNvGrpSpPr/>
          <p:nvPr/>
        </p:nvGrpSpPr>
        <p:grpSpPr>
          <a:xfrm>
            <a:off x="3215680" y="1844824"/>
            <a:ext cx="648072" cy="504056"/>
            <a:chOff x="1475656" y="1412776"/>
            <a:chExt cx="648072" cy="504056"/>
          </a:xfrm>
        </p:grpSpPr>
        <p:sp>
          <p:nvSpPr>
            <p:cNvPr id="14" name="Rounded Rectangle 13"/>
            <p:cNvSpPr/>
            <p:nvPr/>
          </p:nvSpPr>
          <p:spPr bwMode="auto">
            <a:xfrm>
              <a:off x="1475656" y="1412776"/>
              <a:ext cx="648072" cy="504056"/>
            </a:xfrm>
            <a:prstGeom prst="roundRect">
              <a:avLst/>
            </a:prstGeom>
            <a:no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grpSp>
          <p:nvGrpSpPr>
            <p:cNvPr id="13" name="Group 12"/>
            <p:cNvGrpSpPr/>
            <p:nvPr/>
          </p:nvGrpSpPr>
          <p:grpSpPr>
            <a:xfrm>
              <a:off x="1763688" y="1620416"/>
              <a:ext cx="87086" cy="152400"/>
              <a:chOff x="2339752" y="2573288"/>
              <a:chExt cx="864096" cy="1512168"/>
            </a:xfrm>
          </p:grpSpPr>
          <p:sp>
            <p:nvSpPr>
              <p:cNvPr id="16" name="Isosceles Triangle 15"/>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17" name="Straight Connector 16"/>
              <p:cNvCxnSpPr>
                <a:stCxn id="16" idx="2"/>
                <a:endCxn id="16"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20" name="Group 19"/>
            <p:cNvGrpSpPr/>
            <p:nvPr/>
          </p:nvGrpSpPr>
          <p:grpSpPr>
            <a:xfrm>
              <a:off x="1916088" y="1620416"/>
              <a:ext cx="87086" cy="152400"/>
              <a:chOff x="2339752" y="2573288"/>
              <a:chExt cx="864096" cy="1512168"/>
            </a:xfrm>
          </p:grpSpPr>
          <p:sp>
            <p:nvSpPr>
              <p:cNvPr id="21" name="Isosceles Triangle 20"/>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22" name="Straight Connector 21"/>
              <p:cNvCxnSpPr>
                <a:stCxn id="21" idx="2"/>
                <a:endCxn id="21"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23" name="Group 22"/>
            <p:cNvGrpSpPr/>
            <p:nvPr/>
          </p:nvGrpSpPr>
          <p:grpSpPr>
            <a:xfrm>
              <a:off x="1604594" y="1620416"/>
              <a:ext cx="87086" cy="152400"/>
              <a:chOff x="2339752" y="2573288"/>
              <a:chExt cx="864096" cy="1512168"/>
            </a:xfrm>
          </p:grpSpPr>
          <p:sp>
            <p:nvSpPr>
              <p:cNvPr id="24" name="Isosceles Triangle 23"/>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25" name="Straight Connector 24"/>
              <p:cNvCxnSpPr>
                <a:stCxn id="24" idx="2"/>
                <a:endCxn id="24"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grpSp>
        <p:nvGrpSpPr>
          <p:cNvPr id="32" name="Group 31"/>
          <p:cNvGrpSpPr/>
          <p:nvPr/>
        </p:nvGrpSpPr>
        <p:grpSpPr>
          <a:xfrm>
            <a:off x="7036296" y="2204864"/>
            <a:ext cx="864096" cy="1512168"/>
            <a:chOff x="5508104" y="2420888"/>
            <a:chExt cx="864096" cy="1512168"/>
          </a:xfrm>
        </p:grpSpPr>
        <p:sp>
          <p:nvSpPr>
            <p:cNvPr id="33" name="Isosceles Triangle 32"/>
            <p:cNvSpPr/>
            <p:nvPr/>
          </p:nvSpPr>
          <p:spPr bwMode="auto">
            <a:xfrm>
              <a:off x="5508104" y="24208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34" name="Straight Connector 33"/>
            <p:cNvCxnSpPr>
              <a:stCxn id="33" idx="2"/>
              <a:endCxn id="33" idx="4"/>
            </p:cNvCxnSpPr>
            <p:nvPr/>
          </p:nvCxnSpPr>
          <p:spPr bwMode="auto">
            <a:xfrm>
              <a:off x="5508104" y="39330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35" name="Group 34"/>
          <p:cNvGrpSpPr/>
          <p:nvPr/>
        </p:nvGrpSpPr>
        <p:grpSpPr>
          <a:xfrm>
            <a:off x="6100192" y="2204864"/>
            <a:ext cx="864096" cy="1512168"/>
            <a:chOff x="5508104" y="2420888"/>
            <a:chExt cx="864096" cy="1512168"/>
          </a:xfrm>
        </p:grpSpPr>
        <p:sp>
          <p:nvSpPr>
            <p:cNvPr id="36" name="Isosceles Triangle 35"/>
            <p:cNvSpPr/>
            <p:nvPr/>
          </p:nvSpPr>
          <p:spPr bwMode="auto">
            <a:xfrm>
              <a:off x="5508104" y="24208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37" name="Straight Connector 36"/>
            <p:cNvCxnSpPr>
              <a:stCxn id="36" idx="2"/>
              <a:endCxn id="36" idx="4"/>
            </p:cNvCxnSpPr>
            <p:nvPr/>
          </p:nvCxnSpPr>
          <p:spPr bwMode="auto">
            <a:xfrm>
              <a:off x="5508104" y="39330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pic>
        <p:nvPicPr>
          <p:cNvPr id="31" name="Picture 4" descr="C:\Users\Ian\Desktop\logos\Futurizon Logo\Usable Files\White Text\PNG (transparent background)\Futurizon-logo.png"/>
          <p:cNvPicPr>
            <a:picLocks noChangeAspect="1" noChangeArrowheads="1"/>
          </p:cNvPicPr>
          <p:nvPr/>
        </p:nvPicPr>
        <p:blipFill>
          <a:blip r:embed="rId3" cstate="print"/>
          <a:srcRect/>
          <a:stretch>
            <a:fillRect/>
          </a:stretch>
        </p:blipFill>
        <p:spPr bwMode="auto">
          <a:xfrm>
            <a:off x="1658718" y="6525344"/>
            <a:ext cx="1700979" cy="216024"/>
          </a:xfrm>
          <a:prstGeom prst="rect">
            <a:avLst/>
          </a:prstGeom>
          <a:noFill/>
        </p:spPr>
      </p:pic>
      <p:grpSp>
        <p:nvGrpSpPr>
          <p:cNvPr id="5" name="Group 4"/>
          <p:cNvGrpSpPr/>
          <p:nvPr/>
        </p:nvGrpSpPr>
        <p:grpSpPr>
          <a:xfrm>
            <a:off x="2889108" y="2052464"/>
            <a:ext cx="398580" cy="152400"/>
            <a:chOff x="1756994" y="2916560"/>
            <a:chExt cx="398580" cy="152400"/>
          </a:xfrm>
        </p:grpSpPr>
        <p:grpSp>
          <p:nvGrpSpPr>
            <p:cNvPr id="40" name="Group 39"/>
            <p:cNvGrpSpPr/>
            <p:nvPr/>
          </p:nvGrpSpPr>
          <p:grpSpPr>
            <a:xfrm>
              <a:off x="1916088" y="2916560"/>
              <a:ext cx="87086" cy="152400"/>
              <a:chOff x="2339752" y="2573288"/>
              <a:chExt cx="864096" cy="1512168"/>
            </a:xfrm>
          </p:grpSpPr>
          <p:sp>
            <p:nvSpPr>
              <p:cNvPr id="47" name="Isosceles Triangle 46"/>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8" name="Straight Connector 47"/>
              <p:cNvCxnSpPr>
                <a:stCxn id="47" idx="2"/>
                <a:endCxn id="47"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41" name="Group 40"/>
            <p:cNvGrpSpPr/>
            <p:nvPr/>
          </p:nvGrpSpPr>
          <p:grpSpPr>
            <a:xfrm>
              <a:off x="2068488" y="2916560"/>
              <a:ext cx="87086" cy="152400"/>
              <a:chOff x="2339752" y="2573288"/>
              <a:chExt cx="864096" cy="1512168"/>
            </a:xfrm>
          </p:grpSpPr>
          <p:sp>
            <p:nvSpPr>
              <p:cNvPr id="45" name="Isosceles Triangle 44"/>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6" name="Straight Connector 45"/>
              <p:cNvCxnSpPr>
                <a:stCxn id="45" idx="2"/>
                <a:endCxn id="45"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42" name="Group 41"/>
            <p:cNvGrpSpPr/>
            <p:nvPr/>
          </p:nvGrpSpPr>
          <p:grpSpPr>
            <a:xfrm>
              <a:off x="1756994" y="2916560"/>
              <a:ext cx="87086" cy="152400"/>
              <a:chOff x="2339752" y="2573288"/>
              <a:chExt cx="864096" cy="1512168"/>
            </a:xfrm>
          </p:grpSpPr>
          <p:sp>
            <p:nvSpPr>
              <p:cNvPr id="43" name="Isosceles Triangle 42"/>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44" name="Straight Connector 43"/>
              <p:cNvCxnSpPr>
                <a:stCxn id="43" idx="2"/>
                <a:endCxn id="43"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grpSp>
        <p:nvGrpSpPr>
          <p:cNvPr id="49" name="Group 48"/>
          <p:cNvGrpSpPr/>
          <p:nvPr/>
        </p:nvGrpSpPr>
        <p:grpSpPr>
          <a:xfrm>
            <a:off x="2423592" y="2052464"/>
            <a:ext cx="398580" cy="152400"/>
            <a:chOff x="1756994" y="2916560"/>
            <a:chExt cx="398580" cy="152400"/>
          </a:xfrm>
        </p:grpSpPr>
        <p:grpSp>
          <p:nvGrpSpPr>
            <p:cNvPr id="50" name="Group 49"/>
            <p:cNvGrpSpPr/>
            <p:nvPr/>
          </p:nvGrpSpPr>
          <p:grpSpPr>
            <a:xfrm>
              <a:off x="1916088" y="2916560"/>
              <a:ext cx="87086" cy="152400"/>
              <a:chOff x="2339752" y="2573288"/>
              <a:chExt cx="864096" cy="1512168"/>
            </a:xfrm>
          </p:grpSpPr>
          <p:sp>
            <p:nvSpPr>
              <p:cNvPr id="57" name="Isosceles Triangle 56"/>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58" name="Straight Connector 57"/>
              <p:cNvCxnSpPr>
                <a:stCxn id="57" idx="2"/>
                <a:endCxn id="57"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51" name="Group 50"/>
            <p:cNvGrpSpPr/>
            <p:nvPr/>
          </p:nvGrpSpPr>
          <p:grpSpPr>
            <a:xfrm>
              <a:off x="2068488" y="2916560"/>
              <a:ext cx="87086" cy="152400"/>
              <a:chOff x="2339752" y="2573288"/>
              <a:chExt cx="864096" cy="1512168"/>
            </a:xfrm>
          </p:grpSpPr>
          <p:sp>
            <p:nvSpPr>
              <p:cNvPr id="55" name="Isosceles Triangle 54"/>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56" name="Straight Connector 55"/>
              <p:cNvCxnSpPr>
                <a:stCxn id="55" idx="2"/>
                <a:endCxn id="55"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52" name="Group 51"/>
            <p:cNvGrpSpPr/>
            <p:nvPr/>
          </p:nvGrpSpPr>
          <p:grpSpPr>
            <a:xfrm>
              <a:off x="1756994" y="2916560"/>
              <a:ext cx="87086" cy="152400"/>
              <a:chOff x="2339752" y="2573288"/>
              <a:chExt cx="864096" cy="1512168"/>
            </a:xfrm>
          </p:grpSpPr>
          <p:sp>
            <p:nvSpPr>
              <p:cNvPr id="53" name="Isosceles Triangle 52"/>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54" name="Straight Connector 53"/>
              <p:cNvCxnSpPr>
                <a:stCxn id="53" idx="2"/>
                <a:endCxn id="53"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grpSp>
        <p:nvGrpSpPr>
          <p:cNvPr id="59" name="Group 58"/>
          <p:cNvGrpSpPr/>
          <p:nvPr/>
        </p:nvGrpSpPr>
        <p:grpSpPr>
          <a:xfrm>
            <a:off x="1958076" y="2052464"/>
            <a:ext cx="398580" cy="152400"/>
            <a:chOff x="1756994" y="2916560"/>
            <a:chExt cx="398580" cy="152400"/>
          </a:xfrm>
        </p:grpSpPr>
        <p:grpSp>
          <p:nvGrpSpPr>
            <p:cNvPr id="60" name="Group 59"/>
            <p:cNvGrpSpPr/>
            <p:nvPr/>
          </p:nvGrpSpPr>
          <p:grpSpPr>
            <a:xfrm>
              <a:off x="1916088" y="2916560"/>
              <a:ext cx="87086" cy="152400"/>
              <a:chOff x="2339752" y="2573288"/>
              <a:chExt cx="864096" cy="1512168"/>
            </a:xfrm>
          </p:grpSpPr>
          <p:sp>
            <p:nvSpPr>
              <p:cNvPr id="67" name="Isosceles Triangle 66"/>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68" name="Straight Connector 67"/>
              <p:cNvCxnSpPr>
                <a:stCxn id="67" idx="2"/>
                <a:endCxn id="67"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61" name="Group 60"/>
            <p:cNvGrpSpPr/>
            <p:nvPr/>
          </p:nvGrpSpPr>
          <p:grpSpPr>
            <a:xfrm>
              <a:off x="2068488" y="2916560"/>
              <a:ext cx="87086" cy="152400"/>
              <a:chOff x="2339752" y="2573288"/>
              <a:chExt cx="864096" cy="1512168"/>
            </a:xfrm>
          </p:grpSpPr>
          <p:sp>
            <p:nvSpPr>
              <p:cNvPr id="65" name="Isosceles Triangle 64"/>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66" name="Straight Connector 65"/>
              <p:cNvCxnSpPr>
                <a:stCxn id="65" idx="2"/>
                <a:endCxn id="65"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62" name="Group 61"/>
            <p:cNvGrpSpPr/>
            <p:nvPr/>
          </p:nvGrpSpPr>
          <p:grpSpPr>
            <a:xfrm>
              <a:off x="1756994" y="2916560"/>
              <a:ext cx="87086" cy="152400"/>
              <a:chOff x="2339752" y="2573288"/>
              <a:chExt cx="864096" cy="1512168"/>
            </a:xfrm>
          </p:grpSpPr>
          <p:sp>
            <p:nvSpPr>
              <p:cNvPr id="63" name="Isosceles Triangle 62"/>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64" name="Straight Connector 63"/>
              <p:cNvCxnSpPr>
                <a:stCxn id="63" idx="2"/>
                <a:endCxn id="63"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grpSp>
        <p:nvGrpSpPr>
          <p:cNvPr id="89" name="Group 88"/>
          <p:cNvGrpSpPr/>
          <p:nvPr/>
        </p:nvGrpSpPr>
        <p:grpSpPr>
          <a:xfrm>
            <a:off x="4257260" y="2052464"/>
            <a:ext cx="398580" cy="152400"/>
            <a:chOff x="1756994" y="2916560"/>
            <a:chExt cx="398580" cy="152400"/>
          </a:xfrm>
        </p:grpSpPr>
        <p:grpSp>
          <p:nvGrpSpPr>
            <p:cNvPr id="90" name="Group 89"/>
            <p:cNvGrpSpPr/>
            <p:nvPr/>
          </p:nvGrpSpPr>
          <p:grpSpPr>
            <a:xfrm>
              <a:off x="1916088" y="2916560"/>
              <a:ext cx="87086" cy="152400"/>
              <a:chOff x="2339752" y="2573288"/>
              <a:chExt cx="864096" cy="1512168"/>
            </a:xfrm>
          </p:grpSpPr>
          <p:sp>
            <p:nvSpPr>
              <p:cNvPr id="97" name="Isosceles Triangle 96"/>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98" name="Straight Connector 97"/>
              <p:cNvCxnSpPr>
                <a:stCxn id="97" idx="2"/>
                <a:endCxn id="97"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91" name="Group 90"/>
            <p:cNvGrpSpPr/>
            <p:nvPr/>
          </p:nvGrpSpPr>
          <p:grpSpPr>
            <a:xfrm>
              <a:off x="2068488" y="2916560"/>
              <a:ext cx="87086" cy="152400"/>
              <a:chOff x="2339752" y="2573288"/>
              <a:chExt cx="864096" cy="1512168"/>
            </a:xfrm>
          </p:grpSpPr>
          <p:sp>
            <p:nvSpPr>
              <p:cNvPr id="95" name="Isosceles Triangle 94"/>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96" name="Straight Connector 95"/>
              <p:cNvCxnSpPr>
                <a:stCxn id="95" idx="2"/>
                <a:endCxn id="95"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92" name="Group 91"/>
            <p:cNvGrpSpPr/>
            <p:nvPr/>
          </p:nvGrpSpPr>
          <p:grpSpPr>
            <a:xfrm>
              <a:off x="1756994" y="2916560"/>
              <a:ext cx="87086" cy="152400"/>
              <a:chOff x="2339752" y="2573288"/>
              <a:chExt cx="864096" cy="1512168"/>
            </a:xfrm>
          </p:grpSpPr>
          <p:sp>
            <p:nvSpPr>
              <p:cNvPr id="93" name="Isosceles Triangle 92"/>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94" name="Straight Connector 93"/>
              <p:cNvCxnSpPr>
                <a:stCxn id="93" idx="2"/>
                <a:endCxn id="93"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grpSp>
        <p:nvGrpSpPr>
          <p:cNvPr id="99" name="Group 98"/>
          <p:cNvGrpSpPr/>
          <p:nvPr/>
        </p:nvGrpSpPr>
        <p:grpSpPr>
          <a:xfrm>
            <a:off x="3791744" y="2052464"/>
            <a:ext cx="398580" cy="152400"/>
            <a:chOff x="1756994" y="2916560"/>
            <a:chExt cx="398580" cy="152400"/>
          </a:xfrm>
        </p:grpSpPr>
        <p:grpSp>
          <p:nvGrpSpPr>
            <p:cNvPr id="100" name="Group 99"/>
            <p:cNvGrpSpPr/>
            <p:nvPr/>
          </p:nvGrpSpPr>
          <p:grpSpPr>
            <a:xfrm>
              <a:off x="1916088" y="2916560"/>
              <a:ext cx="87086" cy="152400"/>
              <a:chOff x="2339752" y="2573288"/>
              <a:chExt cx="864096" cy="1512168"/>
            </a:xfrm>
          </p:grpSpPr>
          <p:sp>
            <p:nvSpPr>
              <p:cNvPr id="107" name="Isosceles Triangle 106"/>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108" name="Straight Connector 107"/>
              <p:cNvCxnSpPr>
                <a:stCxn id="107" idx="2"/>
                <a:endCxn id="107"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101" name="Group 100"/>
            <p:cNvGrpSpPr/>
            <p:nvPr/>
          </p:nvGrpSpPr>
          <p:grpSpPr>
            <a:xfrm>
              <a:off x="2068488" y="2916560"/>
              <a:ext cx="87086" cy="152400"/>
              <a:chOff x="2339752" y="2573288"/>
              <a:chExt cx="864096" cy="1512168"/>
            </a:xfrm>
          </p:grpSpPr>
          <p:sp>
            <p:nvSpPr>
              <p:cNvPr id="105" name="Isosceles Triangle 104"/>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106" name="Straight Connector 105"/>
              <p:cNvCxnSpPr>
                <a:stCxn id="105" idx="2"/>
                <a:endCxn id="105"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102" name="Group 101"/>
            <p:cNvGrpSpPr/>
            <p:nvPr/>
          </p:nvGrpSpPr>
          <p:grpSpPr>
            <a:xfrm>
              <a:off x="1756994" y="2916560"/>
              <a:ext cx="87086" cy="152400"/>
              <a:chOff x="2339752" y="2573288"/>
              <a:chExt cx="864096" cy="1512168"/>
            </a:xfrm>
          </p:grpSpPr>
          <p:sp>
            <p:nvSpPr>
              <p:cNvPr id="103" name="Isosceles Triangle 102"/>
              <p:cNvSpPr/>
              <p:nvPr/>
            </p:nvSpPr>
            <p:spPr bwMode="auto">
              <a:xfrm>
                <a:off x="2339752" y="2573288"/>
                <a:ext cx="864096" cy="1512168"/>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cxnSp>
            <p:nvCxnSpPr>
              <p:cNvPr id="104" name="Straight Connector 103"/>
              <p:cNvCxnSpPr>
                <a:stCxn id="103" idx="2"/>
                <a:endCxn id="103" idx="4"/>
              </p:cNvCxnSpPr>
              <p:nvPr/>
            </p:nvCxnSpPr>
            <p:spPr bwMode="auto">
              <a:xfrm>
                <a:off x="2339752" y="4085456"/>
                <a:ext cx="8640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cxnSp>
        <p:nvCxnSpPr>
          <p:cNvPr id="27" name="Straight Arrow Connector 26"/>
          <p:cNvCxnSpPr/>
          <p:nvPr/>
        </p:nvCxnSpPr>
        <p:spPr bwMode="auto">
          <a:xfrm>
            <a:off x="3815206" y="2348880"/>
            <a:ext cx="2280796" cy="57606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708930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a:xfrm>
            <a:off x="2117558" y="555526"/>
            <a:ext cx="7650850" cy="857250"/>
          </a:xfrm>
        </p:spPr>
        <p:txBody>
          <a:bodyPr/>
          <a:lstStyle/>
          <a:p>
            <a:pPr>
              <a:defRPr/>
            </a:pPr>
            <a:r>
              <a:rPr lang="en-GB" altLang="en-GB" dirty="0" smtClean="0">
                <a:latin typeface="+mn-lt"/>
              </a:rPr>
              <a:t>UV surface cleaning system</a:t>
            </a:r>
            <a:endParaRPr lang="en-GB" altLang="en-GB" sz="1800" dirty="0">
              <a:latin typeface="+mn-lt"/>
            </a:endParaRPr>
          </a:p>
        </p:txBody>
      </p:sp>
      <p:grpSp>
        <p:nvGrpSpPr>
          <p:cNvPr id="12" name="Group 4"/>
          <p:cNvGrpSpPr>
            <a:grpSpLocks/>
          </p:cNvGrpSpPr>
          <p:nvPr/>
        </p:nvGrpSpPr>
        <p:grpSpPr bwMode="auto">
          <a:xfrm>
            <a:off x="6617940" y="3090688"/>
            <a:ext cx="1564481" cy="2349104"/>
            <a:chOff x="2988" y="1278"/>
            <a:chExt cx="1314" cy="1973"/>
          </a:xfrm>
        </p:grpSpPr>
        <p:grpSp>
          <p:nvGrpSpPr>
            <p:cNvPr id="22" name="Group 5"/>
            <p:cNvGrpSpPr>
              <a:grpSpLocks/>
            </p:cNvGrpSpPr>
            <p:nvPr/>
          </p:nvGrpSpPr>
          <p:grpSpPr bwMode="auto">
            <a:xfrm>
              <a:off x="4142" y="2726"/>
              <a:ext cx="160" cy="490"/>
              <a:chOff x="4142" y="2726"/>
              <a:chExt cx="160" cy="490"/>
            </a:xfrm>
          </p:grpSpPr>
          <p:sp>
            <p:nvSpPr>
              <p:cNvPr id="90" name="Freeform 6"/>
              <p:cNvSpPr>
                <a:spLocks/>
              </p:cNvSpPr>
              <p:nvPr/>
            </p:nvSpPr>
            <p:spPr bwMode="auto">
              <a:xfrm>
                <a:off x="4142" y="2726"/>
                <a:ext cx="160" cy="490"/>
              </a:xfrm>
              <a:custGeom>
                <a:avLst/>
                <a:gdLst>
                  <a:gd name="T0" fmla="*/ 118 w 160"/>
                  <a:gd name="T1" fmla="*/ 0 h 490"/>
                  <a:gd name="T2" fmla="*/ 114 w 160"/>
                  <a:gd name="T3" fmla="*/ 85 h 490"/>
                  <a:gd name="T4" fmla="*/ 112 w 160"/>
                  <a:gd name="T5" fmla="*/ 163 h 490"/>
                  <a:gd name="T6" fmla="*/ 105 w 160"/>
                  <a:gd name="T7" fmla="*/ 239 h 490"/>
                  <a:gd name="T8" fmla="*/ 114 w 160"/>
                  <a:gd name="T9" fmla="*/ 265 h 490"/>
                  <a:gd name="T10" fmla="*/ 125 w 160"/>
                  <a:gd name="T11" fmla="*/ 293 h 490"/>
                  <a:gd name="T12" fmla="*/ 139 w 160"/>
                  <a:gd name="T13" fmla="*/ 322 h 490"/>
                  <a:gd name="T14" fmla="*/ 143 w 160"/>
                  <a:gd name="T15" fmla="*/ 334 h 490"/>
                  <a:gd name="T16" fmla="*/ 148 w 160"/>
                  <a:gd name="T17" fmla="*/ 340 h 490"/>
                  <a:gd name="T18" fmla="*/ 152 w 160"/>
                  <a:gd name="T19" fmla="*/ 357 h 490"/>
                  <a:gd name="T20" fmla="*/ 160 w 160"/>
                  <a:gd name="T21" fmla="*/ 391 h 490"/>
                  <a:gd name="T22" fmla="*/ 155 w 160"/>
                  <a:gd name="T23" fmla="*/ 409 h 490"/>
                  <a:gd name="T24" fmla="*/ 148 w 160"/>
                  <a:gd name="T25" fmla="*/ 413 h 490"/>
                  <a:gd name="T26" fmla="*/ 145 w 160"/>
                  <a:gd name="T27" fmla="*/ 424 h 490"/>
                  <a:gd name="T28" fmla="*/ 140 w 160"/>
                  <a:gd name="T29" fmla="*/ 430 h 490"/>
                  <a:gd name="T30" fmla="*/ 128 w 160"/>
                  <a:gd name="T31" fmla="*/ 434 h 490"/>
                  <a:gd name="T32" fmla="*/ 130 w 160"/>
                  <a:gd name="T33" fmla="*/ 448 h 490"/>
                  <a:gd name="T34" fmla="*/ 127 w 160"/>
                  <a:gd name="T35" fmla="*/ 452 h 490"/>
                  <a:gd name="T36" fmla="*/ 108 w 160"/>
                  <a:gd name="T37" fmla="*/ 454 h 490"/>
                  <a:gd name="T38" fmla="*/ 103 w 160"/>
                  <a:gd name="T39" fmla="*/ 476 h 490"/>
                  <a:gd name="T40" fmla="*/ 67 w 160"/>
                  <a:gd name="T41" fmla="*/ 490 h 490"/>
                  <a:gd name="T42" fmla="*/ 48 w 160"/>
                  <a:gd name="T43" fmla="*/ 475 h 490"/>
                  <a:gd name="T44" fmla="*/ 39 w 160"/>
                  <a:gd name="T45" fmla="*/ 467 h 490"/>
                  <a:gd name="T46" fmla="*/ 38 w 160"/>
                  <a:gd name="T47" fmla="*/ 446 h 490"/>
                  <a:gd name="T48" fmla="*/ 58 w 160"/>
                  <a:gd name="T49" fmla="*/ 422 h 490"/>
                  <a:gd name="T50" fmla="*/ 46 w 160"/>
                  <a:gd name="T51" fmla="*/ 401 h 490"/>
                  <a:gd name="T52" fmla="*/ 30 w 160"/>
                  <a:gd name="T53" fmla="*/ 418 h 490"/>
                  <a:gd name="T54" fmla="*/ 29 w 160"/>
                  <a:gd name="T55" fmla="*/ 436 h 490"/>
                  <a:gd name="T56" fmla="*/ 23 w 160"/>
                  <a:gd name="T57" fmla="*/ 449 h 490"/>
                  <a:gd name="T58" fmla="*/ 16 w 160"/>
                  <a:gd name="T59" fmla="*/ 453 h 490"/>
                  <a:gd name="T60" fmla="*/ 8 w 160"/>
                  <a:gd name="T61" fmla="*/ 460 h 490"/>
                  <a:gd name="T62" fmla="*/ 0 w 160"/>
                  <a:gd name="T63" fmla="*/ 454 h 490"/>
                  <a:gd name="T64" fmla="*/ 3 w 160"/>
                  <a:gd name="T65" fmla="*/ 439 h 490"/>
                  <a:gd name="T66" fmla="*/ 2 w 160"/>
                  <a:gd name="T67" fmla="*/ 413 h 490"/>
                  <a:gd name="T68" fmla="*/ 8 w 160"/>
                  <a:gd name="T69" fmla="*/ 364 h 490"/>
                  <a:gd name="T70" fmla="*/ 15 w 160"/>
                  <a:gd name="T71" fmla="*/ 340 h 490"/>
                  <a:gd name="T72" fmla="*/ 27 w 160"/>
                  <a:gd name="T73" fmla="*/ 326 h 490"/>
                  <a:gd name="T74" fmla="*/ 42 w 160"/>
                  <a:gd name="T75" fmla="*/ 310 h 490"/>
                  <a:gd name="T76" fmla="*/ 45 w 160"/>
                  <a:gd name="T77" fmla="*/ 292 h 490"/>
                  <a:gd name="T78" fmla="*/ 48 w 160"/>
                  <a:gd name="T79" fmla="*/ 241 h 490"/>
                  <a:gd name="T80" fmla="*/ 24 w 160"/>
                  <a:gd name="T81" fmla="*/ 109 h 490"/>
                  <a:gd name="T82" fmla="*/ 11 w 160"/>
                  <a:gd name="T83" fmla="*/ 36 h 490"/>
                  <a:gd name="T84" fmla="*/ 118 w 160"/>
                  <a:gd name="T85"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490">
                    <a:moveTo>
                      <a:pt x="118" y="0"/>
                    </a:moveTo>
                    <a:lnTo>
                      <a:pt x="114" y="85"/>
                    </a:lnTo>
                    <a:lnTo>
                      <a:pt x="112" y="163"/>
                    </a:lnTo>
                    <a:lnTo>
                      <a:pt x="105" y="239"/>
                    </a:lnTo>
                    <a:lnTo>
                      <a:pt x="114" y="265"/>
                    </a:lnTo>
                    <a:lnTo>
                      <a:pt x="125" y="293"/>
                    </a:lnTo>
                    <a:lnTo>
                      <a:pt x="139" y="322"/>
                    </a:lnTo>
                    <a:lnTo>
                      <a:pt x="143" y="334"/>
                    </a:lnTo>
                    <a:lnTo>
                      <a:pt x="148" y="340"/>
                    </a:lnTo>
                    <a:lnTo>
                      <a:pt x="152" y="357"/>
                    </a:lnTo>
                    <a:lnTo>
                      <a:pt x="160" y="391"/>
                    </a:lnTo>
                    <a:lnTo>
                      <a:pt x="155" y="409"/>
                    </a:lnTo>
                    <a:lnTo>
                      <a:pt x="148" y="413"/>
                    </a:lnTo>
                    <a:lnTo>
                      <a:pt x="145" y="424"/>
                    </a:lnTo>
                    <a:lnTo>
                      <a:pt x="140" y="430"/>
                    </a:lnTo>
                    <a:lnTo>
                      <a:pt x="128" y="434"/>
                    </a:lnTo>
                    <a:lnTo>
                      <a:pt x="130" y="448"/>
                    </a:lnTo>
                    <a:lnTo>
                      <a:pt x="127" y="452"/>
                    </a:lnTo>
                    <a:lnTo>
                      <a:pt x="108" y="454"/>
                    </a:lnTo>
                    <a:lnTo>
                      <a:pt x="103" y="476"/>
                    </a:lnTo>
                    <a:lnTo>
                      <a:pt x="67" y="490"/>
                    </a:lnTo>
                    <a:lnTo>
                      <a:pt x="48" y="475"/>
                    </a:lnTo>
                    <a:lnTo>
                      <a:pt x="39" y="467"/>
                    </a:lnTo>
                    <a:lnTo>
                      <a:pt x="38" y="446"/>
                    </a:lnTo>
                    <a:lnTo>
                      <a:pt x="58" y="422"/>
                    </a:lnTo>
                    <a:lnTo>
                      <a:pt x="46" y="401"/>
                    </a:lnTo>
                    <a:lnTo>
                      <a:pt x="30" y="418"/>
                    </a:lnTo>
                    <a:lnTo>
                      <a:pt x="29" y="436"/>
                    </a:lnTo>
                    <a:lnTo>
                      <a:pt x="23" y="449"/>
                    </a:lnTo>
                    <a:lnTo>
                      <a:pt x="16" y="453"/>
                    </a:lnTo>
                    <a:lnTo>
                      <a:pt x="8" y="460"/>
                    </a:lnTo>
                    <a:lnTo>
                      <a:pt x="0" y="454"/>
                    </a:lnTo>
                    <a:lnTo>
                      <a:pt x="3" y="439"/>
                    </a:lnTo>
                    <a:lnTo>
                      <a:pt x="2" y="413"/>
                    </a:lnTo>
                    <a:lnTo>
                      <a:pt x="8" y="364"/>
                    </a:lnTo>
                    <a:lnTo>
                      <a:pt x="15" y="340"/>
                    </a:lnTo>
                    <a:lnTo>
                      <a:pt x="27" y="326"/>
                    </a:lnTo>
                    <a:lnTo>
                      <a:pt x="42" y="310"/>
                    </a:lnTo>
                    <a:lnTo>
                      <a:pt x="45" y="292"/>
                    </a:lnTo>
                    <a:lnTo>
                      <a:pt x="48" y="241"/>
                    </a:lnTo>
                    <a:lnTo>
                      <a:pt x="24" y="109"/>
                    </a:lnTo>
                    <a:lnTo>
                      <a:pt x="11" y="36"/>
                    </a:lnTo>
                    <a:lnTo>
                      <a:pt x="118" y="0"/>
                    </a:lnTo>
                    <a:close/>
                  </a:path>
                </a:pathLst>
              </a:custGeom>
              <a:solidFill>
                <a:srgbClr val="F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91" name="Freeform 7"/>
              <p:cNvSpPr>
                <a:spLocks/>
              </p:cNvSpPr>
              <p:nvPr/>
            </p:nvSpPr>
            <p:spPr bwMode="auto">
              <a:xfrm>
                <a:off x="4180" y="3109"/>
                <a:ext cx="37" cy="95"/>
              </a:xfrm>
              <a:custGeom>
                <a:avLst/>
                <a:gdLst>
                  <a:gd name="T0" fmla="*/ 0 w 37"/>
                  <a:gd name="T1" fmla="*/ 0 h 95"/>
                  <a:gd name="T2" fmla="*/ 11 w 37"/>
                  <a:gd name="T3" fmla="*/ 14 h 95"/>
                  <a:gd name="T4" fmla="*/ 23 w 37"/>
                  <a:gd name="T5" fmla="*/ 31 h 95"/>
                  <a:gd name="T6" fmla="*/ 29 w 37"/>
                  <a:gd name="T7" fmla="*/ 39 h 95"/>
                  <a:gd name="T8" fmla="*/ 32 w 37"/>
                  <a:gd name="T9" fmla="*/ 48 h 95"/>
                  <a:gd name="T10" fmla="*/ 33 w 37"/>
                  <a:gd name="T11" fmla="*/ 57 h 95"/>
                  <a:gd name="T12" fmla="*/ 34 w 37"/>
                  <a:gd name="T13" fmla="*/ 66 h 95"/>
                  <a:gd name="T14" fmla="*/ 34 w 37"/>
                  <a:gd name="T15" fmla="*/ 75 h 95"/>
                  <a:gd name="T16" fmla="*/ 35 w 37"/>
                  <a:gd name="T17" fmla="*/ 86 h 95"/>
                  <a:gd name="T18" fmla="*/ 36 w 37"/>
                  <a:gd name="T19" fmla="*/ 95 h 95"/>
                  <a:gd name="T20" fmla="*/ 37 w 37"/>
                  <a:gd name="T21" fmla="*/ 95 h 95"/>
                  <a:gd name="T22" fmla="*/ 29 w 37"/>
                  <a:gd name="T23" fmla="*/ 78 h 95"/>
                  <a:gd name="T24" fmla="*/ 10 w 37"/>
                  <a:gd name="T25" fmla="*/ 82 h 95"/>
                  <a:gd name="T26" fmla="*/ 23 w 37"/>
                  <a:gd name="T27" fmla="*/ 69 h 95"/>
                  <a:gd name="T28" fmla="*/ 28 w 37"/>
                  <a:gd name="T29" fmla="*/ 63 h 95"/>
                  <a:gd name="T30" fmla="*/ 23 w 37"/>
                  <a:gd name="T31" fmla="*/ 58 h 95"/>
                  <a:gd name="T32" fmla="*/ 12 w 37"/>
                  <a:gd name="T33" fmla="*/ 60 h 95"/>
                  <a:gd name="T34" fmla="*/ 20 w 37"/>
                  <a:gd name="T35" fmla="*/ 37 h 95"/>
                  <a:gd name="T36" fmla="*/ 3 w 37"/>
                  <a:gd name="T37" fmla="*/ 9 h 95"/>
                  <a:gd name="T38" fmla="*/ 0 w 37"/>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95">
                    <a:moveTo>
                      <a:pt x="0" y="0"/>
                    </a:moveTo>
                    <a:lnTo>
                      <a:pt x="11" y="14"/>
                    </a:lnTo>
                    <a:lnTo>
                      <a:pt x="23" y="31"/>
                    </a:lnTo>
                    <a:lnTo>
                      <a:pt x="29" y="39"/>
                    </a:lnTo>
                    <a:lnTo>
                      <a:pt x="32" y="48"/>
                    </a:lnTo>
                    <a:lnTo>
                      <a:pt x="33" y="57"/>
                    </a:lnTo>
                    <a:lnTo>
                      <a:pt x="34" y="66"/>
                    </a:lnTo>
                    <a:lnTo>
                      <a:pt x="34" y="75"/>
                    </a:lnTo>
                    <a:lnTo>
                      <a:pt x="35" y="86"/>
                    </a:lnTo>
                    <a:lnTo>
                      <a:pt x="36" y="95"/>
                    </a:lnTo>
                    <a:lnTo>
                      <a:pt x="37" y="95"/>
                    </a:lnTo>
                    <a:lnTo>
                      <a:pt x="29" y="78"/>
                    </a:lnTo>
                    <a:lnTo>
                      <a:pt x="10" y="82"/>
                    </a:lnTo>
                    <a:lnTo>
                      <a:pt x="23" y="69"/>
                    </a:lnTo>
                    <a:lnTo>
                      <a:pt x="28" y="63"/>
                    </a:lnTo>
                    <a:lnTo>
                      <a:pt x="23" y="58"/>
                    </a:lnTo>
                    <a:lnTo>
                      <a:pt x="12" y="60"/>
                    </a:lnTo>
                    <a:lnTo>
                      <a:pt x="20" y="37"/>
                    </a:lnTo>
                    <a:lnTo>
                      <a:pt x="3" y="9"/>
                    </a:lnTo>
                    <a:lnTo>
                      <a:pt x="0" y="0"/>
                    </a:lnTo>
                    <a:close/>
                  </a:path>
                </a:pathLst>
              </a:custGeom>
              <a:solidFill>
                <a:srgbClr val="B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23" name="Group 8"/>
            <p:cNvGrpSpPr>
              <a:grpSpLocks/>
            </p:cNvGrpSpPr>
            <p:nvPr/>
          </p:nvGrpSpPr>
          <p:grpSpPr bwMode="auto">
            <a:xfrm>
              <a:off x="3359" y="1848"/>
              <a:ext cx="882" cy="1403"/>
              <a:chOff x="3359" y="1848"/>
              <a:chExt cx="882" cy="1403"/>
            </a:xfrm>
          </p:grpSpPr>
          <p:sp>
            <p:nvSpPr>
              <p:cNvPr id="87" name="Freeform 9"/>
              <p:cNvSpPr>
                <a:spLocks/>
              </p:cNvSpPr>
              <p:nvPr/>
            </p:nvSpPr>
            <p:spPr bwMode="auto">
              <a:xfrm>
                <a:off x="3359" y="1851"/>
                <a:ext cx="879" cy="1400"/>
              </a:xfrm>
              <a:custGeom>
                <a:avLst/>
                <a:gdLst>
                  <a:gd name="T0" fmla="*/ 312 w 879"/>
                  <a:gd name="T1" fmla="*/ 9 h 1400"/>
                  <a:gd name="T2" fmla="*/ 210 w 879"/>
                  <a:gd name="T3" fmla="*/ 18 h 1400"/>
                  <a:gd name="T4" fmla="*/ 156 w 879"/>
                  <a:gd name="T5" fmla="*/ 72 h 1400"/>
                  <a:gd name="T6" fmla="*/ 30 w 879"/>
                  <a:gd name="T7" fmla="*/ 209 h 1400"/>
                  <a:gd name="T8" fmla="*/ 42 w 879"/>
                  <a:gd name="T9" fmla="*/ 269 h 1400"/>
                  <a:gd name="T10" fmla="*/ 81 w 879"/>
                  <a:gd name="T11" fmla="*/ 330 h 1400"/>
                  <a:gd name="T12" fmla="*/ 162 w 879"/>
                  <a:gd name="T13" fmla="*/ 318 h 1400"/>
                  <a:gd name="T14" fmla="*/ 177 w 879"/>
                  <a:gd name="T15" fmla="*/ 367 h 1400"/>
                  <a:gd name="T16" fmla="*/ 207 w 879"/>
                  <a:gd name="T17" fmla="*/ 463 h 1400"/>
                  <a:gd name="T18" fmla="*/ 240 w 879"/>
                  <a:gd name="T19" fmla="*/ 516 h 1400"/>
                  <a:gd name="T20" fmla="*/ 252 w 879"/>
                  <a:gd name="T21" fmla="*/ 606 h 1400"/>
                  <a:gd name="T22" fmla="*/ 246 w 879"/>
                  <a:gd name="T23" fmla="*/ 738 h 1400"/>
                  <a:gd name="T24" fmla="*/ 198 w 879"/>
                  <a:gd name="T25" fmla="*/ 978 h 1400"/>
                  <a:gd name="T26" fmla="*/ 174 w 879"/>
                  <a:gd name="T27" fmla="*/ 1189 h 1400"/>
                  <a:gd name="T28" fmla="*/ 807 w 879"/>
                  <a:gd name="T29" fmla="*/ 1400 h 1400"/>
                  <a:gd name="T30" fmla="*/ 777 w 879"/>
                  <a:gd name="T31" fmla="*/ 1189 h 1400"/>
                  <a:gd name="T32" fmla="*/ 688 w 879"/>
                  <a:gd name="T33" fmla="*/ 852 h 1400"/>
                  <a:gd name="T34" fmla="*/ 664 w 879"/>
                  <a:gd name="T35" fmla="*/ 717 h 1400"/>
                  <a:gd name="T36" fmla="*/ 691 w 879"/>
                  <a:gd name="T37" fmla="*/ 543 h 1400"/>
                  <a:gd name="T38" fmla="*/ 714 w 879"/>
                  <a:gd name="T39" fmla="*/ 475 h 1400"/>
                  <a:gd name="T40" fmla="*/ 735 w 879"/>
                  <a:gd name="T41" fmla="*/ 546 h 1400"/>
                  <a:gd name="T42" fmla="*/ 827 w 879"/>
                  <a:gd name="T43" fmla="*/ 522 h 1400"/>
                  <a:gd name="T44" fmla="*/ 864 w 879"/>
                  <a:gd name="T45" fmla="*/ 418 h 1400"/>
                  <a:gd name="T46" fmla="*/ 827 w 879"/>
                  <a:gd name="T47" fmla="*/ 212 h 1400"/>
                  <a:gd name="T48" fmla="*/ 741 w 879"/>
                  <a:gd name="T49" fmla="*/ 114 h 1400"/>
                  <a:gd name="T50" fmla="*/ 573 w 879"/>
                  <a:gd name="T51" fmla="*/ 15 h 1400"/>
                  <a:gd name="T52" fmla="*/ 576 w 879"/>
                  <a:gd name="T53" fmla="*/ 79 h 1400"/>
                  <a:gd name="T54" fmla="*/ 564 w 879"/>
                  <a:gd name="T55" fmla="*/ 122 h 1400"/>
                  <a:gd name="T56" fmla="*/ 542 w 879"/>
                  <a:gd name="T57" fmla="*/ 154 h 1400"/>
                  <a:gd name="T58" fmla="*/ 506 w 879"/>
                  <a:gd name="T59" fmla="*/ 176 h 1400"/>
                  <a:gd name="T60" fmla="*/ 469 w 879"/>
                  <a:gd name="T61" fmla="*/ 177 h 1400"/>
                  <a:gd name="T62" fmla="*/ 423 w 879"/>
                  <a:gd name="T63" fmla="*/ 162 h 1400"/>
                  <a:gd name="T64" fmla="*/ 386 w 879"/>
                  <a:gd name="T65" fmla="*/ 137 h 1400"/>
                  <a:gd name="T66" fmla="*/ 361 w 879"/>
                  <a:gd name="T67" fmla="*/ 111 h 1400"/>
                  <a:gd name="T68" fmla="*/ 347 w 879"/>
                  <a:gd name="T69" fmla="*/ 78 h 1400"/>
                  <a:gd name="T70" fmla="*/ 363 w 879"/>
                  <a:gd name="T71"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9" h="1400">
                    <a:moveTo>
                      <a:pt x="363" y="0"/>
                    </a:moveTo>
                    <a:lnTo>
                      <a:pt x="312" y="9"/>
                    </a:lnTo>
                    <a:lnTo>
                      <a:pt x="252" y="18"/>
                    </a:lnTo>
                    <a:lnTo>
                      <a:pt x="210" y="18"/>
                    </a:lnTo>
                    <a:lnTo>
                      <a:pt x="198" y="21"/>
                    </a:lnTo>
                    <a:lnTo>
                      <a:pt x="156" y="72"/>
                    </a:lnTo>
                    <a:lnTo>
                      <a:pt x="78" y="161"/>
                    </a:lnTo>
                    <a:lnTo>
                      <a:pt x="30" y="209"/>
                    </a:lnTo>
                    <a:lnTo>
                      <a:pt x="0" y="242"/>
                    </a:lnTo>
                    <a:lnTo>
                      <a:pt x="42" y="269"/>
                    </a:lnTo>
                    <a:lnTo>
                      <a:pt x="63" y="299"/>
                    </a:lnTo>
                    <a:lnTo>
                      <a:pt x="81" y="330"/>
                    </a:lnTo>
                    <a:lnTo>
                      <a:pt x="93" y="373"/>
                    </a:lnTo>
                    <a:lnTo>
                      <a:pt x="162" y="318"/>
                    </a:lnTo>
                    <a:lnTo>
                      <a:pt x="171" y="333"/>
                    </a:lnTo>
                    <a:lnTo>
                      <a:pt x="177" y="367"/>
                    </a:lnTo>
                    <a:lnTo>
                      <a:pt x="192" y="430"/>
                    </a:lnTo>
                    <a:lnTo>
                      <a:pt x="207" y="463"/>
                    </a:lnTo>
                    <a:lnTo>
                      <a:pt x="219" y="490"/>
                    </a:lnTo>
                    <a:lnTo>
                      <a:pt x="240" y="516"/>
                    </a:lnTo>
                    <a:lnTo>
                      <a:pt x="249" y="564"/>
                    </a:lnTo>
                    <a:lnTo>
                      <a:pt x="252" y="606"/>
                    </a:lnTo>
                    <a:lnTo>
                      <a:pt x="246" y="648"/>
                    </a:lnTo>
                    <a:lnTo>
                      <a:pt x="246" y="738"/>
                    </a:lnTo>
                    <a:lnTo>
                      <a:pt x="237" y="867"/>
                    </a:lnTo>
                    <a:lnTo>
                      <a:pt x="198" y="978"/>
                    </a:lnTo>
                    <a:lnTo>
                      <a:pt x="183" y="1066"/>
                    </a:lnTo>
                    <a:lnTo>
                      <a:pt x="174" y="1189"/>
                    </a:lnTo>
                    <a:lnTo>
                      <a:pt x="168" y="1400"/>
                    </a:lnTo>
                    <a:lnTo>
                      <a:pt x="807" y="1400"/>
                    </a:lnTo>
                    <a:lnTo>
                      <a:pt x="798" y="1284"/>
                    </a:lnTo>
                    <a:lnTo>
                      <a:pt x="777" y="1189"/>
                    </a:lnTo>
                    <a:lnTo>
                      <a:pt x="741" y="1017"/>
                    </a:lnTo>
                    <a:lnTo>
                      <a:pt x="688" y="852"/>
                    </a:lnTo>
                    <a:lnTo>
                      <a:pt x="673" y="780"/>
                    </a:lnTo>
                    <a:lnTo>
                      <a:pt x="664" y="717"/>
                    </a:lnTo>
                    <a:lnTo>
                      <a:pt x="670" y="636"/>
                    </a:lnTo>
                    <a:lnTo>
                      <a:pt x="691" y="543"/>
                    </a:lnTo>
                    <a:lnTo>
                      <a:pt x="703" y="513"/>
                    </a:lnTo>
                    <a:lnTo>
                      <a:pt x="714" y="475"/>
                    </a:lnTo>
                    <a:lnTo>
                      <a:pt x="729" y="504"/>
                    </a:lnTo>
                    <a:lnTo>
                      <a:pt x="735" y="546"/>
                    </a:lnTo>
                    <a:lnTo>
                      <a:pt x="780" y="531"/>
                    </a:lnTo>
                    <a:lnTo>
                      <a:pt x="827" y="522"/>
                    </a:lnTo>
                    <a:lnTo>
                      <a:pt x="879" y="516"/>
                    </a:lnTo>
                    <a:lnTo>
                      <a:pt x="864" y="418"/>
                    </a:lnTo>
                    <a:lnTo>
                      <a:pt x="855" y="333"/>
                    </a:lnTo>
                    <a:lnTo>
                      <a:pt x="827" y="212"/>
                    </a:lnTo>
                    <a:lnTo>
                      <a:pt x="819" y="158"/>
                    </a:lnTo>
                    <a:lnTo>
                      <a:pt x="741" y="114"/>
                    </a:lnTo>
                    <a:lnTo>
                      <a:pt x="664" y="69"/>
                    </a:lnTo>
                    <a:lnTo>
                      <a:pt x="573" y="15"/>
                    </a:lnTo>
                    <a:lnTo>
                      <a:pt x="576" y="60"/>
                    </a:lnTo>
                    <a:lnTo>
                      <a:pt x="576" y="79"/>
                    </a:lnTo>
                    <a:lnTo>
                      <a:pt x="570" y="105"/>
                    </a:lnTo>
                    <a:lnTo>
                      <a:pt x="564" y="122"/>
                    </a:lnTo>
                    <a:lnTo>
                      <a:pt x="555" y="140"/>
                    </a:lnTo>
                    <a:lnTo>
                      <a:pt x="542" y="154"/>
                    </a:lnTo>
                    <a:lnTo>
                      <a:pt x="529" y="163"/>
                    </a:lnTo>
                    <a:lnTo>
                      <a:pt x="506" y="176"/>
                    </a:lnTo>
                    <a:lnTo>
                      <a:pt x="486" y="178"/>
                    </a:lnTo>
                    <a:lnTo>
                      <a:pt x="469" y="177"/>
                    </a:lnTo>
                    <a:lnTo>
                      <a:pt x="444" y="171"/>
                    </a:lnTo>
                    <a:lnTo>
                      <a:pt x="423" y="162"/>
                    </a:lnTo>
                    <a:lnTo>
                      <a:pt x="402" y="150"/>
                    </a:lnTo>
                    <a:lnTo>
                      <a:pt x="386" y="137"/>
                    </a:lnTo>
                    <a:lnTo>
                      <a:pt x="373" y="125"/>
                    </a:lnTo>
                    <a:lnTo>
                      <a:pt x="361" y="111"/>
                    </a:lnTo>
                    <a:lnTo>
                      <a:pt x="352" y="95"/>
                    </a:lnTo>
                    <a:lnTo>
                      <a:pt x="347" y="78"/>
                    </a:lnTo>
                    <a:lnTo>
                      <a:pt x="345" y="57"/>
                    </a:lnTo>
                    <a:lnTo>
                      <a:pt x="363" y="0"/>
                    </a:lnTo>
                    <a:close/>
                  </a:path>
                </a:pathLst>
              </a:custGeom>
              <a:solidFill>
                <a:srgbClr val="D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88" name="Freeform 10"/>
              <p:cNvSpPr>
                <a:spLocks/>
              </p:cNvSpPr>
              <p:nvPr/>
            </p:nvSpPr>
            <p:spPr bwMode="auto">
              <a:xfrm>
                <a:off x="3359" y="1848"/>
                <a:ext cx="394" cy="1403"/>
              </a:xfrm>
              <a:custGeom>
                <a:avLst/>
                <a:gdLst>
                  <a:gd name="T0" fmla="*/ 313 w 394"/>
                  <a:gd name="T1" fmla="*/ 9 h 1403"/>
                  <a:gd name="T2" fmla="*/ 211 w 394"/>
                  <a:gd name="T3" fmla="*/ 18 h 1403"/>
                  <a:gd name="T4" fmla="*/ 157 w 394"/>
                  <a:gd name="T5" fmla="*/ 72 h 1403"/>
                  <a:gd name="T6" fmla="*/ 30 w 394"/>
                  <a:gd name="T7" fmla="*/ 209 h 1403"/>
                  <a:gd name="T8" fmla="*/ 42 w 394"/>
                  <a:gd name="T9" fmla="*/ 269 h 1403"/>
                  <a:gd name="T10" fmla="*/ 81 w 394"/>
                  <a:gd name="T11" fmla="*/ 330 h 1403"/>
                  <a:gd name="T12" fmla="*/ 163 w 394"/>
                  <a:gd name="T13" fmla="*/ 318 h 1403"/>
                  <a:gd name="T14" fmla="*/ 178 w 394"/>
                  <a:gd name="T15" fmla="*/ 367 h 1403"/>
                  <a:gd name="T16" fmla="*/ 208 w 394"/>
                  <a:gd name="T17" fmla="*/ 463 h 1403"/>
                  <a:gd name="T18" fmla="*/ 240 w 394"/>
                  <a:gd name="T19" fmla="*/ 516 h 1403"/>
                  <a:gd name="T20" fmla="*/ 252 w 394"/>
                  <a:gd name="T21" fmla="*/ 606 h 1403"/>
                  <a:gd name="T22" fmla="*/ 246 w 394"/>
                  <a:gd name="T23" fmla="*/ 738 h 1403"/>
                  <a:gd name="T24" fmla="*/ 199 w 394"/>
                  <a:gd name="T25" fmla="*/ 978 h 1403"/>
                  <a:gd name="T26" fmla="*/ 175 w 394"/>
                  <a:gd name="T27" fmla="*/ 1189 h 1403"/>
                  <a:gd name="T28" fmla="*/ 246 w 394"/>
                  <a:gd name="T29" fmla="*/ 1403 h 1403"/>
                  <a:gd name="T30" fmla="*/ 258 w 394"/>
                  <a:gd name="T31" fmla="*/ 1302 h 1403"/>
                  <a:gd name="T32" fmla="*/ 288 w 394"/>
                  <a:gd name="T33" fmla="*/ 1260 h 1403"/>
                  <a:gd name="T34" fmla="*/ 322 w 394"/>
                  <a:gd name="T35" fmla="*/ 1250 h 1403"/>
                  <a:gd name="T36" fmla="*/ 337 w 394"/>
                  <a:gd name="T37" fmla="*/ 1206 h 1403"/>
                  <a:gd name="T38" fmla="*/ 334 w 394"/>
                  <a:gd name="T39" fmla="*/ 1155 h 1403"/>
                  <a:gd name="T40" fmla="*/ 334 w 394"/>
                  <a:gd name="T41" fmla="*/ 1101 h 1403"/>
                  <a:gd name="T42" fmla="*/ 331 w 394"/>
                  <a:gd name="T43" fmla="*/ 1049 h 1403"/>
                  <a:gd name="T44" fmla="*/ 340 w 394"/>
                  <a:gd name="T45" fmla="*/ 977 h 1403"/>
                  <a:gd name="T46" fmla="*/ 352 w 394"/>
                  <a:gd name="T47" fmla="*/ 881 h 1403"/>
                  <a:gd name="T48" fmla="*/ 364 w 394"/>
                  <a:gd name="T49" fmla="*/ 824 h 1403"/>
                  <a:gd name="T50" fmla="*/ 367 w 394"/>
                  <a:gd name="T51" fmla="*/ 755 h 1403"/>
                  <a:gd name="T52" fmla="*/ 361 w 394"/>
                  <a:gd name="T53" fmla="*/ 704 h 1403"/>
                  <a:gd name="T54" fmla="*/ 343 w 394"/>
                  <a:gd name="T55" fmla="*/ 638 h 1403"/>
                  <a:gd name="T56" fmla="*/ 382 w 394"/>
                  <a:gd name="T57" fmla="*/ 629 h 1403"/>
                  <a:gd name="T58" fmla="*/ 394 w 394"/>
                  <a:gd name="T59" fmla="*/ 615 h 1403"/>
                  <a:gd name="T60" fmla="*/ 364 w 394"/>
                  <a:gd name="T61" fmla="*/ 484 h 1403"/>
                  <a:gd name="T62" fmla="*/ 385 w 394"/>
                  <a:gd name="T63" fmla="*/ 454 h 1403"/>
                  <a:gd name="T64" fmla="*/ 373 w 394"/>
                  <a:gd name="T65" fmla="*/ 367 h 1403"/>
                  <a:gd name="T66" fmla="*/ 370 w 394"/>
                  <a:gd name="T67" fmla="*/ 263 h 1403"/>
                  <a:gd name="T68" fmla="*/ 370 w 394"/>
                  <a:gd name="T69" fmla="*/ 160 h 1403"/>
                  <a:gd name="T70" fmla="*/ 374 w 394"/>
                  <a:gd name="T71" fmla="*/ 125 h 1403"/>
                  <a:gd name="T72" fmla="*/ 353 w 394"/>
                  <a:gd name="T73" fmla="*/ 95 h 1403"/>
                  <a:gd name="T74" fmla="*/ 346 w 394"/>
                  <a:gd name="T75" fmla="*/ 57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4" h="1403">
                    <a:moveTo>
                      <a:pt x="364" y="0"/>
                    </a:moveTo>
                    <a:lnTo>
                      <a:pt x="313" y="9"/>
                    </a:lnTo>
                    <a:lnTo>
                      <a:pt x="252" y="18"/>
                    </a:lnTo>
                    <a:lnTo>
                      <a:pt x="211" y="18"/>
                    </a:lnTo>
                    <a:lnTo>
                      <a:pt x="199" y="21"/>
                    </a:lnTo>
                    <a:lnTo>
                      <a:pt x="157" y="72"/>
                    </a:lnTo>
                    <a:lnTo>
                      <a:pt x="78" y="161"/>
                    </a:lnTo>
                    <a:lnTo>
                      <a:pt x="30" y="209"/>
                    </a:lnTo>
                    <a:lnTo>
                      <a:pt x="0" y="242"/>
                    </a:lnTo>
                    <a:lnTo>
                      <a:pt x="42" y="269"/>
                    </a:lnTo>
                    <a:lnTo>
                      <a:pt x="63" y="299"/>
                    </a:lnTo>
                    <a:lnTo>
                      <a:pt x="81" y="330"/>
                    </a:lnTo>
                    <a:lnTo>
                      <a:pt x="93" y="373"/>
                    </a:lnTo>
                    <a:lnTo>
                      <a:pt x="163" y="318"/>
                    </a:lnTo>
                    <a:lnTo>
                      <a:pt x="172" y="333"/>
                    </a:lnTo>
                    <a:lnTo>
                      <a:pt x="178" y="367"/>
                    </a:lnTo>
                    <a:lnTo>
                      <a:pt x="193" y="430"/>
                    </a:lnTo>
                    <a:lnTo>
                      <a:pt x="208" y="463"/>
                    </a:lnTo>
                    <a:lnTo>
                      <a:pt x="220" y="490"/>
                    </a:lnTo>
                    <a:lnTo>
                      <a:pt x="240" y="516"/>
                    </a:lnTo>
                    <a:lnTo>
                      <a:pt x="249" y="564"/>
                    </a:lnTo>
                    <a:lnTo>
                      <a:pt x="252" y="606"/>
                    </a:lnTo>
                    <a:lnTo>
                      <a:pt x="246" y="648"/>
                    </a:lnTo>
                    <a:lnTo>
                      <a:pt x="246" y="738"/>
                    </a:lnTo>
                    <a:lnTo>
                      <a:pt x="237" y="867"/>
                    </a:lnTo>
                    <a:lnTo>
                      <a:pt x="199" y="978"/>
                    </a:lnTo>
                    <a:lnTo>
                      <a:pt x="184" y="1066"/>
                    </a:lnTo>
                    <a:lnTo>
                      <a:pt x="175" y="1189"/>
                    </a:lnTo>
                    <a:lnTo>
                      <a:pt x="169" y="1395"/>
                    </a:lnTo>
                    <a:lnTo>
                      <a:pt x="246" y="1403"/>
                    </a:lnTo>
                    <a:lnTo>
                      <a:pt x="252" y="1337"/>
                    </a:lnTo>
                    <a:lnTo>
                      <a:pt x="258" y="1302"/>
                    </a:lnTo>
                    <a:lnTo>
                      <a:pt x="273" y="1275"/>
                    </a:lnTo>
                    <a:lnTo>
                      <a:pt x="288" y="1260"/>
                    </a:lnTo>
                    <a:lnTo>
                      <a:pt x="310" y="1256"/>
                    </a:lnTo>
                    <a:lnTo>
                      <a:pt x="322" y="1250"/>
                    </a:lnTo>
                    <a:lnTo>
                      <a:pt x="331" y="1229"/>
                    </a:lnTo>
                    <a:lnTo>
                      <a:pt x="337" y="1206"/>
                    </a:lnTo>
                    <a:lnTo>
                      <a:pt x="334" y="1179"/>
                    </a:lnTo>
                    <a:lnTo>
                      <a:pt x="334" y="1155"/>
                    </a:lnTo>
                    <a:lnTo>
                      <a:pt x="331" y="1128"/>
                    </a:lnTo>
                    <a:lnTo>
                      <a:pt x="334" y="1101"/>
                    </a:lnTo>
                    <a:lnTo>
                      <a:pt x="331" y="1077"/>
                    </a:lnTo>
                    <a:lnTo>
                      <a:pt x="331" y="1049"/>
                    </a:lnTo>
                    <a:lnTo>
                      <a:pt x="337" y="1019"/>
                    </a:lnTo>
                    <a:lnTo>
                      <a:pt x="340" y="977"/>
                    </a:lnTo>
                    <a:lnTo>
                      <a:pt x="346" y="902"/>
                    </a:lnTo>
                    <a:lnTo>
                      <a:pt x="352" y="881"/>
                    </a:lnTo>
                    <a:lnTo>
                      <a:pt x="367" y="860"/>
                    </a:lnTo>
                    <a:lnTo>
                      <a:pt x="364" y="824"/>
                    </a:lnTo>
                    <a:lnTo>
                      <a:pt x="364" y="791"/>
                    </a:lnTo>
                    <a:lnTo>
                      <a:pt x="367" y="755"/>
                    </a:lnTo>
                    <a:lnTo>
                      <a:pt x="367" y="728"/>
                    </a:lnTo>
                    <a:lnTo>
                      <a:pt x="361" y="704"/>
                    </a:lnTo>
                    <a:lnTo>
                      <a:pt x="349" y="668"/>
                    </a:lnTo>
                    <a:lnTo>
                      <a:pt x="343" y="638"/>
                    </a:lnTo>
                    <a:lnTo>
                      <a:pt x="346" y="617"/>
                    </a:lnTo>
                    <a:lnTo>
                      <a:pt x="382" y="629"/>
                    </a:lnTo>
                    <a:lnTo>
                      <a:pt x="394" y="623"/>
                    </a:lnTo>
                    <a:lnTo>
                      <a:pt x="394" y="615"/>
                    </a:lnTo>
                    <a:lnTo>
                      <a:pt x="391" y="600"/>
                    </a:lnTo>
                    <a:lnTo>
                      <a:pt x="364" y="484"/>
                    </a:lnTo>
                    <a:lnTo>
                      <a:pt x="391" y="504"/>
                    </a:lnTo>
                    <a:lnTo>
                      <a:pt x="385" y="454"/>
                    </a:lnTo>
                    <a:lnTo>
                      <a:pt x="376" y="409"/>
                    </a:lnTo>
                    <a:lnTo>
                      <a:pt x="373" y="367"/>
                    </a:lnTo>
                    <a:lnTo>
                      <a:pt x="367" y="321"/>
                    </a:lnTo>
                    <a:lnTo>
                      <a:pt x="370" y="263"/>
                    </a:lnTo>
                    <a:lnTo>
                      <a:pt x="367" y="199"/>
                    </a:lnTo>
                    <a:lnTo>
                      <a:pt x="370" y="160"/>
                    </a:lnTo>
                    <a:lnTo>
                      <a:pt x="387" y="137"/>
                    </a:lnTo>
                    <a:lnTo>
                      <a:pt x="374" y="125"/>
                    </a:lnTo>
                    <a:lnTo>
                      <a:pt x="362" y="111"/>
                    </a:lnTo>
                    <a:lnTo>
                      <a:pt x="353" y="95"/>
                    </a:lnTo>
                    <a:lnTo>
                      <a:pt x="348" y="78"/>
                    </a:lnTo>
                    <a:lnTo>
                      <a:pt x="346" y="57"/>
                    </a:lnTo>
                    <a:lnTo>
                      <a:pt x="364"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89" name="Freeform 11"/>
              <p:cNvSpPr>
                <a:spLocks/>
              </p:cNvSpPr>
              <p:nvPr/>
            </p:nvSpPr>
            <p:spPr bwMode="auto">
              <a:xfrm>
                <a:off x="3804" y="1860"/>
                <a:ext cx="437" cy="1385"/>
              </a:xfrm>
              <a:custGeom>
                <a:avLst/>
                <a:gdLst>
                  <a:gd name="T0" fmla="*/ 19 w 437"/>
                  <a:gd name="T1" fmla="*/ 596 h 1385"/>
                  <a:gd name="T2" fmla="*/ 28 w 437"/>
                  <a:gd name="T3" fmla="*/ 756 h 1385"/>
                  <a:gd name="T4" fmla="*/ 43 w 437"/>
                  <a:gd name="T5" fmla="*/ 965 h 1385"/>
                  <a:gd name="T6" fmla="*/ 51 w 437"/>
                  <a:gd name="T7" fmla="*/ 1017 h 1385"/>
                  <a:gd name="T8" fmla="*/ 84 w 437"/>
                  <a:gd name="T9" fmla="*/ 1207 h 1385"/>
                  <a:gd name="T10" fmla="*/ 83 w 437"/>
                  <a:gd name="T11" fmla="*/ 1254 h 1385"/>
                  <a:gd name="T12" fmla="*/ 96 w 437"/>
                  <a:gd name="T13" fmla="*/ 1289 h 1385"/>
                  <a:gd name="T14" fmla="*/ 133 w 437"/>
                  <a:gd name="T15" fmla="*/ 1320 h 1385"/>
                  <a:gd name="T16" fmla="*/ 226 w 437"/>
                  <a:gd name="T17" fmla="*/ 1335 h 1385"/>
                  <a:gd name="T18" fmla="*/ 288 w 437"/>
                  <a:gd name="T19" fmla="*/ 1341 h 1385"/>
                  <a:gd name="T20" fmla="*/ 365 w 437"/>
                  <a:gd name="T21" fmla="*/ 1380 h 1385"/>
                  <a:gd name="T22" fmla="*/ 335 w 437"/>
                  <a:gd name="T23" fmla="*/ 1174 h 1385"/>
                  <a:gd name="T24" fmla="*/ 245 w 437"/>
                  <a:gd name="T25" fmla="*/ 837 h 1385"/>
                  <a:gd name="T26" fmla="*/ 221 w 437"/>
                  <a:gd name="T27" fmla="*/ 702 h 1385"/>
                  <a:gd name="T28" fmla="*/ 248 w 437"/>
                  <a:gd name="T29" fmla="*/ 528 h 1385"/>
                  <a:gd name="T30" fmla="*/ 271 w 437"/>
                  <a:gd name="T31" fmla="*/ 460 h 1385"/>
                  <a:gd name="T32" fmla="*/ 292 w 437"/>
                  <a:gd name="T33" fmla="*/ 531 h 1385"/>
                  <a:gd name="T34" fmla="*/ 383 w 437"/>
                  <a:gd name="T35" fmla="*/ 507 h 1385"/>
                  <a:gd name="T36" fmla="*/ 422 w 437"/>
                  <a:gd name="T37" fmla="*/ 403 h 1385"/>
                  <a:gd name="T38" fmla="*/ 383 w 437"/>
                  <a:gd name="T39" fmla="*/ 197 h 1385"/>
                  <a:gd name="T40" fmla="*/ 298 w 437"/>
                  <a:gd name="T41" fmla="*/ 99 h 1385"/>
                  <a:gd name="T42" fmla="*/ 131 w 437"/>
                  <a:gd name="T43" fmla="*/ 0 h 1385"/>
                  <a:gd name="T44" fmla="*/ 134 w 437"/>
                  <a:gd name="T45" fmla="*/ 64 h 1385"/>
                  <a:gd name="T46" fmla="*/ 122 w 437"/>
                  <a:gd name="T47" fmla="*/ 107 h 1385"/>
                  <a:gd name="T48" fmla="*/ 102 w 437"/>
                  <a:gd name="T49" fmla="*/ 154 h 1385"/>
                  <a:gd name="T50" fmla="*/ 69 w 437"/>
                  <a:gd name="T51" fmla="*/ 230 h 1385"/>
                  <a:gd name="T52" fmla="*/ 42 w 437"/>
                  <a:gd name="T53" fmla="*/ 237 h 1385"/>
                  <a:gd name="T54" fmla="*/ 30 w 437"/>
                  <a:gd name="T55" fmla="*/ 263 h 1385"/>
                  <a:gd name="T56" fmla="*/ 24 w 437"/>
                  <a:gd name="T57" fmla="*/ 344 h 1385"/>
                  <a:gd name="T58" fmla="*/ 7 w 437"/>
                  <a:gd name="T59" fmla="*/ 396 h 1385"/>
                  <a:gd name="T60" fmla="*/ 0 w 437"/>
                  <a:gd name="T61" fmla="*/ 435 h 1385"/>
                  <a:gd name="T62" fmla="*/ 7 w 437"/>
                  <a:gd name="T63" fmla="*/ 499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 h="1385">
                    <a:moveTo>
                      <a:pt x="13" y="543"/>
                    </a:moveTo>
                    <a:lnTo>
                      <a:pt x="19" y="596"/>
                    </a:lnTo>
                    <a:lnTo>
                      <a:pt x="21" y="645"/>
                    </a:lnTo>
                    <a:lnTo>
                      <a:pt x="28" y="756"/>
                    </a:lnTo>
                    <a:lnTo>
                      <a:pt x="34" y="858"/>
                    </a:lnTo>
                    <a:lnTo>
                      <a:pt x="43" y="965"/>
                    </a:lnTo>
                    <a:lnTo>
                      <a:pt x="45" y="993"/>
                    </a:lnTo>
                    <a:lnTo>
                      <a:pt x="51" y="1017"/>
                    </a:lnTo>
                    <a:lnTo>
                      <a:pt x="64" y="1050"/>
                    </a:lnTo>
                    <a:lnTo>
                      <a:pt x="84" y="1207"/>
                    </a:lnTo>
                    <a:lnTo>
                      <a:pt x="84" y="1240"/>
                    </a:lnTo>
                    <a:lnTo>
                      <a:pt x="83" y="1254"/>
                    </a:lnTo>
                    <a:lnTo>
                      <a:pt x="85" y="1271"/>
                    </a:lnTo>
                    <a:lnTo>
                      <a:pt x="96" y="1289"/>
                    </a:lnTo>
                    <a:lnTo>
                      <a:pt x="108" y="1307"/>
                    </a:lnTo>
                    <a:lnTo>
                      <a:pt x="133" y="1320"/>
                    </a:lnTo>
                    <a:lnTo>
                      <a:pt x="165" y="1328"/>
                    </a:lnTo>
                    <a:lnTo>
                      <a:pt x="226" y="1335"/>
                    </a:lnTo>
                    <a:lnTo>
                      <a:pt x="267" y="1339"/>
                    </a:lnTo>
                    <a:lnTo>
                      <a:pt x="288" y="1341"/>
                    </a:lnTo>
                    <a:lnTo>
                      <a:pt x="339" y="1385"/>
                    </a:lnTo>
                    <a:lnTo>
                      <a:pt x="365" y="1380"/>
                    </a:lnTo>
                    <a:lnTo>
                      <a:pt x="356" y="1269"/>
                    </a:lnTo>
                    <a:lnTo>
                      <a:pt x="335" y="1174"/>
                    </a:lnTo>
                    <a:lnTo>
                      <a:pt x="298" y="1002"/>
                    </a:lnTo>
                    <a:lnTo>
                      <a:pt x="245" y="837"/>
                    </a:lnTo>
                    <a:lnTo>
                      <a:pt x="230" y="765"/>
                    </a:lnTo>
                    <a:lnTo>
                      <a:pt x="221" y="702"/>
                    </a:lnTo>
                    <a:lnTo>
                      <a:pt x="227" y="621"/>
                    </a:lnTo>
                    <a:lnTo>
                      <a:pt x="248" y="528"/>
                    </a:lnTo>
                    <a:lnTo>
                      <a:pt x="259" y="498"/>
                    </a:lnTo>
                    <a:lnTo>
                      <a:pt x="271" y="460"/>
                    </a:lnTo>
                    <a:lnTo>
                      <a:pt x="286" y="489"/>
                    </a:lnTo>
                    <a:lnTo>
                      <a:pt x="292" y="531"/>
                    </a:lnTo>
                    <a:lnTo>
                      <a:pt x="338" y="516"/>
                    </a:lnTo>
                    <a:lnTo>
                      <a:pt x="383" y="507"/>
                    </a:lnTo>
                    <a:lnTo>
                      <a:pt x="437" y="501"/>
                    </a:lnTo>
                    <a:lnTo>
                      <a:pt x="422" y="403"/>
                    </a:lnTo>
                    <a:lnTo>
                      <a:pt x="413" y="318"/>
                    </a:lnTo>
                    <a:lnTo>
                      <a:pt x="383" y="197"/>
                    </a:lnTo>
                    <a:lnTo>
                      <a:pt x="377" y="143"/>
                    </a:lnTo>
                    <a:lnTo>
                      <a:pt x="298" y="99"/>
                    </a:lnTo>
                    <a:lnTo>
                      <a:pt x="221" y="54"/>
                    </a:lnTo>
                    <a:lnTo>
                      <a:pt x="131" y="0"/>
                    </a:lnTo>
                    <a:lnTo>
                      <a:pt x="134" y="45"/>
                    </a:lnTo>
                    <a:lnTo>
                      <a:pt x="134" y="64"/>
                    </a:lnTo>
                    <a:lnTo>
                      <a:pt x="128" y="90"/>
                    </a:lnTo>
                    <a:lnTo>
                      <a:pt x="122" y="107"/>
                    </a:lnTo>
                    <a:lnTo>
                      <a:pt x="113" y="125"/>
                    </a:lnTo>
                    <a:lnTo>
                      <a:pt x="102" y="154"/>
                    </a:lnTo>
                    <a:lnTo>
                      <a:pt x="83" y="197"/>
                    </a:lnTo>
                    <a:lnTo>
                      <a:pt x="69" y="230"/>
                    </a:lnTo>
                    <a:lnTo>
                      <a:pt x="57" y="233"/>
                    </a:lnTo>
                    <a:lnTo>
                      <a:pt x="42" y="237"/>
                    </a:lnTo>
                    <a:lnTo>
                      <a:pt x="30" y="249"/>
                    </a:lnTo>
                    <a:lnTo>
                      <a:pt x="30" y="263"/>
                    </a:lnTo>
                    <a:lnTo>
                      <a:pt x="28" y="306"/>
                    </a:lnTo>
                    <a:lnTo>
                      <a:pt x="24" y="344"/>
                    </a:lnTo>
                    <a:lnTo>
                      <a:pt x="13" y="378"/>
                    </a:lnTo>
                    <a:lnTo>
                      <a:pt x="7" y="396"/>
                    </a:lnTo>
                    <a:lnTo>
                      <a:pt x="1" y="418"/>
                    </a:lnTo>
                    <a:lnTo>
                      <a:pt x="0" y="435"/>
                    </a:lnTo>
                    <a:lnTo>
                      <a:pt x="4" y="461"/>
                    </a:lnTo>
                    <a:lnTo>
                      <a:pt x="7" y="499"/>
                    </a:lnTo>
                    <a:lnTo>
                      <a:pt x="13" y="543"/>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24" name="Group 12"/>
            <p:cNvGrpSpPr>
              <a:grpSpLocks/>
            </p:cNvGrpSpPr>
            <p:nvPr/>
          </p:nvGrpSpPr>
          <p:grpSpPr bwMode="auto">
            <a:xfrm>
              <a:off x="3587" y="1278"/>
              <a:ext cx="452" cy="773"/>
              <a:chOff x="3587" y="1278"/>
              <a:chExt cx="452" cy="773"/>
            </a:xfrm>
          </p:grpSpPr>
          <p:grpSp>
            <p:nvGrpSpPr>
              <p:cNvPr id="44" name="Group 13"/>
              <p:cNvGrpSpPr>
                <a:grpSpLocks/>
              </p:cNvGrpSpPr>
              <p:nvPr/>
            </p:nvGrpSpPr>
            <p:grpSpPr bwMode="auto">
              <a:xfrm>
                <a:off x="3692" y="1665"/>
                <a:ext cx="235" cy="386"/>
                <a:chOff x="3692" y="1665"/>
                <a:chExt cx="235" cy="386"/>
              </a:xfrm>
            </p:grpSpPr>
            <p:sp>
              <p:nvSpPr>
                <p:cNvPr id="85" name="Freeform 14"/>
                <p:cNvSpPr>
                  <a:spLocks/>
                </p:cNvSpPr>
                <p:nvPr/>
              </p:nvSpPr>
              <p:spPr bwMode="auto">
                <a:xfrm>
                  <a:off x="3694" y="1665"/>
                  <a:ext cx="233" cy="386"/>
                </a:xfrm>
                <a:custGeom>
                  <a:avLst/>
                  <a:gdLst>
                    <a:gd name="T0" fmla="*/ 201 w 233"/>
                    <a:gd name="T1" fmla="*/ 0 h 386"/>
                    <a:gd name="T2" fmla="*/ 212 w 233"/>
                    <a:gd name="T3" fmla="*/ 109 h 386"/>
                    <a:gd name="T4" fmla="*/ 219 w 233"/>
                    <a:gd name="T5" fmla="*/ 167 h 386"/>
                    <a:gd name="T6" fmla="*/ 225 w 233"/>
                    <a:gd name="T7" fmla="*/ 187 h 386"/>
                    <a:gd name="T8" fmla="*/ 233 w 233"/>
                    <a:gd name="T9" fmla="*/ 236 h 386"/>
                    <a:gd name="T10" fmla="*/ 228 w 233"/>
                    <a:gd name="T11" fmla="*/ 274 h 386"/>
                    <a:gd name="T12" fmla="*/ 219 w 233"/>
                    <a:gd name="T13" fmla="*/ 313 h 386"/>
                    <a:gd name="T14" fmla="*/ 204 w 233"/>
                    <a:gd name="T15" fmla="*/ 349 h 386"/>
                    <a:gd name="T16" fmla="*/ 188 w 233"/>
                    <a:gd name="T17" fmla="*/ 368 h 386"/>
                    <a:gd name="T18" fmla="*/ 160 w 233"/>
                    <a:gd name="T19" fmla="*/ 380 h 386"/>
                    <a:gd name="T20" fmla="*/ 124 w 233"/>
                    <a:gd name="T21" fmla="*/ 386 h 386"/>
                    <a:gd name="T22" fmla="*/ 86 w 233"/>
                    <a:gd name="T23" fmla="*/ 380 h 386"/>
                    <a:gd name="T24" fmla="*/ 55 w 233"/>
                    <a:gd name="T25" fmla="*/ 365 h 386"/>
                    <a:gd name="T26" fmla="*/ 36 w 233"/>
                    <a:gd name="T27" fmla="*/ 349 h 386"/>
                    <a:gd name="T28" fmla="*/ 19 w 233"/>
                    <a:gd name="T29" fmla="*/ 325 h 386"/>
                    <a:gd name="T30" fmla="*/ 3 w 233"/>
                    <a:gd name="T31" fmla="*/ 291 h 386"/>
                    <a:gd name="T32" fmla="*/ 0 w 233"/>
                    <a:gd name="T33" fmla="*/ 269 h 386"/>
                    <a:gd name="T34" fmla="*/ 3 w 233"/>
                    <a:gd name="T35" fmla="*/ 247 h 386"/>
                    <a:gd name="T36" fmla="*/ 10 w 233"/>
                    <a:gd name="T37" fmla="*/ 229 h 386"/>
                    <a:gd name="T38" fmla="*/ 21 w 233"/>
                    <a:gd name="T39" fmla="*/ 212 h 386"/>
                    <a:gd name="T40" fmla="*/ 43 w 233"/>
                    <a:gd name="T41" fmla="*/ 194 h 386"/>
                    <a:gd name="T42" fmla="*/ 45 w 233"/>
                    <a:gd name="T43" fmla="*/ 158 h 386"/>
                    <a:gd name="T44" fmla="*/ 43 w 233"/>
                    <a:gd name="T45" fmla="*/ 98 h 386"/>
                    <a:gd name="T46" fmla="*/ 77 w 233"/>
                    <a:gd name="T47" fmla="*/ 98 h 386"/>
                    <a:gd name="T48" fmla="*/ 101 w 233"/>
                    <a:gd name="T49" fmla="*/ 91 h 386"/>
                    <a:gd name="T50" fmla="*/ 124 w 233"/>
                    <a:gd name="T51" fmla="*/ 79 h 386"/>
                    <a:gd name="T52" fmla="*/ 140 w 233"/>
                    <a:gd name="T53" fmla="*/ 58 h 386"/>
                    <a:gd name="T54" fmla="*/ 161 w 233"/>
                    <a:gd name="T55" fmla="*/ 31 h 386"/>
                    <a:gd name="T56" fmla="*/ 201 w 233"/>
                    <a:gd name="T5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3" h="386">
                      <a:moveTo>
                        <a:pt x="201" y="0"/>
                      </a:moveTo>
                      <a:lnTo>
                        <a:pt x="212" y="109"/>
                      </a:lnTo>
                      <a:lnTo>
                        <a:pt x="219" y="167"/>
                      </a:lnTo>
                      <a:lnTo>
                        <a:pt x="225" y="187"/>
                      </a:lnTo>
                      <a:lnTo>
                        <a:pt x="233" y="236"/>
                      </a:lnTo>
                      <a:lnTo>
                        <a:pt x="228" y="274"/>
                      </a:lnTo>
                      <a:lnTo>
                        <a:pt x="219" y="313"/>
                      </a:lnTo>
                      <a:lnTo>
                        <a:pt x="204" y="349"/>
                      </a:lnTo>
                      <a:lnTo>
                        <a:pt x="188" y="368"/>
                      </a:lnTo>
                      <a:lnTo>
                        <a:pt x="160" y="380"/>
                      </a:lnTo>
                      <a:lnTo>
                        <a:pt x="124" y="386"/>
                      </a:lnTo>
                      <a:lnTo>
                        <a:pt x="86" y="380"/>
                      </a:lnTo>
                      <a:lnTo>
                        <a:pt x="55" y="365"/>
                      </a:lnTo>
                      <a:lnTo>
                        <a:pt x="36" y="349"/>
                      </a:lnTo>
                      <a:lnTo>
                        <a:pt x="19" y="325"/>
                      </a:lnTo>
                      <a:lnTo>
                        <a:pt x="3" y="291"/>
                      </a:lnTo>
                      <a:lnTo>
                        <a:pt x="0" y="269"/>
                      </a:lnTo>
                      <a:lnTo>
                        <a:pt x="3" y="247"/>
                      </a:lnTo>
                      <a:lnTo>
                        <a:pt x="10" y="229"/>
                      </a:lnTo>
                      <a:lnTo>
                        <a:pt x="21" y="212"/>
                      </a:lnTo>
                      <a:lnTo>
                        <a:pt x="43" y="194"/>
                      </a:lnTo>
                      <a:lnTo>
                        <a:pt x="45" y="158"/>
                      </a:lnTo>
                      <a:lnTo>
                        <a:pt x="43" y="98"/>
                      </a:lnTo>
                      <a:lnTo>
                        <a:pt x="77" y="98"/>
                      </a:lnTo>
                      <a:lnTo>
                        <a:pt x="101" y="91"/>
                      </a:lnTo>
                      <a:lnTo>
                        <a:pt x="124" y="79"/>
                      </a:lnTo>
                      <a:lnTo>
                        <a:pt x="140" y="58"/>
                      </a:lnTo>
                      <a:lnTo>
                        <a:pt x="161" y="31"/>
                      </a:lnTo>
                      <a:lnTo>
                        <a:pt x="201" y="0"/>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86" name="Freeform 15"/>
                <p:cNvSpPr>
                  <a:spLocks/>
                </p:cNvSpPr>
                <p:nvPr/>
              </p:nvSpPr>
              <p:spPr bwMode="auto">
                <a:xfrm>
                  <a:off x="3692" y="1665"/>
                  <a:ext cx="233" cy="351"/>
                </a:xfrm>
                <a:custGeom>
                  <a:avLst/>
                  <a:gdLst>
                    <a:gd name="T0" fmla="*/ 201 w 233"/>
                    <a:gd name="T1" fmla="*/ 0 h 351"/>
                    <a:gd name="T2" fmla="*/ 212 w 233"/>
                    <a:gd name="T3" fmla="*/ 109 h 351"/>
                    <a:gd name="T4" fmla="*/ 219 w 233"/>
                    <a:gd name="T5" fmla="*/ 167 h 351"/>
                    <a:gd name="T6" fmla="*/ 225 w 233"/>
                    <a:gd name="T7" fmla="*/ 187 h 351"/>
                    <a:gd name="T8" fmla="*/ 233 w 233"/>
                    <a:gd name="T9" fmla="*/ 236 h 351"/>
                    <a:gd name="T10" fmla="*/ 228 w 233"/>
                    <a:gd name="T11" fmla="*/ 275 h 351"/>
                    <a:gd name="T12" fmla="*/ 219 w 233"/>
                    <a:gd name="T13" fmla="*/ 313 h 351"/>
                    <a:gd name="T14" fmla="*/ 205 w 233"/>
                    <a:gd name="T15" fmla="*/ 349 h 351"/>
                    <a:gd name="T16" fmla="*/ 196 w 233"/>
                    <a:gd name="T17" fmla="*/ 329 h 351"/>
                    <a:gd name="T18" fmla="*/ 179 w 233"/>
                    <a:gd name="T19" fmla="*/ 322 h 351"/>
                    <a:gd name="T20" fmla="*/ 166 w 233"/>
                    <a:gd name="T21" fmla="*/ 326 h 351"/>
                    <a:gd name="T22" fmla="*/ 155 w 233"/>
                    <a:gd name="T23" fmla="*/ 336 h 351"/>
                    <a:gd name="T24" fmla="*/ 136 w 233"/>
                    <a:gd name="T25" fmla="*/ 351 h 351"/>
                    <a:gd name="T26" fmla="*/ 111 w 233"/>
                    <a:gd name="T27" fmla="*/ 351 h 351"/>
                    <a:gd name="T28" fmla="*/ 122 w 233"/>
                    <a:gd name="T29" fmla="*/ 332 h 351"/>
                    <a:gd name="T30" fmla="*/ 145 w 233"/>
                    <a:gd name="T31" fmla="*/ 303 h 351"/>
                    <a:gd name="T32" fmla="*/ 168 w 233"/>
                    <a:gd name="T33" fmla="*/ 284 h 351"/>
                    <a:gd name="T34" fmla="*/ 181 w 233"/>
                    <a:gd name="T35" fmla="*/ 270 h 351"/>
                    <a:gd name="T36" fmla="*/ 187 w 233"/>
                    <a:gd name="T37" fmla="*/ 250 h 351"/>
                    <a:gd name="T38" fmla="*/ 190 w 233"/>
                    <a:gd name="T39" fmla="*/ 231 h 351"/>
                    <a:gd name="T40" fmla="*/ 191 w 233"/>
                    <a:gd name="T41" fmla="*/ 209 h 351"/>
                    <a:gd name="T42" fmla="*/ 188 w 233"/>
                    <a:gd name="T43" fmla="*/ 186 h 351"/>
                    <a:gd name="T44" fmla="*/ 190 w 233"/>
                    <a:gd name="T45" fmla="*/ 153 h 351"/>
                    <a:gd name="T46" fmla="*/ 178 w 233"/>
                    <a:gd name="T47" fmla="*/ 156 h 351"/>
                    <a:gd name="T48" fmla="*/ 148 w 233"/>
                    <a:gd name="T49" fmla="*/ 157 h 351"/>
                    <a:gd name="T50" fmla="*/ 123 w 233"/>
                    <a:gd name="T51" fmla="*/ 155 h 351"/>
                    <a:gd name="T52" fmla="*/ 97 w 233"/>
                    <a:gd name="T53" fmla="*/ 151 h 351"/>
                    <a:gd name="T54" fmla="*/ 78 w 233"/>
                    <a:gd name="T55" fmla="*/ 144 h 351"/>
                    <a:gd name="T56" fmla="*/ 63 w 233"/>
                    <a:gd name="T57" fmla="*/ 137 h 351"/>
                    <a:gd name="T58" fmla="*/ 63 w 233"/>
                    <a:gd name="T59" fmla="*/ 159 h 351"/>
                    <a:gd name="T60" fmla="*/ 63 w 233"/>
                    <a:gd name="T61" fmla="*/ 187 h 351"/>
                    <a:gd name="T62" fmla="*/ 57 w 233"/>
                    <a:gd name="T63" fmla="*/ 212 h 351"/>
                    <a:gd name="T64" fmla="*/ 56 w 233"/>
                    <a:gd name="T65" fmla="*/ 236 h 351"/>
                    <a:gd name="T66" fmla="*/ 65 w 233"/>
                    <a:gd name="T67" fmla="*/ 261 h 351"/>
                    <a:gd name="T68" fmla="*/ 75 w 233"/>
                    <a:gd name="T69" fmla="*/ 282 h 351"/>
                    <a:gd name="T70" fmla="*/ 89 w 233"/>
                    <a:gd name="T71" fmla="*/ 306 h 351"/>
                    <a:gd name="T72" fmla="*/ 82 w 233"/>
                    <a:gd name="T73" fmla="*/ 324 h 351"/>
                    <a:gd name="T74" fmla="*/ 70 w 233"/>
                    <a:gd name="T75" fmla="*/ 313 h 351"/>
                    <a:gd name="T76" fmla="*/ 49 w 233"/>
                    <a:gd name="T77" fmla="*/ 299 h 351"/>
                    <a:gd name="T78" fmla="*/ 36 w 233"/>
                    <a:gd name="T79" fmla="*/ 286 h 351"/>
                    <a:gd name="T80" fmla="*/ 18 w 233"/>
                    <a:gd name="T81" fmla="*/ 277 h 351"/>
                    <a:gd name="T82" fmla="*/ 0 w 233"/>
                    <a:gd name="T83" fmla="*/ 270 h 351"/>
                    <a:gd name="T84" fmla="*/ 3 w 233"/>
                    <a:gd name="T85" fmla="*/ 247 h 351"/>
                    <a:gd name="T86" fmla="*/ 10 w 233"/>
                    <a:gd name="T87" fmla="*/ 229 h 351"/>
                    <a:gd name="T88" fmla="*/ 21 w 233"/>
                    <a:gd name="T89" fmla="*/ 212 h 351"/>
                    <a:gd name="T90" fmla="*/ 43 w 233"/>
                    <a:gd name="T91" fmla="*/ 194 h 351"/>
                    <a:gd name="T92" fmla="*/ 45 w 233"/>
                    <a:gd name="T93" fmla="*/ 158 h 351"/>
                    <a:gd name="T94" fmla="*/ 43 w 233"/>
                    <a:gd name="T95" fmla="*/ 98 h 351"/>
                    <a:gd name="T96" fmla="*/ 77 w 233"/>
                    <a:gd name="T97" fmla="*/ 98 h 351"/>
                    <a:gd name="T98" fmla="*/ 101 w 233"/>
                    <a:gd name="T99" fmla="*/ 92 h 351"/>
                    <a:gd name="T100" fmla="*/ 124 w 233"/>
                    <a:gd name="T101" fmla="*/ 79 h 351"/>
                    <a:gd name="T102" fmla="*/ 140 w 233"/>
                    <a:gd name="T103" fmla="*/ 58 h 351"/>
                    <a:gd name="T104" fmla="*/ 161 w 233"/>
                    <a:gd name="T105" fmla="*/ 31 h 351"/>
                    <a:gd name="T106" fmla="*/ 201 w 233"/>
                    <a:gd name="T10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351">
                      <a:moveTo>
                        <a:pt x="201" y="0"/>
                      </a:moveTo>
                      <a:lnTo>
                        <a:pt x="212" y="109"/>
                      </a:lnTo>
                      <a:lnTo>
                        <a:pt x="219" y="167"/>
                      </a:lnTo>
                      <a:lnTo>
                        <a:pt x="225" y="187"/>
                      </a:lnTo>
                      <a:lnTo>
                        <a:pt x="233" y="236"/>
                      </a:lnTo>
                      <a:lnTo>
                        <a:pt x="228" y="275"/>
                      </a:lnTo>
                      <a:lnTo>
                        <a:pt x="219" y="313"/>
                      </a:lnTo>
                      <a:lnTo>
                        <a:pt x="205" y="349"/>
                      </a:lnTo>
                      <a:lnTo>
                        <a:pt x="196" y="329"/>
                      </a:lnTo>
                      <a:lnTo>
                        <a:pt x="179" y="322"/>
                      </a:lnTo>
                      <a:lnTo>
                        <a:pt x="166" y="326"/>
                      </a:lnTo>
                      <a:lnTo>
                        <a:pt x="155" y="336"/>
                      </a:lnTo>
                      <a:lnTo>
                        <a:pt x="136" y="351"/>
                      </a:lnTo>
                      <a:lnTo>
                        <a:pt x="111" y="351"/>
                      </a:lnTo>
                      <a:lnTo>
                        <a:pt x="122" y="332"/>
                      </a:lnTo>
                      <a:lnTo>
                        <a:pt x="145" y="303"/>
                      </a:lnTo>
                      <a:lnTo>
                        <a:pt x="168" y="284"/>
                      </a:lnTo>
                      <a:lnTo>
                        <a:pt x="181" y="270"/>
                      </a:lnTo>
                      <a:lnTo>
                        <a:pt x="187" y="250"/>
                      </a:lnTo>
                      <a:lnTo>
                        <a:pt x="190" y="231"/>
                      </a:lnTo>
                      <a:lnTo>
                        <a:pt x="191" y="209"/>
                      </a:lnTo>
                      <a:lnTo>
                        <a:pt x="188" y="186"/>
                      </a:lnTo>
                      <a:lnTo>
                        <a:pt x="190" y="153"/>
                      </a:lnTo>
                      <a:lnTo>
                        <a:pt x="178" y="156"/>
                      </a:lnTo>
                      <a:lnTo>
                        <a:pt x="148" y="157"/>
                      </a:lnTo>
                      <a:lnTo>
                        <a:pt x="123" y="155"/>
                      </a:lnTo>
                      <a:lnTo>
                        <a:pt x="97" y="151"/>
                      </a:lnTo>
                      <a:lnTo>
                        <a:pt x="78" y="144"/>
                      </a:lnTo>
                      <a:lnTo>
                        <a:pt x="63" y="137"/>
                      </a:lnTo>
                      <a:lnTo>
                        <a:pt x="63" y="159"/>
                      </a:lnTo>
                      <a:lnTo>
                        <a:pt x="63" y="187"/>
                      </a:lnTo>
                      <a:lnTo>
                        <a:pt x="57" y="212"/>
                      </a:lnTo>
                      <a:lnTo>
                        <a:pt x="56" y="236"/>
                      </a:lnTo>
                      <a:lnTo>
                        <a:pt x="65" y="261"/>
                      </a:lnTo>
                      <a:lnTo>
                        <a:pt x="75" y="282"/>
                      </a:lnTo>
                      <a:lnTo>
                        <a:pt x="89" y="306"/>
                      </a:lnTo>
                      <a:lnTo>
                        <a:pt x="82" y="324"/>
                      </a:lnTo>
                      <a:lnTo>
                        <a:pt x="70" y="313"/>
                      </a:lnTo>
                      <a:lnTo>
                        <a:pt x="49" y="299"/>
                      </a:lnTo>
                      <a:lnTo>
                        <a:pt x="36" y="286"/>
                      </a:lnTo>
                      <a:lnTo>
                        <a:pt x="18" y="277"/>
                      </a:lnTo>
                      <a:lnTo>
                        <a:pt x="0" y="270"/>
                      </a:lnTo>
                      <a:lnTo>
                        <a:pt x="3" y="247"/>
                      </a:lnTo>
                      <a:lnTo>
                        <a:pt x="10" y="229"/>
                      </a:lnTo>
                      <a:lnTo>
                        <a:pt x="21" y="212"/>
                      </a:lnTo>
                      <a:lnTo>
                        <a:pt x="43" y="194"/>
                      </a:lnTo>
                      <a:lnTo>
                        <a:pt x="45" y="158"/>
                      </a:lnTo>
                      <a:lnTo>
                        <a:pt x="43" y="98"/>
                      </a:lnTo>
                      <a:lnTo>
                        <a:pt x="77" y="98"/>
                      </a:lnTo>
                      <a:lnTo>
                        <a:pt x="101" y="92"/>
                      </a:lnTo>
                      <a:lnTo>
                        <a:pt x="124" y="79"/>
                      </a:lnTo>
                      <a:lnTo>
                        <a:pt x="140" y="58"/>
                      </a:lnTo>
                      <a:lnTo>
                        <a:pt x="161" y="31"/>
                      </a:lnTo>
                      <a:lnTo>
                        <a:pt x="201" y="0"/>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45" name="Freeform 16"/>
              <p:cNvSpPr>
                <a:spLocks/>
              </p:cNvSpPr>
              <p:nvPr/>
            </p:nvSpPr>
            <p:spPr bwMode="auto">
              <a:xfrm>
                <a:off x="3638" y="1309"/>
                <a:ext cx="315" cy="471"/>
              </a:xfrm>
              <a:custGeom>
                <a:avLst/>
                <a:gdLst>
                  <a:gd name="T0" fmla="*/ 29 w 315"/>
                  <a:gd name="T1" fmla="*/ 81 h 471"/>
                  <a:gd name="T2" fmla="*/ 16 w 315"/>
                  <a:gd name="T3" fmla="*/ 111 h 471"/>
                  <a:gd name="T4" fmla="*/ 7 w 315"/>
                  <a:gd name="T5" fmla="*/ 137 h 471"/>
                  <a:gd name="T6" fmla="*/ 1 w 315"/>
                  <a:gd name="T7" fmla="*/ 158 h 471"/>
                  <a:gd name="T8" fmla="*/ 0 w 315"/>
                  <a:gd name="T9" fmla="*/ 174 h 471"/>
                  <a:gd name="T10" fmla="*/ 2 w 315"/>
                  <a:gd name="T11" fmla="*/ 189 h 471"/>
                  <a:gd name="T12" fmla="*/ 5 w 315"/>
                  <a:gd name="T13" fmla="*/ 212 h 471"/>
                  <a:gd name="T14" fmla="*/ 4 w 315"/>
                  <a:gd name="T15" fmla="*/ 223 h 471"/>
                  <a:gd name="T16" fmla="*/ 5 w 315"/>
                  <a:gd name="T17" fmla="*/ 236 h 471"/>
                  <a:gd name="T18" fmla="*/ 11 w 315"/>
                  <a:gd name="T19" fmla="*/ 253 h 471"/>
                  <a:gd name="T20" fmla="*/ 13 w 315"/>
                  <a:gd name="T21" fmla="*/ 263 h 471"/>
                  <a:gd name="T22" fmla="*/ 10 w 315"/>
                  <a:gd name="T23" fmla="*/ 293 h 471"/>
                  <a:gd name="T24" fmla="*/ 13 w 315"/>
                  <a:gd name="T25" fmla="*/ 314 h 471"/>
                  <a:gd name="T26" fmla="*/ 19 w 315"/>
                  <a:gd name="T27" fmla="*/ 335 h 471"/>
                  <a:gd name="T28" fmla="*/ 29 w 315"/>
                  <a:gd name="T29" fmla="*/ 360 h 471"/>
                  <a:gd name="T30" fmla="*/ 41 w 315"/>
                  <a:gd name="T31" fmla="*/ 386 h 471"/>
                  <a:gd name="T32" fmla="*/ 52 w 315"/>
                  <a:gd name="T33" fmla="*/ 410 h 471"/>
                  <a:gd name="T34" fmla="*/ 59 w 315"/>
                  <a:gd name="T35" fmla="*/ 429 h 471"/>
                  <a:gd name="T36" fmla="*/ 65 w 315"/>
                  <a:gd name="T37" fmla="*/ 449 h 471"/>
                  <a:gd name="T38" fmla="*/ 74 w 315"/>
                  <a:gd name="T39" fmla="*/ 461 h 471"/>
                  <a:gd name="T40" fmla="*/ 87 w 315"/>
                  <a:gd name="T41" fmla="*/ 468 h 471"/>
                  <a:gd name="T42" fmla="*/ 108 w 315"/>
                  <a:gd name="T43" fmla="*/ 471 h 471"/>
                  <a:gd name="T44" fmla="*/ 137 w 315"/>
                  <a:gd name="T45" fmla="*/ 468 h 471"/>
                  <a:gd name="T46" fmla="*/ 162 w 315"/>
                  <a:gd name="T47" fmla="*/ 462 h 471"/>
                  <a:gd name="T48" fmla="*/ 176 w 315"/>
                  <a:gd name="T49" fmla="*/ 452 h 471"/>
                  <a:gd name="T50" fmla="*/ 197 w 315"/>
                  <a:gd name="T51" fmla="*/ 438 h 471"/>
                  <a:gd name="T52" fmla="*/ 219 w 315"/>
                  <a:gd name="T53" fmla="*/ 410 h 471"/>
                  <a:gd name="T54" fmla="*/ 255 w 315"/>
                  <a:gd name="T55" fmla="*/ 359 h 471"/>
                  <a:gd name="T56" fmla="*/ 264 w 315"/>
                  <a:gd name="T57" fmla="*/ 343 h 471"/>
                  <a:gd name="T58" fmla="*/ 271 w 315"/>
                  <a:gd name="T59" fmla="*/ 347 h 471"/>
                  <a:gd name="T60" fmla="*/ 282 w 315"/>
                  <a:gd name="T61" fmla="*/ 347 h 471"/>
                  <a:gd name="T62" fmla="*/ 288 w 315"/>
                  <a:gd name="T63" fmla="*/ 332 h 471"/>
                  <a:gd name="T64" fmla="*/ 298 w 315"/>
                  <a:gd name="T65" fmla="*/ 301 h 471"/>
                  <a:gd name="T66" fmla="*/ 306 w 315"/>
                  <a:gd name="T67" fmla="*/ 272 h 471"/>
                  <a:gd name="T68" fmla="*/ 304 w 315"/>
                  <a:gd name="T69" fmla="*/ 233 h 471"/>
                  <a:gd name="T70" fmla="*/ 312 w 315"/>
                  <a:gd name="T71" fmla="*/ 167 h 471"/>
                  <a:gd name="T72" fmla="*/ 315 w 315"/>
                  <a:gd name="T73" fmla="*/ 127 h 471"/>
                  <a:gd name="T74" fmla="*/ 313 w 315"/>
                  <a:gd name="T75" fmla="*/ 94 h 471"/>
                  <a:gd name="T76" fmla="*/ 306 w 315"/>
                  <a:gd name="T77" fmla="*/ 70 h 471"/>
                  <a:gd name="T78" fmla="*/ 285 w 315"/>
                  <a:gd name="T79" fmla="*/ 39 h 471"/>
                  <a:gd name="T80" fmla="*/ 255 w 315"/>
                  <a:gd name="T81" fmla="*/ 18 h 471"/>
                  <a:gd name="T82" fmla="*/ 222 w 315"/>
                  <a:gd name="T83" fmla="*/ 6 h 471"/>
                  <a:gd name="T84" fmla="*/ 186 w 315"/>
                  <a:gd name="T85" fmla="*/ 0 h 471"/>
                  <a:gd name="T86" fmla="*/ 149 w 315"/>
                  <a:gd name="T87" fmla="*/ 0 h 471"/>
                  <a:gd name="T88" fmla="*/ 114 w 315"/>
                  <a:gd name="T89" fmla="*/ 6 h 471"/>
                  <a:gd name="T90" fmla="*/ 80 w 315"/>
                  <a:gd name="T91" fmla="*/ 22 h 471"/>
                  <a:gd name="T92" fmla="*/ 55 w 315"/>
                  <a:gd name="T93" fmla="*/ 43 h 471"/>
                  <a:gd name="T94" fmla="*/ 29 w 315"/>
                  <a:gd name="T95" fmla="*/ 8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 h="471">
                    <a:moveTo>
                      <a:pt x="29" y="81"/>
                    </a:moveTo>
                    <a:lnTo>
                      <a:pt x="16" y="111"/>
                    </a:lnTo>
                    <a:lnTo>
                      <a:pt x="7" y="137"/>
                    </a:lnTo>
                    <a:lnTo>
                      <a:pt x="1" y="158"/>
                    </a:lnTo>
                    <a:lnTo>
                      <a:pt x="0" y="174"/>
                    </a:lnTo>
                    <a:lnTo>
                      <a:pt x="2" y="189"/>
                    </a:lnTo>
                    <a:lnTo>
                      <a:pt x="5" y="212"/>
                    </a:lnTo>
                    <a:lnTo>
                      <a:pt x="4" y="223"/>
                    </a:lnTo>
                    <a:lnTo>
                      <a:pt x="5" y="236"/>
                    </a:lnTo>
                    <a:lnTo>
                      <a:pt x="11" y="253"/>
                    </a:lnTo>
                    <a:lnTo>
                      <a:pt x="13" y="263"/>
                    </a:lnTo>
                    <a:lnTo>
                      <a:pt x="10" y="293"/>
                    </a:lnTo>
                    <a:lnTo>
                      <a:pt x="13" y="314"/>
                    </a:lnTo>
                    <a:lnTo>
                      <a:pt x="19" y="335"/>
                    </a:lnTo>
                    <a:lnTo>
                      <a:pt x="29" y="360"/>
                    </a:lnTo>
                    <a:lnTo>
                      <a:pt x="41" y="386"/>
                    </a:lnTo>
                    <a:lnTo>
                      <a:pt x="52" y="410"/>
                    </a:lnTo>
                    <a:lnTo>
                      <a:pt x="59" y="429"/>
                    </a:lnTo>
                    <a:lnTo>
                      <a:pt x="65" y="449"/>
                    </a:lnTo>
                    <a:lnTo>
                      <a:pt x="74" y="461"/>
                    </a:lnTo>
                    <a:lnTo>
                      <a:pt x="87" y="468"/>
                    </a:lnTo>
                    <a:lnTo>
                      <a:pt x="108" y="471"/>
                    </a:lnTo>
                    <a:lnTo>
                      <a:pt x="137" y="468"/>
                    </a:lnTo>
                    <a:lnTo>
                      <a:pt x="162" y="462"/>
                    </a:lnTo>
                    <a:lnTo>
                      <a:pt x="176" y="452"/>
                    </a:lnTo>
                    <a:lnTo>
                      <a:pt x="197" y="438"/>
                    </a:lnTo>
                    <a:lnTo>
                      <a:pt x="219" y="410"/>
                    </a:lnTo>
                    <a:lnTo>
                      <a:pt x="255" y="359"/>
                    </a:lnTo>
                    <a:lnTo>
                      <a:pt x="264" y="343"/>
                    </a:lnTo>
                    <a:lnTo>
                      <a:pt x="271" y="347"/>
                    </a:lnTo>
                    <a:lnTo>
                      <a:pt x="282" y="347"/>
                    </a:lnTo>
                    <a:lnTo>
                      <a:pt x="288" y="332"/>
                    </a:lnTo>
                    <a:lnTo>
                      <a:pt x="298" y="301"/>
                    </a:lnTo>
                    <a:lnTo>
                      <a:pt x="306" y="272"/>
                    </a:lnTo>
                    <a:lnTo>
                      <a:pt x="304" y="233"/>
                    </a:lnTo>
                    <a:lnTo>
                      <a:pt x="312" y="167"/>
                    </a:lnTo>
                    <a:lnTo>
                      <a:pt x="315" y="127"/>
                    </a:lnTo>
                    <a:lnTo>
                      <a:pt x="313" y="94"/>
                    </a:lnTo>
                    <a:lnTo>
                      <a:pt x="306" y="70"/>
                    </a:lnTo>
                    <a:lnTo>
                      <a:pt x="285" y="39"/>
                    </a:lnTo>
                    <a:lnTo>
                      <a:pt x="255" y="18"/>
                    </a:lnTo>
                    <a:lnTo>
                      <a:pt x="222" y="6"/>
                    </a:lnTo>
                    <a:lnTo>
                      <a:pt x="186" y="0"/>
                    </a:lnTo>
                    <a:lnTo>
                      <a:pt x="149" y="0"/>
                    </a:lnTo>
                    <a:lnTo>
                      <a:pt x="114" y="6"/>
                    </a:lnTo>
                    <a:lnTo>
                      <a:pt x="80" y="22"/>
                    </a:lnTo>
                    <a:lnTo>
                      <a:pt x="55" y="43"/>
                    </a:lnTo>
                    <a:lnTo>
                      <a:pt x="29" y="81"/>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nvGrpSpPr>
              <p:cNvPr id="46" name="Group 17"/>
              <p:cNvGrpSpPr>
                <a:grpSpLocks/>
              </p:cNvGrpSpPr>
              <p:nvPr/>
            </p:nvGrpSpPr>
            <p:grpSpPr bwMode="auto">
              <a:xfrm>
                <a:off x="3587" y="1278"/>
                <a:ext cx="452" cy="577"/>
                <a:chOff x="3587" y="1278"/>
                <a:chExt cx="452" cy="577"/>
              </a:xfrm>
            </p:grpSpPr>
            <p:grpSp>
              <p:nvGrpSpPr>
                <p:cNvPr id="81" name="Group 18"/>
                <p:cNvGrpSpPr>
                  <a:grpSpLocks/>
                </p:cNvGrpSpPr>
                <p:nvPr/>
              </p:nvGrpSpPr>
              <p:grpSpPr bwMode="auto">
                <a:xfrm>
                  <a:off x="3587" y="1278"/>
                  <a:ext cx="452" cy="577"/>
                  <a:chOff x="3587" y="1278"/>
                  <a:chExt cx="452" cy="577"/>
                </a:xfrm>
              </p:grpSpPr>
              <p:sp>
                <p:nvSpPr>
                  <p:cNvPr id="83" name="Freeform 19"/>
                  <p:cNvSpPr>
                    <a:spLocks/>
                  </p:cNvSpPr>
                  <p:nvPr/>
                </p:nvSpPr>
                <p:spPr bwMode="auto">
                  <a:xfrm>
                    <a:off x="3691" y="1420"/>
                    <a:ext cx="38" cy="57"/>
                  </a:xfrm>
                  <a:custGeom>
                    <a:avLst/>
                    <a:gdLst>
                      <a:gd name="T0" fmla="*/ 6 w 38"/>
                      <a:gd name="T1" fmla="*/ 0 h 57"/>
                      <a:gd name="T2" fmla="*/ 1 w 38"/>
                      <a:gd name="T3" fmla="*/ 9 h 57"/>
                      <a:gd name="T4" fmla="*/ 0 w 38"/>
                      <a:gd name="T5" fmla="*/ 20 h 57"/>
                      <a:gd name="T6" fmla="*/ 3 w 38"/>
                      <a:gd name="T7" fmla="*/ 30 h 57"/>
                      <a:gd name="T8" fmla="*/ 10 w 38"/>
                      <a:gd name="T9" fmla="*/ 37 h 57"/>
                      <a:gd name="T10" fmla="*/ 20 w 38"/>
                      <a:gd name="T11" fmla="*/ 46 h 57"/>
                      <a:gd name="T12" fmla="*/ 38 w 38"/>
                      <a:gd name="T13" fmla="*/ 57 h 57"/>
                      <a:gd name="T14" fmla="*/ 22 w 38"/>
                      <a:gd name="T15" fmla="*/ 41 h 57"/>
                      <a:gd name="T16" fmla="*/ 16 w 38"/>
                      <a:gd name="T17" fmla="*/ 33 h 57"/>
                      <a:gd name="T18" fmla="*/ 12 w 38"/>
                      <a:gd name="T19" fmla="*/ 26 h 57"/>
                      <a:gd name="T20" fmla="*/ 8 w 38"/>
                      <a:gd name="T21" fmla="*/ 16 h 57"/>
                      <a:gd name="T22" fmla="*/ 6 w 3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7">
                        <a:moveTo>
                          <a:pt x="6" y="0"/>
                        </a:moveTo>
                        <a:lnTo>
                          <a:pt x="1" y="9"/>
                        </a:lnTo>
                        <a:lnTo>
                          <a:pt x="0" y="20"/>
                        </a:lnTo>
                        <a:lnTo>
                          <a:pt x="3" y="30"/>
                        </a:lnTo>
                        <a:lnTo>
                          <a:pt x="10" y="37"/>
                        </a:lnTo>
                        <a:lnTo>
                          <a:pt x="20" y="46"/>
                        </a:lnTo>
                        <a:lnTo>
                          <a:pt x="38" y="57"/>
                        </a:lnTo>
                        <a:lnTo>
                          <a:pt x="22" y="41"/>
                        </a:lnTo>
                        <a:lnTo>
                          <a:pt x="16" y="33"/>
                        </a:lnTo>
                        <a:lnTo>
                          <a:pt x="12" y="26"/>
                        </a:lnTo>
                        <a:lnTo>
                          <a:pt x="8" y="16"/>
                        </a:lnTo>
                        <a:lnTo>
                          <a:pt x="6" y="0"/>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84" name="Freeform 20"/>
                  <p:cNvSpPr>
                    <a:spLocks/>
                  </p:cNvSpPr>
                  <p:nvPr/>
                </p:nvSpPr>
                <p:spPr bwMode="auto">
                  <a:xfrm>
                    <a:off x="3587" y="1278"/>
                    <a:ext cx="452" cy="577"/>
                  </a:xfrm>
                  <a:custGeom>
                    <a:avLst/>
                    <a:gdLst>
                      <a:gd name="T0" fmla="*/ 41 w 452"/>
                      <a:gd name="T1" fmla="*/ 88 h 577"/>
                      <a:gd name="T2" fmla="*/ 6 w 452"/>
                      <a:gd name="T3" fmla="*/ 122 h 577"/>
                      <a:gd name="T4" fmla="*/ 10 w 452"/>
                      <a:gd name="T5" fmla="*/ 167 h 577"/>
                      <a:gd name="T6" fmla="*/ 11 w 452"/>
                      <a:gd name="T7" fmla="*/ 129 h 577"/>
                      <a:gd name="T8" fmla="*/ 41 w 452"/>
                      <a:gd name="T9" fmla="*/ 104 h 577"/>
                      <a:gd name="T10" fmla="*/ 17 w 452"/>
                      <a:gd name="T11" fmla="*/ 141 h 577"/>
                      <a:gd name="T12" fmla="*/ 46 w 452"/>
                      <a:gd name="T13" fmla="*/ 111 h 577"/>
                      <a:gd name="T14" fmla="*/ 24 w 452"/>
                      <a:gd name="T15" fmla="*/ 146 h 577"/>
                      <a:gd name="T16" fmla="*/ 43 w 452"/>
                      <a:gd name="T17" fmla="*/ 191 h 577"/>
                      <a:gd name="T18" fmla="*/ 30 w 452"/>
                      <a:gd name="T19" fmla="*/ 140 h 577"/>
                      <a:gd name="T20" fmla="*/ 45 w 452"/>
                      <a:gd name="T21" fmla="*/ 126 h 577"/>
                      <a:gd name="T22" fmla="*/ 48 w 452"/>
                      <a:gd name="T23" fmla="*/ 164 h 577"/>
                      <a:gd name="T24" fmla="*/ 53 w 452"/>
                      <a:gd name="T25" fmla="*/ 165 h 577"/>
                      <a:gd name="T26" fmla="*/ 60 w 452"/>
                      <a:gd name="T27" fmla="*/ 128 h 577"/>
                      <a:gd name="T28" fmla="*/ 66 w 452"/>
                      <a:gd name="T29" fmla="*/ 173 h 577"/>
                      <a:gd name="T30" fmla="*/ 65 w 452"/>
                      <a:gd name="T31" fmla="*/ 153 h 577"/>
                      <a:gd name="T32" fmla="*/ 75 w 452"/>
                      <a:gd name="T33" fmla="*/ 160 h 577"/>
                      <a:gd name="T34" fmla="*/ 81 w 452"/>
                      <a:gd name="T35" fmla="*/ 167 h 577"/>
                      <a:gd name="T36" fmla="*/ 93 w 452"/>
                      <a:gd name="T37" fmla="*/ 184 h 577"/>
                      <a:gd name="T38" fmla="*/ 112 w 452"/>
                      <a:gd name="T39" fmla="*/ 204 h 577"/>
                      <a:gd name="T40" fmla="*/ 85 w 452"/>
                      <a:gd name="T41" fmla="*/ 149 h 577"/>
                      <a:gd name="T42" fmla="*/ 98 w 452"/>
                      <a:gd name="T43" fmla="*/ 171 h 577"/>
                      <a:gd name="T44" fmla="*/ 99 w 452"/>
                      <a:gd name="T45" fmla="*/ 162 h 577"/>
                      <a:gd name="T46" fmla="*/ 125 w 452"/>
                      <a:gd name="T47" fmla="*/ 161 h 577"/>
                      <a:gd name="T48" fmla="*/ 128 w 452"/>
                      <a:gd name="T49" fmla="*/ 151 h 577"/>
                      <a:gd name="T50" fmla="*/ 147 w 452"/>
                      <a:gd name="T51" fmla="*/ 178 h 577"/>
                      <a:gd name="T52" fmla="*/ 147 w 452"/>
                      <a:gd name="T53" fmla="*/ 164 h 577"/>
                      <a:gd name="T54" fmla="*/ 155 w 452"/>
                      <a:gd name="T55" fmla="*/ 162 h 577"/>
                      <a:gd name="T56" fmla="*/ 161 w 452"/>
                      <a:gd name="T57" fmla="*/ 157 h 577"/>
                      <a:gd name="T58" fmla="*/ 188 w 452"/>
                      <a:gd name="T59" fmla="*/ 128 h 577"/>
                      <a:gd name="T60" fmla="*/ 203 w 452"/>
                      <a:gd name="T61" fmla="*/ 181 h 577"/>
                      <a:gd name="T62" fmla="*/ 290 w 452"/>
                      <a:gd name="T63" fmla="*/ 277 h 577"/>
                      <a:gd name="T64" fmla="*/ 315 w 452"/>
                      <a:gd name="T65" fmla="*/ 279 h 577"/>
                      <a:gd name="T66" fmla="*/ 326 w 452"/>
                      <a:gd name="T67" fmla="*/ 233 h 577"/>
                      <a:gd name="T68" fmla="*/ 357 w 452"/>
                      <a:gd name="T69" fmla="*/ 279 h 577"/>
                      <a:gd name="T70" fmla="*/ 296 w 452"/>
                      <a:gd name="T71" fmla="*/ 417 h 577"/>
                      <a:gd name="T72" fmla="*/ 284 w 452"/>
                      <a:gd name="T73" fmla="*/ 521 h 577"/>
                      <a:gd name="T74" fmla="*/ 329 w 452"/>
                      <a:gd name="T75" fmla="*/ 571 h 577"/>
                      <a:gd name="T76" fmla="*/ 402 w 452"/>
                      <a:gd name="T77" fmla="*/ 566 h 577"/>
                      <a:gd name="T78" fmla="*/ 434 w 452"/>
                      <a:gd name="T79" fmla="*/ 489 h 577"/>
                      <a:gd name="T80" fmla="*/ 449 w 452"/>
                      <a:gd name="T81" fmla="*/ 426 h 577"/>
                      <a:gd name="T82" fmla="*/ 405 w 452"/>
                      <a:gd name="T83" fmla="*/ 343 h 577"/>
                      <a:gd name="T84" fmla="*/ 413 w 452"/>
                      <a:gd name="T85" fmla="*/ 187 h 577"/>
                      <a:gd name="T86" fmla="*/ 378 w 452"/>
                      <a:gd name="T87" fmla="*/ 72 h 577"/>
                      <a:gd name="T88" fmla="*/ 323 w 452"/>
                      <a:gd name="T89" fmla="*/ 16 h 577"/>
                      <a:gd name="T90" fmla="*/ 251 w 452"/>
                      <a:gd name="T91" fmla="*/ 0 h 577"/>
                      <a:gd name="T92" fmla="*/ 171 w 452"/>
                      <a:gd name="T93" fmla="*/ 18 h 577"/>
                      <a:gd name="T94" fmla="*/ 122 w 452"/>
                      <a:gd name="T95" fmla="*/ 49 h 577"/>
                      <a:gd name="T96" fmla="*/ 105 w 452"/>
                      <a:gd name="T97" fmla="*/ 53 h 577"/>
                      <a:gd name="T98" fmla="*/ 85 w 452"/>
                      <a:gd name="T99" fmla="*/ 59 h 577"/>
                      <a:gd name="T100" fmla="*/ 79 w 452"/>
                      <a:gd name="T101" fmla="*/ 4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 h="577">
                        <a:moveTo>
                          <a:pt x="60" y="57"/>
                        </a:moveTo>
                        <a:lnTo>
                          <a:pt x="50" y="64"/>
                        </a:lnTo>
                        <a:lnTo>
                          <a:pt x="45" y="71"/>
                        </a:lnTo>
                        <a:lnTo>
                          <a:pt x="42" y="80"/>
                        </a:lnTo>
                        <a:lnTo>
                          <a:pt x="41" y="88"/>
                        </a:lnTo>
                        <a:lnTo>
                          <a:pt x="41" y="97"/>
                        </a:lnTo>
                        <a:lnTo>
                          <a:pt x="27" y="101"/>
                        </a:lnTo>
                        <a:lnTo>
                          <a:pt x="17" y="107"/>
                        </a:lnTo>
                        <a:lnTo>
                          <a:pt x="10" y="114"/>
                        </a:lnTo>
                        <a:lnTo>
                          <a:pt x="6" y="122"/>
                        </a:lnTo>
                        <a:lnTo>
                          <a:pt x="4" y="133"/>
                        </a:lnTo>
                        <a:lnTo>
                          <a:pt x="0" y="141"/>
                        </a:lnTo>
                        <a:lnTo>
                          <a:pt x="4" y="150"/>
                        </a:lnTo>
                        <a:lnTo>
                          <a:pt x="7" y="159"/>
                        </a:lnTo>
                        <a:lnTo>
                          <a:pt x="10" y="167"/>
                        </a:lnTo>
                        <a:lnTo>
                          <a:pt x="15" y="175"/>
                        </a:lnTo>
                        <a:lnTo>
                          <a:pt x="11" y="161"/>
                        </a:lnTo>
                        <a:lnTo>
                          <a:pt x="9" y="150"/>
                        </a:lnTo>
                        <a:lnTo>
                          <a:pt x="9" y="140"/>
                        </a:lnTo>
                        <a:lnTo>
                          <a:pt x="11" y="129"/>
                        </a:lnTo>
                        <a:lnTo>
                          <a:pt x="15" y="119"/>
                        </a:lnTo>
                        <a:lnTo>
                          <a:pt x="20" y="114"/>
                        </a:lnTo>
                        <a:lnTo>
                          <a:pt x="27" y="110"/>
                        </a:lnTo>
                        <a:lnTo>
                          <a:pt x="33" y="107"/>
                        </a:lnTo>
                        <a:lnTo>
                          <a:pt x="41" y="104"/>
                        </a:lnTo>
                        <a:lnTo>
                          <a:pt x="29" y="112"/>
                        </a:lnTo>
                        <a:lnTo>
                          <a:pt x="23" y="118"/>
                        </a:lnTo>
                        <a:lnTo>
                          <a:pt x="19" y="125"/>
                        </a:lnTo>
                        <a:lnTo>
                          <a:pt x="17" y="131"/>
                        </a:lnTo>
                        <a:lnTo>
                          <a:pt x="17" y="141"/>
                        </a:lnTo>
                        <a:lnTo>
                          <a:pt x="20" y="131"/>
                        </a:lnTo>
                        <a:lnTo>
                          <a:pt x="24" y="123"/>
                        </a:lnTo>
                        <a:lnTo>
                          <a:pt x="31" y="117"/>
                        </a:lnTo>
                        <a:lnTo>
                          <a:pt x="39" y="113"/>
                        </a:lnTo>
                        <a:lnTo>
                          <a:pt x="46" y="111"/>
                        </a:lnTo>
                        <a:lnTo>
                          <a:pt x="37" y="116"/>
                        </a:lnTo>
                        <a:lnTo>
                          <a:pt x="32" y="121"/>
                        </a:lnTo>
                        <a:lnTo>
                          <a:pt x="27" y="129"/>
                        </a:lnTo>
                        <a:lnTo>
                          <a:pt x="25" y="137"/>
                        </a:lnTo>
                        <a:lnTo>
                          <a:pt x="24" y="146"/>
                        </a:lnTo>
                        <a:lnTo>
                          <a:pt x="24" y="154"/>
                        </a:lnTo>
                        <a:lnTo>
                          <a:pt x="25" y="160"/>
                        </a:lnTo>
                        <a:lnTo>
                          <a:pt x="28" y="167"/>
                        </a:lnTo>
                        <a:lnTo>
                          <a:pt x="32" y="175"/>
                        </a:lnTo>
                        <a:lnTo>
                          <a:pt x="43" y="191"/>
                        </a:lnTo>
                        <a:lnTo>
                          <a:pt x="34" y="173"/>
                        </a:lnTo>
                        <a:lnTo>
                          <a:pt x="30" y="165"/>
                        </a:lnTo>
                        <a:lnTo>
                          <a:pt x="28" y="157"/>
                        </a:lnTo>
                        <a:lnTo>
                          <a:pt x="29" y="148"/>
                        </a:lnTo>
                        <a:lnTo>
                          <a:pt x="30" y="140"/>
                        </a:lnTo>
                        <a:lnTo>
                          <a:pt x="31" y="133"/>
                        </a:lnTo>
                        <a:lnTo>
                          <a:pt x="37" y="124"/>
                        </a:lnTo>
                        <a:lnTo>
                          <a:pt x="47" y="117"/>
                        </a:lnTo>
                        <a:lnTo>
                          <a:pt x="50" y="119"/>
                        </a:lnTo>
                        <a:lnTo>
                          <a:pt x="45" y="126"/>
                        </a:lnTo>
                        <a:lnTo>
                          <a:pt x="42" y="132"/>
                        </a:lnTo>
                        <a:lnTo>
                          <a:pt x="41" y="139"/>
                        </a:lnTo>
                        <a:lnTo>
                          <a:pt x="42" y="147"/>
                        </a:lnTo>
                        <a:lnTo>
                          <a:pt x="44" y="155"/>
                        </a:lnTo>
                        <a:lnTo>
                          <a:pt x="48" y="164"/>
                        </a:lnTo>
                        <a:lnTo>
                          <a:pt x="54" y="174"/>
                        </a:lnTo>
                        <a:lnTo>
                          <a:pt x="63" y="187"/>
                        </a:lnTo>
                        <a:lnTo>
                          <a:pt x="72" y="199"/>
                        </a:lnTo>
                        <a:lnTo>
                          <a:pt x="58" y="176"/>
                        </a:lnTo>
                        <a:lnTo>
                          <a:pt x="53" y="165"/>
                        </a:lnTo>
                        <a:lnTo>
                          <a:pt x="50" y="156"/>
                        </a:lnTo>
                        <a:lnTo>
                          <a:pt x="52" y="148"/>
                        </a:lnTo>
                        <a:lnTo>
                          <a:pt x="53" y="136"/>
                        </a:lnTo>
                        <a:lnTo>
                          <a:pt x="57" y="126"/>
                        </a:lnTo>
                        <a:lnTo>
                          <a:pt x="60" y="128"/>
                        </a:lnTo>
                        <a:lnTo>
                          <a:pt x="59" y="135"/>
                        </a:lnTo>
                        <a:lnTo>
                          <a:pt x="59" y="146"/>
                        </a:lnTo>
                        <a:lnTo>
                          <a:pt x="60" y="154"/>
                        </a:lnTo>
                        <a:lnTo>
                          <a:pt x="63" y="164"/>
                        </a:lnTo>
                        <a:lnTo>
                          <a:pt x="66" y="173"/>
                        </a:lnTo>
                        <a:lnTo>
                          <a:pt x="73" y="182"/>
                        </a:lnTo>
                        <a:lnTo>
                          <a:pt x="81" y="191"/>
                        </a:lnTo>
                        <a:lnTo>
                          <a:pt x="71" y="174"/>
                        </a:lnTo>
                        <a:lnTo>
                          <a:pt x="67" y="164"/>
                        </a:lnTo>
                        <a:lnTo>
                          <a:pt x="65" y="153"/>
                        </a:lnTo>
                        <a:lnTo>
                          <a:pt x="65" y="139"/>
                        </a:lnTo>
                        <a:lnTo>
                          <a:pt x="67" y="131"/>
                        </a:lnTo>
                        <a:lnTo>
                          <a:pt x="72" y="135"/>
                        </a:lnTo>
                        <a:lnTo>
                          <a:pt x="73" y="148"/>
                        </a:lnTo>
                        <a:lnTo>
                          <a:pt x="75" y="160"/>
                        </a:lnTo>
                        <a:lnTo>
                          <a:pt x="79" y="170"/>
                        </a:lnTo>
                        <a:lnTo>
                          <a:pt x="83" y="180"/>
                        </a:lnTo>
                        <a:lnTo>
                          <a:pt x="89" y="191"/>
                        </a:lnTo>
                        <a:lnTo>
                          <a:pt x="84" y="176"/>
                        </a:lnTo>
                        <a:lnTo>
                          <a:pt x="81" y="167"/>
                        </a:lnTo>
                        <a:lnTo>
                          <a:pt x="79" y="160"/>
                        </a:lnTo>
                        <a:lnTo>
                          <a:pt x="78" y="151"/>
                        </a:lnTo>
                        <a:lnTo>
                          <a:pt x="83" y="167"/>
                        </a:lnTo>
                        <a:lnTo>
                          <a:pt x="87" y="176"/>
                        </a:lnTo>
                        <a:lnTo>
                          <a:pt x="93" y="184"/>
                        </a:lnTo>
                        <a:lnTo>
                          <a:pt x="100" y="194"/>
                        </a:lnTo>
                        <a:lnTo>
                          <a:pt x="108" y="204"/>
                        </a:lnTo>
                        <a:lnTo>
                          <a:pt x="117" y="211"/>
                        </a:lnTo>
                        <a:lnTo>
                          <a:pt x="124" y="216"/>
                        </a:lnTo>
                        <a:lnTo>
                          <a:pt x="112" y="204"/>
                        </a:lnTo>
                        <a:lnTo>
                          <a:pt x="104" y="194"/>
                        </a:lnTo>
                        <a:lnTo>
                          <a:pt x="97" y="183"/>
                        </a:lnTo>
                        <a:lnTo>
                          <a:pt x="91" y="170"/>
                        </a:lnTo>
                        <a:lnTo>
                          <a:pt x="87" y="159"/>
                        </a:lnTo>
                        <a:lnTo>
                          <a:pt x="85" y="149"/>
                        </a:lnTo>
                        <a:lnTo>
                          <a:pt x="87" y="140"/>
                        </a:lnTo>
                        <a:lnTo>
                          <a:pt x="93" y="140"/>
                        </a:lnTo>
                        <a:lnTo>
                          <a:pt x="93" y="151"/>
                        </a:lnTo>
                        <a:lnTo>
                          <a:pt x="94" y="160"/>
                        </a:lnTo>
                        <a:lnTo>
                          <a:pt x="98" y="171"/>
                        </a:lnTo>
                        <a:lnTo>
                          <a:pt x="102" y="181"/>
                        </a:lnTo>
                        <a:lnTo>
                          <a:pt x="111" y="193"/>
                        </a:lnTo>
                        <a:lnTo>
                          <a:pt x="106" y="181"/>
                        </a:lnTo>
                        <a:lnTo>
                          <a:pt x="101" y="170"/>
                        </a:lnTo>
                        <a:lnTo>
                          <a:pt x="99" y="162"/>
                        </a:lnTo>
                        <a:lnTo>
                          <a:pt x="98" y="152"/>
                        </a:lnTo>
                        <a:lnTo>
                          <a:pt x="100" y="142"/>
                        </a:lnTo>
                        <a:lnTo>
                          <a:pt x="115" y="141"/>
                        </a:lnTo>
                        <a:lnTo>
                          <a:pt x="120" y="152"/>
                        </a:lnTo>
                        <a:lnTo>
                          <a:pt x="125" y="161"/>
                        </a:lnTo>
                        <a:lnTo>
                          <a:pt x="129" y="169"/>
                        </a:lnTo>
                        <a:lnTo>
                          <a:pt x="149" y="197"/>
                        </a:lnTo>
                        <a:lnTo>
                          <a:pt x="136" y="171"/>
                        </a:lnTo>
                        <a:lnTo>
                          <a:pt x="132" y="163"/>
                        </a:lnTo>
                        <a:lnTo>
                          <a:pt x="128" y="151"/>
                        </a:lnTo>
                        <a:lnTo>
                          <a:pt x="125" y="139"/>
                        </a:lnTo>
                        <a:lnTo>
                          <a:pt x="129" y="141"/>
                        </a:lnTo>
                        <a:lnTo>
                          <a:pt x="136" y="158"/>
                        </a:lnTo>
                        <a:lnTo>
                          <a:pt x="140" y="167"/>
                        </a:lnTo>
                        <a:lnTo>
                          <a:pt x="147" y="178"/>
                        </a:lnTo>
                        <a:lnTo>
                          <a:pt x="158" y="187"/>
                        </a:lnTo>
                        <a:lnTo>
                          <a:pt x="173" y="193"/>
                        </a:lnTo>
                        <a:lnTo>
                          <a:pt x="159" y="181"/>
                        </a:lnTo>
                        <a:lnTo>
                          <a:pt x="152" y="172"/>
                        </a:lnTo>
                        <a:lnTo>
                          <a:pt x="147" y="164"/>
                        </a:lnTo>
                        <a:lnTo>
                          <a:pt x="144" y="154"/>
                        </a:lnTo>
                        <a:lnTo>
                          <a:pt x="143" y="142"/>
                        </a:lnTo>
                        <a:lnTo>
                          <a:pt x="151" y="139"/>
                        </a:lnTo>
                        <a:lnTo>
                          <a:pt x="151" y="150"/>
                        </a:lnTo>
                        <a:lnTo>
                          <a:pt x="155" y="162"/>
                        </a:lnTo>
                        <a:lnTo>
                          <a:pt x="159" y="170"/>
                        </a:lnTo>
                        <a:lnTo>
                          <a:pt x="174" y="184"/>
                        </a:lnTo>
                        <a:lnTo>
                          <a:pt x="167" y="176"/>
                        </a:lnTo>
                        <a:lnTo>
                          <a:pt x="162" y="166"/>
                        </a:lnTo>
                        <a:lnTo>
                          <a:pt x="161" y="157"/>
                        </a:lnTo>
                        <a:lnTo>
                          <a:pt x="160" y="146"/>
                        </a:lnTo>
                        <a:lnTo>
                          <a:pt x="162" y="137"/>
                        </a:lnTo>
                        <a:lnTo>
                          <a:pt x="166" y="134"/>
                        </a:lnTo>
                        <a:lnTo>
                          <a:pt x="177" y="132"/>
                        </a:lnTo>
                        <a:lnTo>
                          <a:pt x="188" y="128"/>
                        </a:lnTo>
                        <a:lnTo>
                          <a:pt x="202" y="116"/>
                        </a:lnTo>
                        <a:lnTo>
                          <a:pt x="187" y="142"/>
                        </a:lnTo>
                        <a:lnTo>
                          <a:pt x="189" y="156"/>
                        </a:lnTo>
                        <a:lnTo>
                          <a:pt x="195" y="170"/>
                        </a:lnTo>
                        <a:lnTo>
                          <a:pt x="203" y="181"/>
                        </a:lnTo>
                        <a:lnTo>
                          <a:pt x="217" y="195"/>
                        </a:lnTo>
                        <a:lnTo>
                          <a:pt x="237" y="208"/>
                        </a:lnTo>
                        <a:lnTo>
                          <a:pt x="263" y="228"/>
                        </a:lnTo>
                        <a:lnTo>
                          <a:pt x="290" y="260"/>
                        </a:lnTo>
                        <a:lnTo>
                          <a:pt x="290" y="277"/>
                        </a:lnTo>
                        <a:lnTo>
                          <a:pt x="291" y="287"/>
                        </a:lnTo>
                        <a:lnTo>
                          <a:pt x="298" y="293"/>
                        </a:lnTo>
                        <a:lnTo>
                          <a:pt x="307" y="295"/>
                        </a:lnTo>
                        <a:lnTo>
                          <a:pt x="311" y="289"/>
                        </a:lnTo>
                        <a:lnTo>
                          <a:pt x="315" y="279"/>
                        </a:lnTo>
                        <a:lnTo>
                          <a:pt x="314" y="268"/>
                        </a:lnTo>
                        <a:lnTo>
                          <a:pt x="314" y="258"/>
                        </a:lnTo>
                        <a:lnTo>
                          <a:pt x="315" y="245"/>
                        </a:lnTo>
                        <a:lnTo>
                          <a:pt x="319" y="237"/>
                        </a:lnTo>
                        <a:lnTo>
                          <a:pt x="326" y="233"/>
                        </a:lnTo>
                        <a:lnTo>
                          <a:pt x="334" y="233"/>
                        </a:lnTo>
                        <a:lnTo>
                          <a:pt x="345" y="239"/>
                        </a:lnTo>
                        <a:lnTo>
                          <a:pt x="353" y="251"/>
                        </a:lnTo>
                        <a:lnTo>
                          <a:pt x="356" y="263"/>
                        </a:lnTo>
                        <a:lnTo>
                          <a:pt x="357" y="279"/>
                        </a:lnTo>
                        <a:lnTo>
                          <a:pt x="356" y="294"/>
                        </a:lnTo>
                        <a:lnTo>
                          <a:pt x="354" y="313"/>
                        </a:lnTo>
                        <a:lnTo>
                          <a:pt x="344" y="347"/>
                        </a:lnTo>
                        <a:lnTo>
                          <a:pt x="298" y="398"/>
                        </a:lnTo>
                        <a:lnTo>
                          <a:pt x="296" y="417"/>
                        </a:lnTo>
                        <a:lnTo>
                          <a:pt x="299" y="460"/>
                        </a:lnTo>
                        <a:lnTo>
                          <a:pt x="300" y="485"/>
                        </a:lnTo>
                        <a:lnTo>
                          <a:pt x="293" y="498"/>
                        </a:lnTo>
                        <a:lnTo>
                          <a:pt x="287" y="511"/>
                        </a:lnTo>
                        <a:lnTo>
                          <a:pt x="284" y="521"/>
                        </a:lnTo>
                        <a:lnTo>
                          <a:pt x="282" y="537"/>
                        </a:lnTo>
                        <a:lnTo>
                          <a:pt x="286" y="549"/>
                        </a:lnTo>
                        <a:lnTo>
                          <a:pt x="296" y="562"/>
                        </a:lnTo>
                        <a:lnTo>
                          <a:pt x="311" y="570"/>
                        </a:lnTo>
                        <a:lnTo>
                          <a:pt x="329" y="571"/>
                        </a:lnTo>
                        <a:lnTo>
                          <a:pt x="341" y="574"/>
                        </a:lnTo>
                        <a:lnTo>
                          <a:pt x="358" y="577"/>
                        </a:lnTo>
                        <a:lnTo>
                          <a:pt x="374" y="575"/>
                        </a:lnTo>
                        <a:lnTo>
                          <a:pt x="387" y="572"/>
                        </a:lnTo>
                        <a:lnTo>
                          <a:pt x="402" y="566"/>
                        </a:lnTo>
                        <a:lnTo>
                          <a:pt x="413" y="558"/>
                        </a:lnTo>
                        <a:lnTo>
                          <a:pt x="421" y="546"/>
                        </a:lnTo>
                        <a:lnTo>
                          <a:pt x="428" y="535"/>
                        </a:lnTo>
                        <a:lnTo>
                          <a:pt x="433" y="521"/>
                        </a:lnTo>
                        <a:lnTo>
                          <a:pt x="434" y="489"/>
                        </a:lnTo>
                        <a:lnTo>
                          <a:pt x="440" y="483"/>
                        </a:lnTo>
                        <a:lnTo>
                          <a:pt x="447" y="473"/>
                        </a:lnTo>
                        <a:lnTo>
                          <a:pt x="449" y="462"/>
                        </a:lnTo>
                        <a:lnTo>
                          <a:pt x="452" y="444"/>
                        </a:lnTo>
                        <a:lnTo>
                          <a:pt x="449" y="426"/>
                        </a:lnTo>
                        <a:lnTo>
                          <a:pt x="445" y="413"/>
                        </a:lnTo>
                        <a:lnTo>
                          <a:pt x="439" y="405"/>
                        </a:lnTo>
                        <a:lnTo>
                          <a:pt x="427" y="385"/>
                        </a:lnTo>
                        <a:lnTo>
                          <a:pt x="415" y="368"/>
                        </a:lnTo>
                        <a:lnTo>
                          <a:pt x="405" y="343"/>
                        </a:lnTo>
                        <a:lnTo>
                          <a:pt x="406" y="280"/>
                        </a:lnTo>
                        <a:lnTo>
                          <a:pt x="410" y="255"/>
                        </a:lnTo>
                        <a:lnTo>
                          <a:pt x="414" y="227"/>
                        </a:lnTo>
                        <a:lnTo>
                          <a:pt x="414" y="209"/>
                        </a:lnTo>
                        <a:lnTo>
                          <a:pt x="413" y="187"/>
                        </a:lnTo>
                        <a:lnTo>
                          <a:pt x="409" y="167"/>
                        </a:lnTo>
                        <a:lnTo>
                          <a:pt x="407" y="150"/>
                        </a:lnTo>
                        <a:lnTo>
                          <a:pt x="402" y="131"/>
                        </a:lnTo>
                        <a:lnTo>
                          <a:pt x="389" y="94"/>
                        </a:lnTo>
                        <a:lnTo>
                          <a:pt x="378" y="72"/>
                        </a:lnTo>
                        <a:lnTo>
                          <a:pt x="350" y="43"/>
                        </a:lnTo>
                        <a:lnTo>
                          <a:pt x="334" y="37"/>
                        </a:lnTo>
                        <a:lnTo>
                          <a:pt x="334" y="29"/>
                        </a:lnTo>
                        <a:lnTo>
                          <a:pt x="329" y="22"/>
                        </a:lnTo>
                        <a:lnTo>
                          <a:pt x="323" y="16"/>
                        </a:lnTo>
                        <a:lnTo>
                          <a:pt x="313" y="11"/>
                        </a:lnTo>
                        <a:lnTo>
                          <a:pt x="301" y="7"/>
                        </a:lnTo>
                        <a:lnTo>
                          <a:pt x="287" y="4"/>
                        </a:lnTo>
                        <a:lnTo>
                          <a:pt x="275" y="2"/>
                        </a:lnTo>
                        <a:lnTo>
                          <a:pt x="251" y="0"/>
                        </a:lnTo>
                        <a:lnTo>
                          <a:pt x="234" y="0"/>
                        </a:lnTo>
                        <a:lnTo>
                          <a:pt x="209" y="2"/>
                        </a:lnTo>
                        <a:lnTo>
                          <a:pt x="195" y="6"/>
                        </a:lnTo>
                        <a:lnTo>
                          <a:pt x="183" y="11"/>
                        </a:lnTo>
                        <a:lnTo>
                          <a:pt x="171" y="18"/>
                        </a:lnTo>
                        <a:lnTo>
                          <a:pt x="161" y="24"/>
                        </a:lnTo>
                        <a:lnTo>
                          <a:pt x="149" y="34"/>
                        </a:lnTo>
                        <a:lnTo>
                          <a:pt x="139" y="43"/>
                        </a:lnTo>
                        <a:lnTo>
                          <a:pt x="131" y="47"/>
                        </a:lnTo>
                        <a:lnTo>
                          <a:pt x="122" y="49"/>
                        </a:lnTo>
                        <a:lnTo>
                          <a:pt x="116" y="49"/>
                        </a:lnTo>
                        <a:lnTo>
                          <a:pt x="110" y="46"/>
                        </a:lnTo>
                        <a:lnTo>
                          <a:pt x="106" y="38"/>
                        </a:lnTo>
                        <a:lnTo>
                          <a:pt x="105" y="46"/>
                        </a:lnTo>
                        <a:lnTo>
                          <a:pt x="105" y="53"/>
                        </a:lnTo>
                        <a:lnTo>
                          <a:pt x="99" y="52"/>
                        </a:lnTo>
                        <a:lnTo>
                          <a:pt x="93" y="49"/>
                        </a:lnTo>
                        <a:lnTo>
                          <a:pt x="97" y="56"/>
                        </a:lnTo>
                        <a:lnTo>
                          <a:pt x="91" y="61"/>
                        </a:lnTo>
                        <a:lnTo>
                          <a:pt x="85" y="59"/>
                        </a:lnTo>
                        <a:lnTo>
                          <a:pt x="82" y="56"/>
                        </a:lnTo>
                        <a:lnTo>
                          <a:pt x="80" y="51"/>
                        </a:lnTo>
                        <a:lnTo>
                          <a:pt x="82" y="44"/>
                        </a:lnTo>
                        <a:lnTo>
                          <a:pt x="89" y="39"/>
                        </a:lnTo>
                        <a:lnTo>
                          <a:pt x="79" y="41"/>
                        </a:lnTo>
                        <a:lnTo>
                          <a:pt x="70" y="44"/>
                        </a:lnTo>
                        <a:lnTo>
                          <a:pt x="64" y="50"/>
                        </a:lnTo>
                        <a:lnTo>
                          <a:pt x="60" y="57"/>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82" name="Freeform 21"/>
                <p:cNvSpPr>
                  <a:spLocks/>
                </p:cNvSpPr>
                <p:nvPr/>
              </p:nvSpPr>
              <p:spPr bwMode="auto">
                <a:xfrm>
                  <a:off x="3773" y="1421"/>
                  <a:ext cx="205" cy="428"/>
                </a:xfrm>
                <a:custGeom>
                  <a:avLst/>
                  <a:gdLst>
                    <a:gd name="T0" fmla="*/ 22 w 205"/>
                    <a:gd name="T1" fmla="*/ 26 h 428"/>
                    <a:gd name="T2" fmla="*/ 0 w 205"/>
                    <a:gd name="T3" fmla="*/ 0 h 428"/>
                    <a:gd name="T4" fmla="*/ 8 w 205"/>
                    <a:gd name="T5" fmla="*/ 27 h 428"/>
                    <a:gd name="T6" fmla="*/ 30 w 205"/>
                    <a:gd name="T7" fmla="*/ 52 h 428"/>
                    <a:gd name="T8" fmla="*/ 77 w 205"/>
                    <a:gd name="T9" fmla="*/ 85 h 428"/>
                    <a:gd name="T10" fmla="*/ 104 w 205"/>
                    <a:gd name="T11" fmla="*/ 135 h 428"/>
                    <a:gd name="T12" fmla="*/ 112 w 205"/>
                    <a:gd name="T13" fmla="*/ 151 h 428"/>
                    <a:gd name="T14" fmla="*/ 125 w 205"/>
                    <a:gd name="T15" fmla="*/ 147 h 428"/>
                    <a:gd name="T16" fmla="*/ 128 w 205"/>
                    <a:gd name="T17" fmla="*/ 126 h 428"/>
                    <a:gd name="T18" fmla="*/ 129 w 205"/>
                    <a:gd name="T19" fmla="*/ 102 h 428"/>
                    <a:gd name="T20" fmla="*/ 140 w 205"/>
                    <a:gd name="T21" fmla="*/ 90 h 428"/>
                    <a:gd name="T22" fmla="*/ 159 w 205"/>
                    <a:gd name="T23" fmla="*/ 96 h 428"/>
                    <a:gd name="T24" fmla="*/ 170 w 205"/>
                    <a:gd name="T25" fmla="*/ 121 h 428"/>
                    <a:gd name="T26" fmla="*/ 170 w 205"/>
                    <a:gd name="T27" fmla="*/ 152 h 428"/>
                    <a:gd name="T28" fmla="*/ 158 w 205"/>
                    <a:gd name="T29" fmla="*/ 205 h 428"/>
                    <a:gd name="T30" fmla="*/ 110 w 205"/>
                    <a:gd name="T31" fmla="*/ 275 h 428"/>
                    <a:gd name="T32" fmla="*/ 114 w 205"/>
                    <a:gd name="T33" fmla="*/ 343 h 428"/>
                    <a:gd name="T34" fmla="*/ 101 w 205"/>
                    <a:gd name="T35" fmla="*/ 369 h 428"/>
                    <a:gd name="T36" fmla="*/ 96 w 205"/>
                    <a:gd name="T37" fmla="*/ 395 h 428"/>
                    <a:gd name="T38" fmla="*/ 110 w 205"/>
                    <a:gd name="T39" fmla="*/ 420 h 428"/>
                    <a:gd name="T40" fmla="*/ 140 w 205"/>
                    <a:gd name="T41" fmla="*/ 427 h 428"/>
                    <a:gd name="T42" fmla="*/ 148 w 205"/>
                    <a:gd name="T43" fmla="*/ 407 h 428"/>
                    <a:gd name="T44" fmla="*/ 133 w 205"/>
                    <a:gd name="T45" fmla="*/ 373 h 428"/>
                    <a:gd name="T46" fmla="*/ 164 w 205"/>
                    <a:gd name="T47" fmla="*/ 393 h 428"/>
                    <a:gd name="T48" fmla="*/ 203 w 205"/>
                    <a:gd name="T49" fmla="*/ 397 h 428"/>
                    <a:gd name="T50" fmla="*/ 167 w 205"/>
                    <a:gd name="T51" fmla="*/ 373 h 428"/>
                    <a:gd name="T52" fmla="*/ 139 w 205"/>
                    <a:gd name="T53" fmla="*/ 349 h 428"/>
                    <a:gd name="T54" fmla="*/ 141 w 205"/>
                    <a:gd name="T55" fmla="*/ 324 h 428"/>
                    <a:gd name="T56" fmla="*/ 172 w 205"/>
                    <a:gd name="T57" fmla="*/ 346 h 428"/>
                    <a:gd name="T58" fmla="*/ 145 w 205"/>
                    <a:gd name="T59" fmla="*/ 307 h 428"/>
                    <a:gd name="T60" fmla="*/ 177 w 205"/>
                    <a:gd name="T61" fmla="*/ 333 h 428"/>
                    <a:gd name="T62" fmla="*/ 186 w 205"/>
                    <a:gd name="T63" fmla="*/ 330 h 428"/>
                    <a:gd name="T64" fmla="*/ 165 w 205"/>
                    <a:gd name="T65" fmla="*/ 296 h 428"/>
                    <a:gd name="T66" fmla="*/ 161 w 205"/>
                    <a:gd name="T67" fmla="*/ 269 h 428"/>
                    <a:gd name="T68" fmla="*/ 167 w 205"/>
                    <a:gd name="T69" fmla="*/ 229 h 428"/>
                    <a:gd name="T70" fmla="*/ 196 w 205"/>
                    <a:gd name="T71" fmla="*/ 270 h 428"/>
                    <a:gd name="T72" fmla="*/ 175 w 205"/>
                    <a:gd name="T73" fmla="*/ 222 h 428"/>
                    <a:gd name="T74" fmla="*/ 205 w 205"/>
                    <a:gd name="T75" fmla="*/ 245 h 428"/>
                    <a:gd name="T76" fmla="*/ 188 w 205"/>
                    <a:gd name="T77" fmla="*/ 199 h 428"/>
                    <a:gd name="T78" fmla="*/ 177 w 205"/>
                    <a:gd name="T79" fmla="*/ 162 h 428"/>
                    <a:gd name="T80" fmla="*/ 175 w 205"/>
                    <a:gd name="T81" fmla="*/ 97 h 428"/>
                    <a:gd name="T82" fmla="*/ 156 w 205"/>
                    <a:gd name="T83" fmla="*/ 74 h 428"/>
                    <a:gd name="T84" fmla="*/ 118 w 205"/>
                    <a:gd name="T85" fmla="*/ 63 h 428"/>
                    <a:gd name="T86" fmla="*/ 109 w 205"/>
                    <a:gd name="T87" fmla="*/ 62 h 428"/>
                    <a:gd name="T88" fmla="*/ 87 w 205"/>
                    <a:gd name="T89" fmla="*/ 49 h 428"/>
                    <a:gd name="T90" fmla="*/ 79 w 205"/>
                    <a:gd name="T91" fmla="*/ 62 h 428"/>
                    <a:gd name="T92" fmla="*/ 74 w 205"/>
                    <a:gd name="T93" fmla="*/ 72 h 428"/>
                    <a:gd name="T94" fmla="*/ 46 w 205"/>
                    <a:gd name="T95" fmla="*/ 34 h 428"/>
                    <a:gd name="T96" fmla="*/ 36 w 205"/>
                    <a:gd name="T97" fmla="*/ 3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5" h="428">
                      <a:moveTo>
                        <a:pt x="36" y="32"/>
                      </a:moveTo>
                      <a:lnTo>
                        <a:pt x="22" y="26"/>
                      </a:lnTo>
                      <a:lnTo>
                        <a:pt x="15" y="17"/>
                      </a:lnTo>
                      <a:lnTo>
                        <a:pt x="0" y="0"/>
                      </a:lnTo>
                      <a:lnTo>
                        <a:pt x="2" y="13"/>
                      </a:lnTo>
                      <a:lnTo>
                        <a:pt x="8" y="27"/>
                      </a:lnTo>
                      <a:lnTo>
                        <a:pt x="16" y="38"/>
                      </a:lnTo>
                      <a:lnTo>
                        <a:pt x="30" y="52"/>
                      </a:lnTo>
                      <a:lnTo>
                        <a:pt x="50" y="65"/>
                      </a:lnTo>
                      <a:lnTo>
                        <a:pt x="77" y="85"/>
                      </a:lnTo>
                      <a:lnTo>
                        <a:pt x="104" y="118"/>
                      </a:lnTo>
                      <a:lnTo>
                        <a:pt x="104" y="135"/>
                      </a:lnTo>
                      <a:lnTo>
                        <a:pt x="105" y="145"/>
                      </a:lnTo>
                      <a:lnTo>
                        <a:pt x="112" y="151"/>
                      </a:lnTo>
                      <a:lnTo>
                        <a:pt x="121" y="153"/>
                      </a:lnTo>
                      <a:lnTo>
                        <a:pt x="125" y="147"/>
                      </a:lnTo>
                      <a:lnTo>
                        <a:pt x="129" y="137"/>
                      </a:lnTo>
                      <a:lnTo>
                        <a:pt x="128" y="126"/>
                      </a:lnTo>
                      <a:lnTo>
                        <a:pt x="128" y="116"/>
                      </a:lnTo>
                      <a:lnTo>
                        <a:pt x="129" y="102"/>
                      </a:lnTo>
                      <a:lnTo>
                        <a:pt x="133" y="94"/>
                      </a:lnTo>
                      <a:lnTo>
                        <a:pt x="140" y="90"/>
                      </a:lnTo>
                      <a:lnTo>
                        <a:pt x="148" y="90"/>
                      </a:lnTo>
                      <a:lnTo>
                        <a:pt x="159" y="96"/>
                      </a:lnTo>
                      <a:lnTo>
                        <a:pt x="167" y="109"/>
                      </a:lnTo>
                      <a:lnTo>
                        <a:pt x="170" y="121"/>
                      </a:lnTo>
                      <a:lnTo>
                        <a:pt x="171" y="137"/>
                      </a:lnTo>
                      <a:lnTo>
                        <a:pt x="170" y="152"/>
                      </a:lnTo>
                      <a:lnTo>
                        <a:pt x="168" y="171"/>
                      </a:lnTo>
                      <a:lnTo>
                        <a:pt x="158" y="205"/>
                      </a:lnTo>
                      <a:lnTo>
                        <a:pt x="112" y="256"/>
                      </a:lnTo>
                      <a:lnTo>
                        <a:pt x="110" y="275"/>
                      </a:lnTo>
                      <a:lnTo>
                        <a:pt x="113" y="317"/>
                      </a:lnTo>
                      <a:lnTo>
                        <a:pt x="114" y="343"/>
                      </a:lnTo>
                      <a:lnTo>
                        <a:pt x="107" y="356"/>
                      </a:lnTo>
                      <a:lnTo>
                        <a:pt x="101" y="369"/>
                      </a:lnTo>
                      <a:lnTo>
                        <a:pt x="98" y="379"/>
                      </a:lnTo>
                      <a:lnTo>
                        <a:pt x="96" y="395"/>
                      </a:lnTo>
                      <a:lnTo>
                        <a:pt x="100" y="407"/>
                      </a:lnTo>
                      <a:lnTo>
                        <a:pt x="110" y="420"/>
                      </a:lnTo>
                      <a:lnTo>
                        <a:pt x="125" y="428"/>
                      </a:lnTo>
                      <a:lnTo>
                        <a:pt x="140" y="427"/>
                      </a:lnTo>
                      <a:lnTo>
                        <a:pt x="149" y="420"/>
                      </a:lnTo>
                      <a:lnTo>
                        <a:pt x="148" y="407"/>
                      </a:lnTo>
                      <a:lnTo>
                        <a:pt x="140" y="392"/>
                      </a:lnTo>
                      <a:lnTo>
                        <a:pt x="133" y="373"/>
                      </a:lnTo>
                      <a:lnTo>
                        <a:pt x="150" y="389"/>
                      </a:lnTo>
                      <a:lnTo>
                        <a:pt x="164" y="393"/>
                      </a:lnTo>
                      <a:lnTo>
                        <a:pt x="182" y="396"/>
                      </a:lnTo>
                      <a:lnTo>
                        <a:pt x="203" y="397"/>
                      </a:lnTo>
                      <a:lnTo>
                        <a:pt x="190" y="389"/>
                      </a:lnTo>
                      <a:lnTo>
                        <a:pt x="167" y="373"/>
                      </a:lnTo>
                      <a:lnTo>
                        <a:pt x="150" y="364"/>
                      </a:lnTo>
                      <a:lnTo>
                        <a:pt x="139" y="349"/>
                      </a:lnTo>
                      <a:lnTo>
                        <a:pt x="136" y="332"/>
                      </a:lnTo>
                      <a:lnTo>
                        <a:pt x="141" y="324"/>
                      </a:lnTo>
                      <a:lnTo>
                        <a:pt x="158" y="340"/>
                      </a:lnTo>
                      <a:lnTo>
                        <a:pt x="172" y="346"/>
                      </a:lnTo>
                      <a:lnTo>
                        <a:pt x="150" y="324"/>
                      </a:lnTo>
                      <a:lnTo>
                        <a:pt x="145" y="307"/>
                      </a:lnTo>
                      <a:lnTo>
                        <a:pt x="157" y="313"/>
                      </a:lnTo>
                      <a:lnTo>
                        <a:pt x="177" y="333"/>
                      </a:lnTo>
                      <a:lnTo>
                        <a:pt x="191" y="338"/>
                      </a:lnTo>
                      <a:lnTo>
                        <a:pt x="186" y="330"/>
                      </a:lnTo>
                      <a:lnTo>
                        <a:pt x="169" y="306"/>
                      </a:lnTo>
                      <a:lnTo>
                        <a:pt x="165" y="296"/>
                      </a:lnTo>
                      <a:lnTo>
                        <a:pt x="160" y="282"/>
                      </a:lnTo>
                      <a:lnTo>
                        <a:pt x="161" y="269"/>
                      </a:lnTo>
                      <a:lnTo>
                        <a:pt x="160" y="252"/>
                      </a:lnTo>
                      <a:lnTo>
                        <a:pt x="167" y="229"/>
                      </a:lnTo>
                      <a:lnTo>
                        <a:pt x="180" y="260"/>
                      </a:lnTo>
                      <a:lnTo>
                        <a:pt x="196" y="270"/>
                      </a:lnTo>
                      <a:lnTo>
                        <a:pt x="185" y="255"/>
                      </a:lnTo>
                      <a:lnTo>
                        <a:pt x="175" y="222"/>
                      </a:lnTo>
                      <a:lnTo>
                        <a:pt x="189" y="234"/>
                      </a:lnTo>
                      <a:lnTo>
                        <a:pt x="205" y="245"/>
                      </a:lnTo>
                      <a:lnTo>
                        <a:pt x="195" y="223"/>
                      </a:lnTo>
                      <a:lnTo>
                        <a:pt x="188" y="199"/>
                      </a:lnTo>
                      <a:lnTo>
                        <a:pt x="181" y="176"/>
                      </a:lnTo>
                      <a:lnTo>
                        <a:pt x="177" y="162"/>
                      </a:lnTo>
                      <a:lnTo>
                        <a:pt x="177" y="125"/>
                      </a:lnTo>
                      <a:lnTo>
                        <a:pt x="175" y="97"/>
                      </a:lnTo>
                      <a:lnTo>
                        <a:pt x="171" y="82"/>
                      </a:lnTo>
                      <a:lnTo>
                        <a:pt x="156" y="74"/>
                      </a:lnTo>
                      <a:lnTo>
                        <a:pt x="136" y="75"/>
                      </a:lnTo>
                      <a:lnTo>
                        <a:pt x="118" y="63"/>
                      </a:lnTo>
                      <a:lnTo>
                        <a:pt x="97" y="45"/>
                      </a:lnTo>
                      <a:lnTo>
                        <a:pt x="109" y="62"/>
                      </a:lnTo>
                      <a:lnTo>
                        <a:pt x="122" y="82"/>
                      </a:lnTo>
                      <a:lnTo>
                        <a:pt x="87" y="49"/>
                      </a:lnTo>
                      <a:lnTo>
                        <a:pt x="99" y="75"/>
                      </a:lnTo>
                      <a:lnTo>
                        <a:pt x="79" y="62"/>
                      </a:lnTo>
                      <a:lnTo>
                        <a:pt x="95" y="85"/>
                      </a:lnTo>
                      <a:lnTo>
                        <a:pt x="74" y="72"/>
                      </a:lnTo>
                      <a:lnTo>
                        <a:pt x="61" y="53"/>
                      </a:lnTo>
                      <a:lnTo>
                        <a:pt x="46" y="34"/>
                      </a:lnTo>
                      <a:lnTo>
                        <a:pt x="30" y="11"/>
                      </a:lnTo>
                      <a:lnTo>
                        <a:pt x="36" y="32"/>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47" name="Group 22"/>
              <p:cNvGrpSpPr>
                <a:grpSpLocks/>
              </p:cNvGrpSpPr>
              <p:nvPr/>
            </p:nvGrpSpPr>
            <p:grpSpPr bwMode="auto">
              <a:xfrm>
                <a:off x="3635" y="1513"/>
                <a:ext cx="176" cy="215"/>
                <a:chOff x="3635" y="1513"/>
                <a:chExt cx="176" cy="215"/>
              </a:xfrm>
            </p:grpSpPr>
            <p:grpSp>
              <p:nvGrpSpPr>
                <p:cNvPr id="51" name="Group 23"/>
                <p:cNvGrpSpPr>
                  <a:grpSpLocks/>
                </p:cNvGrpSpPr>
                <p:nvPr/>
              </p:nvGrpSpPr>
              <p:grpSpPr bwMode="auto">
                <a:xfrm>
                  <a:off x="3650" y="1527"/>
                  <a:ext cx="110" cy="152"/>
                  <a:chOff x="3650" y="1527"/>
                  <a:chExt cx="110" cy="152"/>
                </a:xfrm>
              </p:grpSpPr>
              <p:sp>
                <p:nvSpPr>
                  <p:cNvPr id="78" name="Freeform 24"/>
                  <p:cNvSpPr>
                    <a:spLocks/>
                  </p:cNvSpPr>
                  <p:nvPr/>
                </p:nvSpPr>
                <p:spPr bwMode="auto">
                  <a:xfrm>
                    <a:off x="3650" y="1532"/>
                    <a:ext cx="38" cy="83"/>
                  </a:xfrm>
                  <a:custGeom>
                    <a:avLst/>
                    <a:gdLst>
                      <a:gd name="T0" fmla="*/ 23 w 38"/>
                      <a:gd name="T1" fmla="*/ 0 h 83"/>
                      <a:gd name="T2" fmla="*/ 24 w 38"/>
                      <a:gd name="T3" fmla="*/ 8 h 83"/>
                      <a:gd name="T4" fmla="*/ 20 w 38"/>
                      <a:gd name="T5" fmla="*/ 15 h 83"/>
                      <a:gd name="T6" fmla="*/ 16 w 38"/>
                      <a:gd name="T7" fmla="*/ 18 h 83"/>
                      <a:gd name="T8" fmla="*/ 0 w 38"/>
                      <a:gd name="T9" fmla="*/ 20 h 83"/>
                      <a:gd name="T10" fmla="*/ 16 w 38"/>
                      <a:gd name="T11" fmla="*/ 22 h 83"/>
                      <a:gd name="T12" fmla="*/ 26 w 38"/>
                      <a:gd name="T13" fmla="*/ 24 h 83"/>
                      <a:gd name="T14" fmla="*/ 32 w 38"/>
                      <a:gd name="T15" fmla="*/ 30 h 83"/>
                      <a:gd name="T16" fmla="*/ 34 w 38"/>
                      <a:gd name="T17" fmla="*/ 38 h 83"/>
                      <a:gd name="T18" fmla="*/ 37 w 38"/>
                      <a:gd name="T19" fmla="*/ 52 h 83"/>
                      <a:gd name="T20" fmla="*/ 35 w 38"/>
                      <a:gd name="T21" fmla="*/ 83 h 83"/>
                      <a:gd name="T22" fmla="*/ 38 w 38"/>
                      <a:gd name="T23" fmla="*/ 46 h 83"/>
                      <a:gd name="T24" fmla="*/ 37 w 38"/>
                      <a:gd name="T25" fmla="*/ 30 h 83"/>
                      <a:gd name="T26" fmla="*/ 37 w 38"/>
                      <a:gd name="T27" fmla="*/ 14 h 83"/>
                      <a:gd name="T28" fmla="*/ 35 w 38"/>
                      <a:gd name="T29" fmla="*/ 5 h 83"/>
                      <a:gd name="T30" fmla="*/ 23 w 38"/>
                      <a:gd name="T3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83">
                        <a:moveTo>
                          <a:pt x="23" y="0"/>
                        </a:moveTo>
                        <a:lnTo>
                          <a:pt x="24" y="8"/>
                        </a:lnTo>
                        <a:lnTo>
                          <a:pt x="20" y="15"/>
                        </a:lnTo>
                        <a:lnTo>
                          <a:pt x="16" y="18"/>
                        </a:lnTo>
                        <a:lnTo>
                          <a:pt x="0" y="20"/>
                        </a:lnTo>
                        <a:lnTo>
                          <a:pt x="16" y="22"/>
                        </a:lnTo>
                        <a:lnTo>
                          <a:pt x="26" y="24"/>
                        </a:lnTo>
                        <a:lnTo>
                          <a:pt x="32" y="30"/>
                        </a:lnTo>
                        <a:lnTo>
                          <a:pt x="34" y="38"/>
                        </a:lnTo>
                        <a:lnTo>
                          <a:pt x="37" y="52"/>
                        </a:lnTo>
                        <a:lnTo>
                          <a:pt x="35" y="83"/>
                        </a:lnTo>
                        <a:lnTo>
                          <a:pt x="38" y="46"/>
                        </a:lnTo>
                        <a:lnTo>
                          <a:pt x="37" y="30"/>
                        </a:lnTo>
                        <a:lnTo>
                          <a:pt x="37" y="14"/>
                        </a:lnTo>
                        <a:lnTo>
                          <a:pt x="35" y="5"/>
                        </a:lnTo>
                        <a:lnTo>
                          <a:pt x="23" y="0"/>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79" name="Freeform 25"/>
                  <p:cNvSpPr>
                    <a:spLocks/>
                  </p:cNvSpPr>
                  <p:nvPr/>
                </p:nvSpPr>
                <p:spPr bwMode="auto">
                  <a:xfrm>
                    <a:off x="3682" y="1646"/>
                    <a:ext cx="46" cy="33"/>
                  </a:xfrm>
                  <a:custGeom>
                    <a:avLst/>
                    <a:gdLst>
                      <a:gd name="T0" fmla="*/ 0 w 46"/>
                      <a:gd name="T1" fmla="*/ 0 h 33"/>
                      <a:gd name="T2" fmla="*/ 4 w 46"/>
                      <a:gd name="T3" fmla="*/ 3 h 33"/>
                      <a:gd name="T4" fmla="*/ 12 w 46"/>
                      <a:gd name="T5" fmla="*/ 5 h 33"/>
                      <a:gd name="T6" fmla="*/ 17 w 46"/>
                      <a:gd name="T7" fmla="*/ 5 h 33"/>
                      <a:gd name="T8" fmla="*/ 26 w 46"/>
                      <a:gd name="T9" fmla="*/ 4 h 33"/>
                      <a:gd name="T10" fmla="*/ 32 w 46"/>
                      <a:gd name="T11" fmla="*/ 2 h 33"/>
                      <a:gd name="T12" fmla="*/ 39 w 46"/>
                      <a:gd name="T13" fmla="*/ 3 h 33"/>
                      <a:gd name="T14" fmla="*/ 46 w 46"/>
                      <a:gd name="T15" fmla="*/ 9 h 33"/>
                      <a:gd name="T16" fmla="*/ 35 w 46"/>
                      <a:gd name="T17" fmla="*/ 10 h 33"/>
                      <a:gd name="T18" fmla="*/ 31 w 46"/>
                      <a:gd name="T19" fmla="*/ 11 h 33"/>
                      <a:gd name="T20" fmla="*/ 29 w 46"/>
                      <a:gd name="T21" fmla="*/ 18 h 33"/>
                      <a:gd name="T22" fmla="*/ 27 w 46"/>
                      <a:gd name="T23" fmla="*/ 33 h 33"/>
                      <a:gd name="T24" fmla="*/ 26 w 46"/>
                      <a:gd name="T25" fmla="*/ 18 h 33"/>
                      <a:gd name="T26" fmla="*/ 25 w 46"/>
                      <a:gd name="T27" fmla="*/ 10 h 33"/>
                      <a:gd name="T28" fmla="*/ 16 w 46"/>
                      <a:gd name="T29" fmla="*/ 12 h 33"/>
                      <a:gd name="T30" fmla="*/ 8 w 46"/>
                      <a:gd name="T31" fmla="*/ 11 h 33"/>
                      <a:gd name="T32" fmla="*/ 3 w 46"/>
                      <a:gd name="T33" fmla="*/ 5 h 33"/>
                      <a:gd name="T34" fmla="*/ 0 w 46"/>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3">
                        <a:moveTo>
                          <a:pt x="0" y="0"/>
                        </a:moveTo>
                        <a:lnTo>
                          <a:pt x="4" y="3"/>
                        </a:lnTo>
                        <a:lnTo>
                          <a:pt x="12" y="5"/>
                        </a:lnTo>
                        <a:lnTo>
                          <a:pt x="17" y="5"/>
                        </a:lnTo>
                        <a:lnTo>
                          <a:pt x="26" y="4"/>
                        </a:lnTo>
                        <a:lnTo>
                          <a:pt x="32" y="2"/>
                        </a:lnTo>
                        <a:lnTo>
                          <a:pt x="39" y="3"/>
                        </a:lnTo>
                        <a:lnTo>
                          <a:pt x="46" y="9"/>
                        </a:lnTo>
                        <a:lnTo>
                          <a:pt x="35" y="10"/>
                        </a:lnTo>
                        <a:lnTo>
                          <a:pt x="31" y="11"/>
                        </a:lnTo>
                        <a:lnTo>
                          <a:pt x="29" y="18"/>
                        </a:lnTo>
                        <a:lnTo>
                          <a:pt x="27" y="33"/>
                        </a:lnTo>
                        <a:lnTo>
                          <a:pt x="26" y="18"/>
                        </a:lnTo>
                        <a:lnTo>
                          <a:pt x="25" y="10"/>
                        </a:lnTo>
                        <a:lnTo>
                          <a:pt x="16" y="12"/>
                        </a:lnTo>
                        <a:lnTo>
                          <a:pt x="8" y="11"/>
                        </a:lnTo>
                        <a:lnTo>
                          <a:pt x="3" y="5"/>
                        </a:lnTo>
                        <a:lnTo>
                          <a:pt x="0" y="0"/>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80" name="Freeform 26"/>
                  <p:cNvSpPr>
                    <a:spLocks/>
                  </p:cNvSpPr>
                  <p:nvPr/>
                </p:nvSpPr>
                <p:spPr bwMode="auto">
                  <a:xfrm>
                    <a:off x="3737" y="1527"/>
                    <a:ext cx="23" cy="24"/>
                  </a:xfrm>
                  <a:custGeom>
                    <a:avLst/>
                    <a:gdLst>
                      <a:gd name="T0" fmla="*/ 12 w 23"/>
                      <a:gd name="T1" fmla="*/ 0 h 24"/>
                      <a:gd name="T2" fmla="*/ 10 w 23"/>
                      <a:gd name="T3" fmla="*/ 4 h 24"/>
                      <a:gd name="T4" fmla="*/ 10 w 23"/>
                      <a:gd name="T5" fmla="*/ 10 h 24"/>
                      <a:gd name="T6" fmla="*/ 12 w 23"/>
                      <a:gd name="T7" fmla="*/ 14 h 24"/>
                      <a:gd name="T8" fmla="*/ 23 w 23"/>
                      <a:gd name="T9" fmla="*/ 24 h 24"/>
                      <a:gd name="T10" fmla="*/ 10 w 23"/>
                      <a:gd name="T11" fmla="*/ 24 h 24"/>
                      <a:gd name="T12" fmla="*/ 3 w 23"/>
                      <a:gd name="T13" fmla="*/ 17 h 24"/>
                      <a:gd name="T14" fmla="*/ 1 w 23"/>
                      <a:gd name="T15" fmla="*/ 13 h 24"/>
                      <a:gd name="T16" fmla="*/ 0 w 23"/>
                      <a:gd name="T17" fmla="*/ 4 h 24"/>
                      <a:gd name="T18" fmla="*/ 12 w 23"/>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12" y="0"/>
                        </a:moveTo>
                        <a:lnTo>
                          <a:pt x="10" y="4"/>
                        </a:lnTo>
                        <a:lnTo>
                          <a:pt x="10" y="10"/>
                        </a:lnTo>
                        <a:lnTo>
                          <a:pt x="12" y="14"/>
                        </a:lnTo>
                        <a:lnTo>
                          <a:pt x="23" y="24"/>
                        </a:lnTo>
                        <a:lnTo>
                          <a:pt x="10" y="24"/>
                        </a:lnTo>
                        <a:lnTo>
                          <a:pt x="3" y="17"/>
                        </a:lnTo>
                        <a:lnTo>
                          <a:pt x="1" y="13"/>
                        </a:lnTo>
                        <a:lnTo>
                          <a:pt x="0" y="4"/>
                        </a:lnTo>
                        <a:lnTo>
                          <a:pt x="12" y="0"/>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52" name="Group 27"/>
                <p:cNvGrpSpPr>
                  <a:grpSpLocks/>
                </p:cNvGrpSpPr>
                <p:nvPr/>
              </p:nvGrpSpPr>
              <p:grpSpPr bwMode="auto">
                <a:xfrm>
                  <a:off x="3635" y="1513"/>
                  <a:ext cx="176" cy="67"/>
                  <a:chOff x="3635" y="1513"/>
                  <a:chExt cx="176" cy="67"/>
                </a:xfrm>
              </p:grpSpPr>
              <p:grpSp>
                <p:nvGrpSpPr>
                  <p:cNvPr id="63" name="Group 28"/>
                  <p:cNvGrpSpPr>
                    <a:grpSpLocks/>
                  </p:cNvGrpSpPr>
                  <p:nvPr/>
                </p:nvGrpSpPr>
                <p:grpSpPr bwMode="auto">
                  <a:xfrm>
                    <a:off x="3642" y="1513"/>
                    <a:ext cx="164" cy="28"/>
                    <a:chOff x="3642" y="1513"/>
                    <a:chExt cx="164" cy="28"/>
                  </a:xfrm>
                </p:grpSpPr>
                <p:sp>
                  <p:nvSpPr>
                    <p:cNvPr id="76" name="Freeform 29"/>
                    <p:cNvSpPr>
                      <a:spLocks/>
                    </p:cNvSpPr>
                    <p:nvPr/>
                  </p:nvSpPr>
                  <p:spPr bwMode="auto">
                    <a:xfrm>
                      <a:off x="3718" y="1516"/>
                      <a:ext cx="88" cy="23"/>
                    </a:xfrm>
                    <a:custGeom>
                      <a:avLst/>
                      <a:gdLst>
                        <a:gd name="T0" fmla="*/ 0 w 88"/>
                        <a:gd name="T1" fmla="*/ 15 h 23"/>
                        <a:gd name="T2" fmla="*/ 6 w 88"/>
                        <a:gd name="T3" fmla="*/ 9 h 23"/>
                        <a:gd name="T4" fmla="*/ 14 w 88"/>
                        <a:gd name="T5" fmla="*/ 4 h 23"/>
                        <a:gd name="T6" fmla="*/ 24 w 88"/>
                        <a:gd name="T7" fmla="*/ 1 h 23"/>
                        <a:gd name="T8" fmla="*/ 34 w 88"/>
                        <a:gd name="T9" fmla="*/ 0 h 23"/>
                        <a:gd name="T10" fmla="*/ 44 w 88"/>
                        <a:gd name="T11" fmla="*/ 0 h 23"/>
                        <a:gd name="T12" fmla="*/ 57 w 88"/>
                        <a:gd name="T13" fmla="*/ 2 h 23"/>
                        <a:gd name="T14" fmla="*/ 70 w 88"/>
                        <a:gd name="T15" fmla="*/ 7 h 23"/>
                        <a:gd name="T16" fmla="*/ 88 w 88"/>
                        <a:gd name="T17" fmla="*/ 12 h 23"/>
                        <a:gd name="T18" fmla="*/ 74 w 88"/>
                        <a:gd name="T19" fmla="*/ 12 h 23"/>
                        <a:gd name="T20" fmla="*/ 59 w 88"/>
                        <a:gd name="T21" fmla="*/ 11 h 23"/>
                        <a:gd name="T22" fmla="*/ 47 w 88"/>
                        <a:gd name="T23" fmla="*/ 10 h 23"/>
                        <a:gd name="T24" fmla="*/ 38 w 88"/>
                        <a:gd name="T25" fmla="*/ 12 h 23"/>
                        <a:gd name="T26" fmla="*/ 30 w 88"/>
                        <a:gd name="T27" fmla="*/ 15 h 23"/>
                        <a:gd name="T28" fmla="*/ 23 w 88"/>
                        <a:gd name="T29" fmla="*/ 20 h 23"/>
                        <a:gd name="T30" fmla="*/ 17 w 88"/>
                        <a:gd name="T31" fmla="*/ 23 h 23"/>
                        <a:gd name="T32" fmla="*/ 10 w 88"/>
                        <a:gd name="T33" fmla="*/ 23 h 23"/>
                        <a:gd name="T34" fmla="*/ 3 w 88"/>
                        <a:gd name="T35" fmla="*/ 21 h 23"/>
                        <a:gd name="T36" fmla="*/ 0 w 88"/>
                        <a:gd name="T3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23">
                          <a:moveTo>
                            <a:pt x="0" y="15"/>
                          </a:moveTo>
                          <a:lnTo>
                            <a:pt x="6" y="9"/>
                          </a:lnTo>
                          <a:lnTo>
                            <a:pt x="14" y="4"/>
                          </a:lnTo>
                          <a:lnTo>
                            <a:pt x="24" y="1"/>
                          </a:lnTo>
                          <a:lnTo>
                            <a:pt x="34" y="0"/>
                          </a:lnTo>
                          <a:lnTo>
                            <a:pt x="44" y="0"/>
                          </a:lnTo>
                          <a:lnTo>
                            <a:pt x="57" y="2"/>
                          </a:lnTo>
                          <a:lnTo>
                            <a:pt x="70" y="7"/>
                          </a:lnTo>
                          <a:lnTo>
                            <a:pt x="88" y="12"/>
                          </a:lnTo>
                          <a:lnTo>
                            <a:pt x="74" y="12"/>
                          </a:lnTo>
                          <a:lnTo>
                            <a:pt x="59" y="11"/>
                          </a:lnTo>
                          <a:lnTo>
                            <a:pt x="47" y="10"/>
                          </a:lnTo>
                          <a:lnTo>
                            <a:pt x="38" y="12"/>
                          </a:lnTo>
                          <a:lnTo>
                            <a:pt x="30" y="15"/>
                          </a:lnTo>
                          <a:lnTo>
                            <a:pt x="23" y="20"/>
                          </a:lnTo>
                          <a:lnTo>
                            <a:pt x="17" y="23"/>
                          </a:lnTo>
                          <a:lnTo>
                            <a:pt x="10" y="23"/>
                          </a:lnTo>
                          <a:lnTo>
                            <a:pt x="3" y="21"/>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77" name="Freeform 30"/>
                    <p:cNvSpPr>
                      <a:spLocks/>
                    </p:cNvSpPr>
                    <p:nvPr/>
                  </p:nvSpPr>
                  <p:spPr bwMode="auto">
                    <a:xfrm>
                      <a:off x="3642" y="1513"/>
                      <a:ext cx="44" cy="28"/>
                    </a:xfrm>
                    <a:custGeom>
                      <a:avLst/>
                      <a:gdLst>
                        <a:gd name="T0" fmla="*/ 0 w 44"/>
                        <a:gd name="T1" fmla="*/ 0 h 28"/>
                        <a:gd name="T2" fmla="*/ 0 w 44"/>
                        <a:gd name="T3" fmla="*/ 4 h 28"/>
                        <a:gd name="T4" fmla="*/ 10 w 44"/>
                        <a:gd name="T5" fmla="*/ 6 h 28"/>
                        <a:gd name="T6" fmla="*/ 18 w 44"/>
                        <a:gd name="T7" fmla="*/ 13 h 28"/>
                        <a:gd name="T8" fmla="*/ 23 w 44"/>
                        <a:gd name="T9" fmla="*/ 19 h 28"/>
                        <a:gd name="T10" fmla="*/ 28 w 44"/>
                        <a:gd name="T11" fmla="*/ 25 h 28"/>
                        <a:gd name="T12" fmla="*/ 35 w 44"/>
                        <a:gd name="T13" fmla="*/ 28 h 28"/>
                        <a:gd name="T14" fmla="*/ 42 w 44"/>
                        <a:gd name="T15" fmla="*/ 27 h 28"/>
                        <a:gd name="T16" fmla="*/ 44 w 44"/>
                        <a:gd name="T17" fmla="*/ 20 h 28"/>
                        <a:gd name="T18" fmla="*/ 41 w 44"/>
                        <a:gd name="T19" fmla="*/ 15 h 28"/>
                        <a:gd name="T20" fmla="*/ 32 w 44"/>
                        <a:gd name="T21" fmla="*/ 10 h 28"/>
                        <a:gd name="T22" fmla="*/ 27 w 44"/>
                        <a:gd name="T23" fmla="*/ 6 h 28"/>
                        <a:gd name="T24" fmla="*/ 18 w 44"/>
                        <a:gd name="T25" fmla="*/ 3 h 28"/>
                        <a:gd name="T26" fmla="*/ 0 w 44"/>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8">
                          <a:moveTo>
                            <a:pt x="0" y="0"/>
                          </a:moveTo>
                          <a:lnTo>
                            <a:pt x="0" y="4"/>
                          </a:lnTo>
                          <a:lnTo>
                            <a:pt x="10" y="6"/>
                          </a:lnTo>
                          <a:lnTo>
                            <a:pt x="18" y="13"/>
                          </a:lnTo>
                          <a:lnTo>
                            <a:pt x="23" y="19"/>
                          </a:lnTo>
                          <a:lnTo>
                            <a:pt x="28" y="25"/>
                          </a:lnTo>
                          <a:lnTo>
                            <a:pt x="35" y="28"/>
                          </a:lnTo>
                          <a:lnTo>
                            <a:pt x="42" y="27"/>
                          </a:lnTo>
                          <a:lnTo>
                            <a:pt x="44" y="20"/>
                          </a:lnTo>
                          <a:lnTo>
                            <a:pt x="41" y="15"/>
                          </a:lnTo>
                          <a:lnTo>
                            <a:pt x="32" y="10"/>
                          </a:lnTo>
                          <a:lnTo>
                            <a:pt x="27" y="6"/>
                          </a:lnTo>
                          <a:lnTo>
                            <a:pt x="18"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64" name="Freeform 31"/>
                  <p:cNvSpPr>
                    <a:spLocks/>
                  </p:cNvSpPr>
                  <p:nvPr/>
                </p:nvSpPr>
                <p:spPr bwMode="auto">
                  <a:xfrm>
                    <a:off x="3736" y="1549"/>
                    <a:ext cx="63" cy="21"/>
                  </a:xfrm>
                  <a:custGeom>
                    <a:avLst/>
                    <a:gdLst>
                      <a:gd name="T0" fmla="*/ 0 w 63"/>
                      <a:gd name="T1" fmla="*/ 6 h 21"/>
                      <a:gd name="T2" fmla="*/ 3 w 63"/>
                      <a:gd name="T3" fmla="*/ 14 h 21"/>
                      <a:gd name="T4" fmla="*/ 4 w 63"/>
                      <a:gd name="T5" fmla="*/ 17 h 21"/>
                      <a:gd name="T6" fmla="*/ 7 w 63"/>
                      <a:gd name="T7" fmla="*/ 19 h 21"/>
                      <a:gd name="T8" fmla="*/ 17 w 63"/>
                      <a:gd name="T9" fmla="*/ 21 h 21"/>
                      <a:gd name="T10" fmla="*/ 29 w 63"/>
                      <a:gd name="T11" fmla="*/ 21 h 21"/>
                      <a:gd name="T12" fmla="*/ 38 w 63"/>
                      <a:gd name="T13" fmla="*/ 19 h 21"/>
                      <a:gd name="T14" fmla="*/ 48 w 63"/>
                      <a:gd name="T15" fmla="*/ 15 h 21"/>
                      <a:gd name="T16" fmla="*/ 63 w 63"/>
                      <a:gd name="T17" fmla="*/ 6 h 21"/>
                      <a:gd name="T18" fmla="*/ 40 w 63"/>
                      <a:gd name="T19" fmla="*/ 4 h 21"/>
                      <a:gd name="T20" fmla="*/ 21 w 63"/>
                      <a:gd name="T21" fmla="*/ 1 h 21"/>
                      <a:gd name="T22" fmla="*/ 10 w 63"/>
                      <a:gd name="T23" fmla="*/ 0 h 21"/>
                      <a:gd name="T24" fmla="*/ 0 w 63"/>
                      <a:gd name="T2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1">
                        <a:moveTo>
                          <a:pt x="0" y="6"/>
                        </a:moveTo>
                        <a:lnTo>
                          <a:pt x="3" y="14"/>
                        </a:lnTo>
                        <a:lnTo>
                          <a:pt x="4" y="17"/>
                        </a:lnTo>
                        <a:lnTo>
                          <a:pt x="7" y="19"/>
                        </a:lnTo>
                        <a:lnTo>
                          <a:pt x="17" y="21"/>
                        </a:lnTo>
                        <a:lnTo>
                          <a:pt x="29" y="21"/>
                        </a:lnTo>
                        <a:lnTo>
                          <a:pt x="38" y="19"/>
                        </a:lnTo>
                        <a:lnTo>
                          <a:pt x="48" y="15"/>
                        </a:lnTo>
                        <a:lnTo>
                          <a:pt x="63" y="6"/>
                        </a:lnTo>
                        <a:lnTo>
                          <a:pt x="40" y="4"/>
                        </a:lnTo>
                        <a:lnTo>
                          <a:pt x="21" y="1"/>
                        </a:lnTo>
                        <a:lnTo>
                          <a:pt x="10"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65" name="Freeform 32"/>
                  <p:cNvSpPr>
                    <a:spLocks/>
                  </p:cNvSpPr>
                  <p:nvPr/>
                </p:nvSpPr>
                <p:spPr bwMode="auto">
                  <a:xfrm>
                    <a:off x="3660" y="1553"/>
                    <a:ext cx="19" cy="20"/>
                  </a:xfrm>
                  <a:custGeom>
                    <a:avLst/>
                    <a:gdLst>
                      <a:gd name="T0" fmla="*/ 1 w 19"/>
                      <a:gd name="T1" fmla="*/ 0 h 20"/>
                      <a:gd name="T2" fmla="*/ 15 w 19"/>
                      <a:gd name="T3" fmla="*/ 2 h 20"/>
                      <a:gd name="T4" fmla="*/ 18 w 19"/>
                      <a:gd name="T5" fmla="*/ 10 h 20"/>
                      <a:gd name="T6" fmla="*/ 19 w 19"/>
                      <a:gd name="T7" fmla="*/ 20 h 20"/>
                      <a:gd name="T8" fmla="*/ 7 w 19"/>
                      <a:gd name="T9" fmla="*/ 18 h 20"/>
                      <a:gd name="T10" fmla="*/ 0 w 19"/>
                      <a:gd name="T11" fmla="*/ 17 h 20"/>
                      <a:gd name="T12" fmla="*/ 1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 y="0"/>
                        </a:moveTo>
                        <a:lnTo>
                          <a:pt x="15" y="2"/>
                        </a:lnTo>
                        <a:lnTo>
                          <a:pt x="18" y="10"/>
                        </a:lnTo>
                        <a:lnTo>
                          <a:pt x="19" y="20"/>
                        </a:lnTo>
                        <a:lnTo>
                          <a:pt x="7" y="18"/>
                        </a:lnTo>
                        <a:lnTo>
                          <a:pt x="0" y="17"/>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nvGrpSpPr>
                  <p:cNvPr id="66" name="Group 33"/>
                  <p:cNvGrpSpPr>
                    <a:grpSpLocks/>
                  </p:cNvGrpSpPr>
                  <p:nvPr/>
                </p:nvGrpSpPr>
                <p:grpSpPr bwMode="auto">
                  <a:xfrm>
                    <a:off x="3740" y="1548"/>
                    <a:ext cx="45" cy="29"/>
                    <a:chOff x="3740" y="1548"/>
                    <a:chExt cx="45" cy="29"/>
                  </a:xfrm>
                </p:grpSpPr>
                <p:sp>
                  <p:nvSpPr>
                    <p:cNvPr id="74" name="Oval 34"/>
                    <p:cNvSpPr>
                      <a:spLocks noChangeArrowheads="1"/>
                    </p:cNvSpPr>
                    <p:nvPr/>
                  </p:nvSpPr>
                  <p:spPr bwMode="auto">
                    <a:xfrm>
                      <a:off x="3740" y="1548"/>
                      <a:ext cx="45" cy="29"/>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75" name="Oval 35"/>
                    <p:cNvSpPr>
                      <a:spLocks noChangeArrowheads="1"/>
                    </p:cNvSpPr>
                    <p:nvPr/>
                  </p:nvSpPr>
                  <p:spPr bwMode="auto">
                    <a:xfrm>
                      <a:off x="3746" y="1553"/>
                      <a:ext cx="24" cy="2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67" name="Oval 36"/>
                  <p:cNvSpPr>
                    <a:spLocks noChangeArrowheads="1"/>
                  </p:cNvSpPr>
                  <p:nvPr/>
                </p:nvSpPr>
                <p:spPr bwMode="auto">
                  <a:xfrm>
                    <a:off x="3744" y="1552"/>
                    <a:ext cx="12"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nvGrpSpPr>
                  <p:cNvPr id="68" name="Group 37"/>
                  <p:cNvGrpSpPr>
                    <a:grpSpLocks/>
                  </p:cNvGrpSpPr>
                  <p:nvPr/>
                </p:nvGrpSpPr>
                <p:grpSpPr bwMode="auto">
                  <a:xfrm>
                    <a:off x="3650" y="1551"/>
                    <a:ext cx="30" cy="29"/>
                    <a:chOff x="3650" y="1551"/>
                    <a:chExt cx="30" cy="29"/>
                  </a:xfrm>
                </p:grpSpPr>
                <p:sp>
                  <p:nvSpPr>
                    <p:cNvPr id="72" name="Oval 38"/>
                    <p:cNvSpPr>
                      <a:spLocks noChangeArrowheads="1"/>
                    </p:cNvSpPr>
                    <p:nvPr/>
                  </p:nvSpPr>
                  <p:spPr bwMode="auto">
                    <a:xfrm>
                      <a:off x="3650" y="1551"/>
                      <a:ext cx="30" cy="29"/>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73" name="Oval 39"/>
                    <p:cNvSpPr>
                      <a:spLocks noChangeArrowheads="1"/>
                    </p:cNvSpPr>
                    <p:nvPr/>
                  </p:nvSpPr>
                  <p:spPr bwMode="auto">
                    <a:xfrm>
                      <a:off x="3654" y="1554"/>
                      <a:ext cx="18"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69" name="Oval 40"/>
                  <p:cNvSpPr>
                    <a:spLocks noChangeArrowheads="1"/>
                  </p:cNvSpPr>
                  <p:nvPr/>
                </p:nvSpPr>
                <p:spPr bwMode="auto">
                  <a:xfrm>
                    <a:off x="3654" y="1555"/>
                    <a:ext cx="8"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70" name="Freeform 41"/>
                  <p:cNvSpPr>
                    <a:spLocks/>
                  </p:cNvSpPr>
                  <p:nvPr/>
                </p:nvSpPr>
                <p:spPr bwMode="auto">
                  <a:xfrm>
                    <a:off x="3722" y="1546"/>
                    <a:ext cx="89" cy="20"/>
                  </a:xfrm>
                  <a:custGeom>
                    <a:avLst/>
                    <a:gdLst>
                      <a:gd name="T0" fmla="*/ 0 w 89"/>
                      <a:gd name="T1" fmla="*/ 1 h 20"/>
                      <a:gd name="T2" fmla="*/ 12 w 89"/>
                      <a:gd name="T3" fmla="*/ 7 h 20"/>
                      <a:gd name="T4" fmla="*/ 19 w 89"/>
                      <a:gd name="T5" fmla="*/ 3 h 20"/>
                      <a:gd name="T6" fmla="*/ 26 w 89"/>
                      <a:gd name="T7" fmla="*/ 0 h 20"/>
                      <a:gd name="T8" fmla="*/ 33 w 89"/>
                      <a:gd name="T9" fmla="*/ 0 h 20"/>
                      <a:gd name="T10" fmla="*/ 43 w 89"/>
                      <a:gd name="T11" fmla="*/ 3 h 20"/>
                      <a:gd name="T12" fmla="*/ 57 w 89"/>
                      <a:gd name="T13" fmla="*/ 7 h 20"/>
                      <a:gd name="T14" fmla="*/ 71 w 89"/>
                      <a:gd name="T15" fmla="*/ 7 h 20"/>
                      <a:gd name="T16" fmla="*/ 89 w 89"/>
                      <a:gd name="T17" fmla="*/ 4 h 20"/>
                      <a:gd name="T18" fmla="*/ 77 w 89"/>
                      <a:gd name="T19" fmla="*/ 13 h 20"/>
                      <a:gd name="T20" fmla="*/ 62 w 89"/>
                      <a:gd name="T21" fmla="*/ 20 h 20"/>
                      <a:gd name="T22" fmla="*/ 73 w 89"/>
                      <a:gd name="T23" fmla="*/ 12 h 20"/>
                      <a:gd name="T24" fmla="*/ 61 w 89"/>
                      <a:gd name="T25" fmla="*/ 11 h 20"/>
                      <a:gd name="T26" fmla="*/ 52 w 89"/>
                      <a:gd name="T27" fmla="*/ 10 h 20"/>
                      <a:gd name="T28" fmla="*/ 42 w 89"/>
                      <a:gd name="T29" fmla="*/ 8 h 20"/>
                      <a:gd name="T30" fmla="*/ 34 w 89"/>
                      <a:gd name="T31" fmla="*/ 8 h 20"/>
                      <a:gd name="T32" fmla="*/ 25 w 89"/>
                      <a:gd name="T33" fmla="*/ 7 h 20"/>
                      <a:gd name="T34" fmla="*/ 21 w 89"/>
                      <a:gd name="T35" fmla="*/ 7 h 20"/>
                      <a:gd name="T36" fmla="*/ 16 w 89"/>
                      <a:gd name="T37" fmla="*/ 10 h 20"/>
                      <a:gd name="T38" fmla="*/ 12 w 89"/>
                      <a:gd name="T39" fmla="*/ 11 h 20"/>
                      <a:gd name="T40" fmla="*/ 9 w 89"/>
                      <a:gd name="T41" fmla="*/ 11 h 20"/>
                      <a:gd name="T42" fmla="*/ 0 w 8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20">
                        <a:moveTo>
                          <a:pt x="0" y="1"/>
                        </a:moveTo>
                        <a:lnTo>
                          <a:pt x="12" y="7"/>
                        </a:lnTo>
                        <a:lnTo>
                          <a:pt x="19" y="3"/>
                        </a:lnTo>
                        <a:lnTo>
                          <a:pt x="26" y="0"/>
                        </a:lnTo>
                        <a:lnTo>
                          <a:pt x="33" y="0"/>
                        </a:lnTo>
                        <a:lnTo>
                          <a:pt x="43" y="3"/>
                        </a:lnTo>
                        <a:lnTo>
                          <a:pt x="57" y="7"/>
                        </a:lnTo>
                        <a:lnTo>
                          <a:pt x="71" y="7"/>
                        </a:lnTo>
                        <a:lnTo>
                          <a:pt x="89" y="4"/>
                        </a:lnTo>
                        <a:lnTo>
                          <a:pt x="77" y="13"/>
                        </a:lnTo>
                        <a:lnTo>
                          <a:pt x="62" y="20"/>
                        </a:lnTo>
                        <a:lnTo>
                          <a:pt x="73" y="12"/>
                        </a:lnTo>
                        <a:lnTo>
                          <a:pt x="61" y="11"/>
                        </a:lnTo>
                        <a:lnTo>
                          <a:pt x="52" y="10"/>
                        </a:lnTo>
                        <a:lnTo>
                          <a:pt x="42" y="8"/>
                        </a:lnTo>
                        <a:lnTo>
                          <a:pt x="34" y="8"/>
                        </a:lnTo>
                        <a:lnTo>
                          <a:pt x="25" y="7"/>
                        </a:lnTo>
                        <a:lnTo>
                          <a:pt x="21" y="7"/>
                        </a:lnTo>
                        <a:lnTo>
                          <a:pt x="16" y="10"/>
                        </a:lnTo>
                        <a:lnTo>
                          <a:pt x="12" y="11"/>
                        </a:lnTo>
                        <a:lnTo>
                          <a:pt x="9" y="1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71" name="Freeform 42"/>
                  <p:cNvSpPr>
                    <a:spLocks/>
                  </p:cNvSpPr>
                  <p:nvPr/>
                </p:nvSpPr>
                <p:spPr bwMode="auto">
                  <a:xfrm>
                    <a:off x="3635" y="1548"/>
                    <a:ext cx="40" cy="17"/>
                  </a:xfrm>
                  <a:custGeom>
                    <a:avLst/>
                    <a:gdLst>
                      <a:gd name="T0" fmla="*/ 0 w 40"/>
                      <a:gd name="T1" fmla="*/ 0 h 17"/>
                      <a:gd name="T2" fmla="*/ 5 w 40"/>
                      <a:gd name="T3" fmla="*/ 6 h 17"/>
                      <a:gd name="T4" fmla="*/ 13 w 40"/>
                      <a:gd name="T5" fmla="*/ 5 h 17"/>
                      <a:gd name="T6" fmla="*/ 20 w 40"/>
                      <a:gd name="T7" fmla="*/ 5 h 17"/>
                      <a:gd name="T8" fmla="*/ 24 w 40"/>
                      <a:gd name="T9" fmla="*/ 5 h 17"/>
                      <a:gd name="T10" fmla="*/ 31 w 40"/>
                      <a:gd name="T11" fmla="*/ 5 h 17"/>
                      <a:gd name="T12" fmla="*/ 36 w 40"/>
                      <a:gd name="T13" fmla="*/ 8 h 17"/>
                      <a:gd name="T14" fmla="*/ 39 w 40"/>
                      <a:gd name="T15" fmla="*/ 10 h 17"/>
                      <a:gd name="T16" fmla="*/ 40 w 40"/>
                      <a:gd name="T17" fmla="*/ 17 h 17"/>
                      <a:gd name="T18" fmla="*/ 38 w 40"/>
                      <a:gd name="T19" fmla="*/ 11 h 17"/>
                      <a:gd name="T20" fmla="*/ 34 w 40"/>
                      <a:gd name="T21" fmla="*/ 9 h 17"/>
                      <a:gd name="T22" fmla="*/ 23 w 40"/>
                      <a:gd name="T23" fmla="*/ 8 h 17"/>
                      <a:gd name="T24" fmla="*/ 12 w 40"/>
                      <a:gd name="T25" fmla="*/ 8 h 17"/>
                      <a:gd name="T26" fmla="*/ 0 w 40"/>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7">
                        <a:moveTo>
                          <a:pt x="0" y="0"/>
                        </a:moveTo>
                        <a:lnTo>
                          <a:pt x="5" y="6"/>
                        </a:lnTo>
                        <a:lnTo>
                          <a:pt x="13" y="5"/>
                        </a:lnTo>
                        <a:lnTo>
                          <a:pt x="20" y="5"/>
                        </a:lnTo>
                        <a:lnTo>
                          <a:pt x="24" y="5"/>
                        </a:lnTo>
                        <a:lnTo>
                          <a:pt x="31" y="5"/>
                        </a:lnTo>
                        <a:lnTo>
                          <a:pt x="36" y="8"/>
                        </a:lnTo>
                        <a:lnTo>
                          <a:pt x="39" y="10"/>
                        </a:lnTo>
                        <a:lnTo>
                          <a:pt x="40" y="17"/>
                        </a:lnTo>
                        <a:lnTo>
                          <a:pt x="38" y="11"/>
                        </a:lnTo>
                        <a:lnTo>
                          <a:pt x="34" y="9"/>
                        </a:lnTo>
                        <a:lnTo>
                          <a:pt x="23" y="8"/>
                        </a:lnTo>
                        <a:lnTo>
                          <a:pt x="12"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53" name="Group 43"/>
                <p:cNvGrpSpPr>
                  <a:grpSpLocks/>
                </p:cNvGrpSpPr>
                <p:nvPr/>
              </p:nvGrpSpPr>
              <p:grpSpPr bwMode="auto">
                <a:xfrm>
                  <a:off x="3684" y="1681"/>
                  <a:ext cx="91" cy="47"/>
                  <a:chOff x="3684" y="1681"/>
                  <a:chExt cx="91" cy="47"/>
                </a:xfrm>
              </p:grpSpPr>
              <p:grpSp>
                <p:nvGrpSpPr>
                  <p:cNvPr id="54" name="Group 44"/>
                  <p:cNvGrpSpPr>
                    <a:grpSpLocks/>
                  </p:cNvGrpSpPr>
                  <p:nvPr/>
                </p:nvGrpSpPr>
                <p:grpSpPr bwMode="auto">
                  <a:xfrm>
                    <a:off x="3684" y="1681"/>
                    <a:ext cx="91" cy="47"/>
                    <a:chOff x="3684" y="1681"/>
                    <a:chExt cx="91" cy="47"/>
                  </a:xfrm>
                </p:grpSpPr>
                <p:sp>
                  <p:nvSpPr>
                    <p:cNvPr id="56" name="Freeform 45"/>
                    <p:cNvSpPr>
                      <a:spLocks/>
                    </p:cNvSpPr>
                    <p:nvPr/>
                  </p:nvSpPr>
                  <p:spPr bwMode="auto">
                    <a:xfrm>
                      <a:off x="3685" y="1681"/>
                      <a:ext cx="90" cy="47"/>
                    </a:xfrm>
                    <a:custGeom>
                      <a:avLst/>
                      <a:gdLst>
                        <a:gd name="T0" fmla="*/ 9 w 90"/>
                        <a:gd name="T1" fmla="*/ 19 h 47"/>
                        <a:gd name="T2" fmla="*/ 4 w 90"/>
                        <a:gd name="T3" fmla="*/ 13 h 47"/>
                        <a:gd name="T4" fmla="*/ 1 w 90"/>
                        <a:gd name="T5" fmla="*/ 8 h 47"/>
                        <a:gd name="T6" fmla="*/ 0 w 90"/>
                        <a:gd name="T7" fmla="*/ 4 h 47"/>
                        <a:gd name="T8" fmla="*/ 4 w 90"/>
                        <a:gd name="T9" fmla="*/ 1 h 47"/>
                        <a:gd name="T10" fmla="*/ 11 w 90"/>
                        <a:gd name="T11" fmla="*/ 0 h 47"/>
                        <a:gd name="T12" fmla="*/ 21 w 90"/>
                        <a:gd name="T13" fmla="*/ 5 h 47"/>
                        <a:gd name="T14" fmla="*/ 30 w 90"/>
                        <a:gd name="T15" fmla="*/ 0 h 47"/>
                        <a:gd name="T16" fmla="*/ 40 w 90"/>
                        <a:gd name="T17" fmla="*/ 3 h 47"/>
                        <a:gd name="T18" fmla="*/ 51 w 90"/>
                        <a:gd name="T19" fmla="*/ 5 h 47"/>
                        <a:gd name="T20" fmla="*/ 63 w 90"/>
                        <a:gd name="T21" fmla="*/ 6 h 47"/>
                        <a:gd name="T22" fmla="*/ 90 w 90"/>
                        <a:gd name="T23" fmla="*/ 8 h 47"/>
                        <a:gd name="T24" fmla="*/ 74 w 90"/>
                        <a:gd name="T25" fmla="*/ 22 h 47"/>
                        <a:gd name="T26" fmla="*/ 65 w 90"/>
                        <a:gd name="T27" fmla="*/ 29 h 47"/>
                        <a:gd name="T28" fmla="*/ 57 w 90"/>
                        <a:gd name="T29" fmla="*/ 36 h 47"/>
                        <a:gd name="T30" fmla="*/ 49 w 90"/>
                        <a:gd name="T31" fmla="*/ 42 h 47"/>
                        <a:gd name="T32" fmla="*/ 36 w 90"/>
                        <a:gd name="T33" fmla="*/ 47 h 47"/>
                        <a:gd name="T34" fmla="*/ 25 w 90"/>
                        <a:gd name="T35" fmla="*/ 47 h 47"/>
                        <a:gd name="T36" fmla="*/ 15 w 90"/>
                        <a:gd name="T37" fmla="*/ 43 h 47"/>
                        <a:gd name="T38" fmla="*/ 11 w 90"/>
                        <a:gd name="T39" fmla="*/ 36 h 47"/>
                        <a:gd name="T40" fmla="*/ 9 w 90"/>
                        <a:gd name="T4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7">
                          <a:moveTo>
                            <a:pt x="9" y="19"/>
                          </a:moveTo>
                          <a:lnTo>
                            <a:pt x="4" y="13"/>
                          </a:lnTo>
                          <a:lnTo>
                            <a:pt x="1" y="8"/>
                          </a:lnTo>
                          <a:lnTo>
                            <a:pt x="0" y="4"/>
                          </a:lnTo>
                          <a:lnTo>
                            <a:pt x="4" y="1"/>
                          </a:lnTo>
                          <a:lnTo>
                            <a:pt x="11" y="0"/>
                          </a:lnTo>
                          <a:lnTo>
                            <a:pt x="21" y="5"/>
                          </a:lnTo>
                          <a:lnTo>
                            <a:pt x="30" y="0"/>
                          </a:lnTo>
                          <a:lnTo>
                            <a:pt x="40" y="3"/>
                          </a:lnTo>
                          <a:lnTo>
                            <a:pt x="51" y="5"/>
                          </a:lnTo>
                          <a:lnTo>
                            <a:pt x="63" y="6"/>
                          </a:lnTo>
                          <a:lnTo>
                            <a:pt x="90" y="8"/>
                          </a:lnTo>
                          <a:lnTo>
                            <a:pt x="74" y="22"/>
                          </a:lnTo>
                          <a:lnTo>
                            <a:pt x="65" y="29"/>
                          </a:lnTo>
                          <a:lnTo>
                            <a:pt x="57" y="36"/>
                          </a:lnTo>
                          <a:lnTo>
                            <a:pt x="49" y="42"/>
                          </a:lnTo>
                          <a:lnTo>
                            <a:pt x="36" y="47"/>
                          </a:lnTo>
                          <a:lnTo>
                            <a:pt x="25" y="47"/>
                          </a:lnTo>
                          <a:lnTo>
                            <a:pt x="15" y="43"/>
                          </a:lnTo>
                          <a:lnTo>
                            <a:pt x="11" y="36"/>
                          </a:lnTo>
                          <a:lnTo>
                            <a:pt x="9" y="19"/>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nvGrpSpPr>
                    <p:cNvPr id="57" name="Group 46"/>
                    <p:cNvGrpSpPr>
                      <a:grpSpLocks/>
                    </p:cNvGrpSpPr>
                    <p:nvPr/>
                  </p:nvGrpSpPr>
                  <p:grpSpPr bwMode="auto">
                    <a:xfrm>
                      <a:off x="3684" y="1681"/>
                      <a:ext cx="91" cy="47"/>
                      <a:chOff x="3684" y="1681"/>
                      <a:chExt cx="91" cy="47"/>
                    </a:xfrm>
                  </p:grpSpPr>
                  <p:grpSp>
                    <p:nvGrpSpPr>
                      <p:cNvPr id="59" name="Group 47"/>
                      <p:cNvGrpSpPr>
                        <a:grpSpLocks/>
                      </p:cNvGrpSpPr>
                      <p:nvPr/>
                    </p:nvGrpSpPr>
                    <p:grpSpPr bwMode="auto">
                      <a:xfrm>
                        <a:off x="3684" y="1681"/>
                        <a:ext cx="90" cy="23"/>
                        <a:chOff x="3684" y="1681"/>
                        <a:chExt cx="90" cy="23"/>
                      </a:xfrm>
                    </p:grpSpPr>
                    <p:sp>
                      <p:nvSpPr>
                        <p:cNvPr id="61" name="Freeform 48"/>
                        <p:cNvSpPr>
                          <a:spLocks/>
                        </p:cNvSpPr>
                        <p:nvPr/>
                      </p:nvSpPr>
                      <p:spPr bwMode="auto">
                        <a:xfrm>
                          <a:off x="3691" y="1690"/>
                          <a:ext cx="64" cy="14"/>
                        </a:xfrm>
                        <a:custGeom>
                          <a:avLst/>
                          <a:gdLst>
                            <a:gd name="T0" fmla="*/ 0 w 64"/>
                            <a:gd name="T1" fmla="*/ 1 h 14"/>
                            <a:gd name="T2" fmla="*/ 6 w 64"/>
                            <a:gd name="T3" fmla="*/ 8 h 14"/>
                            <a:gd name="T4" fmla="*/ 12 w 64"/>
                            <a:gd name="T5" fmla="*/ 12 h 14"/>
                            <a:gd name="T6" fmla="*/ 21 w 64"/>
                            <a:gd name="T7" fmla="*/ 14 h 14"/>
                            <a:gd name="T8" fmla="*/ 30 w 64"/>
                            <a:gd name="T9" fmla="*/ 14 h 14"/>
                            <a:gd name="T10" fmla="*/ 37 w 64"/>
                            <a:gd name="T11" fmla="*/ 14 h 14"/>
                            <a:gd name="T12" fmla="*/ 53 w 64"/>
                            <a:gd name="T13" fmla="*/ 11 h 14"/>
                            <a:gd name="T14" fmla="*/ 64 w 64"/>
                            <a:gd name="T15" fmla="*/ 6 h 14"/>
                            <a:gd name="T16" fmla="*/ 38 w 64"/>
                            <a:gd name="T17" fmla="*/ 0 h 14"/>
                            <a:gd name="T18" fmla="*/ 0 w 64"/>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4">
                              <a:moveTo>
                                <a:pt x="0" y="1"/>
                              </a:moveTo>
                              <a:lnTo>
                                <a:pt x="6" y="8"/>
                              </a:lnTo>
                              <a:lnTo>
                                <a:pt x="12" y="12"/>
                              </a:lnTo>
                              <a:lnTo>
                                <a:pt x="21" y="14"/>
                              </a:lnTo>
                              <a:lnTo>
                                <a:pt x="30" y="14"/>
                              </a:lnTo>
                              <a:lnTo>
                                <a:pt x="37" y="14"/>
                              </a:lnTo>
                              <a:lnTo>
                                <a:pt x="53" y="11"/>
                              </a:lnTo>
                              <a:lnTo>
                                <a:pt x="64" y="6"/>
                              </a:lnTo>
                              <a:lnTo>
                                <a:pt x="38"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62" name="Freeform 49"/>
                        <p:cNvSpPr>
                          <a:spLocks/>
                        </p:cNvSpPr>
                        <p:nvPr/>
                      </p:nvSpPr>
                      <p:spPr bwMode="auto">
                        <a:xfrm>
                          <a:off x="3684" y="1681"/>
                          <a:ext cx="90" cy="20"/>
                        </a:xfrm>
                        <a:custGeom>
                          <a:avLst/>
                          <a:gdLst>
                            <a:gd name="T0" fmla="*/ 9 w 90"/>
                            <a:gd name="T1" fmla="*/ 20 h 20"/>
                            <a:gd name="T2" fmla="*/ 4 w 90"/>
                            <a:gd name="T3" fmla="*/ 13 h 20"/>
                            <a:gd name="T4" fmla="*/ 1 w 90"/>
                            <a:gd name="T5" fmla="*/ 9 h 20"/>
                            <a:gd name="T6" fmla="*/ 0 w 90"/>
                            <a:gd name="T7" fmla="*/ 4 h 20"/>
                            <a:gd name="T8" fmla="*/ 4 w 90"/>
                            <a:gd name="T9" fmla="*/ 1 h 20"/>
                            <a:gd name="T10" fmla="*/ 11 w 90"/>
                            <a:gd name="T11" fmla="*/ 0 h 20"/>
                            <a:gd name="T12" fmla="*/ 21 w 90"/>
                            <a:gd name="T13" fmla="*/ 6 h 20"/>
                            <a:gd name="T14" fmla="*/ 30 w 90"/>
                            <a:gd name="T15" fmla="*/ 0 h 20"/>
                            <a:gd name="T16" fmla="*/ 40 w 90"/>
                            <a:gd name="T17" fmla="*/ 3 h 20"/>
                            <a:gd name="T18" fmla="*/ 51 w 90"/>
                            <a:gd name="T19" fmla="*/ 6 h 20"/>
                            <a:gd name="T20" fmla="*/ 63 w 90"/>
                            <a:gd name="T21" fmla="*/ 7 h 20"/>
                            <a:gd name="T22" fmla="*/ 90 w 90"/>
                            <a:gd name="T23" fmla="*/ 9 h 20"/>
                            <a:gd name="T24" fmla="*/ 82 w 90"/>
                            <a:gd name="T25" fmla="*/ 13 h 20"/>
                            <a:gd name="T26" fmla="*/ 74 w 90"/>
                            <a:gd name="T27" fmla="*/ 17 h 20"/>
                            <a:gd name="T28" fmla="*/ 65 w 90"/>
                            <a:gd name="T29" fmla="*/ 17 h 20"/>
                            <a:gd name="T30" fmla="*/ 57 w 90"/>
                            <a:gd name="T31" fmla="*/ 18 h 20"/>
                            <a:gd name="T32" fmla="*/ 46 w 90"/>
                            <a:gd name="T33" fmla="*/ 16 h 20"/>
                            <a:gd name="T34" fmla="*/ 35 w 90"/>
                            <a:gd name="T35" fmla="*/ 13 h 20"/>
                            <a:gd name="T36" fmla="*/ 28 w 90"/>
                            <a:gd name="T37" fmla="*/ 17 h 20"/>
                            <a:gd name="T38" fmla="*/ 19 w 90"/>
                            <a:gd name="T39" fmla="*/ 13 h 20"/>
                            <a:gd name="T40" fmla="*/ 10 w 90"/>
                            <a:gd name="T41" fmla="*/ 11 h 20"/>
                            <a:gd name="T42" fmla="*/ 9 w 90"/>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20">
                              <a:moveTo>
                                <a:pt x="9" y="20"/>
                              </a:moveTo>
                              <a:lnTo>
                                <a:pt x="4" y="13"/>
                              </a:lnTo>
                              <a:lnTo>
                                <a:pt x="1" y="9"/>
                              </a:lnTo>
                              <a:lnTo>
                                <a:pt x="0" y="4"/>
                              </a:lnTo>
                              <a:lnTo>
                                <a:pt x="4" y="1"/>
                              </a:lnTo>
                              <a:lnTo>
                                <a:pt x="11" y="0"/>
                              </a:lnTo>
                              <a:lnTo>
                                <a:pt x="21" y="6"/>
                              </a:lnTo>
                              <a:lnTo>
                                <a:pt x="30" y="0"/>
                              </a:lnTo>
                              <a:lnTo>
                                <a:pt x="40" y="3"/>
                              </a:lnTo>
                              <a:lnTo>
                                <a:pt x="51" y="6"/>
                              </a:lnTo>
                              <a:lnTo>
                                <a:pt x="63" y="7"/>
                              </a:lnTo>
                              <a:lnTo>
                                <a:pt x="90" y="9"/>
                              </a:lnTo>
                              <a:lnTo>
                                <a:pt x="82" y="13"/>
                              </a:lnTo>
                              <a:lnTo>
                                <a:pt x="74" y="17"/>
                              </a:lnTo>
                              <a:lnTo>
                                <a:pt x="65" y="17"/>
                              </a:lnTo>
                              <a:lnTo>
                                <a:pt x="57" y="18"/>
                              </a:lnTo>
                              <a:lnTo>
                                <a:pt x="46" y="16"/>
                              </a:lnTo>
                              <a:lnTo>
                                <a:pt x="35" y="13"/>
                              </a:lnTo>
                              <a:lnTo>
                                <a:pt x="28" y="17"/>
                              </a:lnTo>
                              <a:lnTo>
                                <a:pt x="19" y="13"/>
                              </a:lnTo>
                              <a:lnTo>
                                <a:pt x="10" y="11"/>
                              </a:lnTo>
                              <a:lnTo>
                                <a:pt x="9" y="20"/>
                              </a:lnTo>
                              <a:close/>
                            </a:path>
                          </a:pathLst>
                        </a:custGeom>
                        <a:solidFill>
                          <a:srgbClr val="FF00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60" name="Freeform 50"/>
                      <p:cNvSpPr>
                        <a:spLocks/>
                      </p:cNvSpPr>
                      <p:nvPr/>
                    </p:nvSpPr>
                    <p:spPr bwMode="auto">
                      <a:xfrm>
                        <a:off x="3694" y="1689"/>
                        <a:ext cx="81" cy="39"/>
                      </a:xfrm>
                      <a:custGeom>
                        <a:avLst/>
                        <a:gdLst>
                          <a:gd name="T0" fmla="*/ 0 w 81"/>
                          <a:gd name="T1" fmla="*/ 11 h 39"/>
                          <a:gd name="T2" fmla="*/ 5 w 81"/>
                          <a:gd name="T3" fmla="*/ 14 h 39"/>
                          <a:gd name="T4" fmla="*/ 12 w 81"/>
                          <a:gd name="T5" fmla="*/ 17 h 39"/>
                          <a:gd name="T6" fmla="*/ 19 w 81"/>
                          <a:gd name="T7" fmla="*/ 18 h 39"/>
                          <a:gd name="T8" fmla="*/ 29 w 81"/>
                          <a:gd name="T9" fmla="*/ 18 h 39"/>
                          <a:gd name="T10" fmla="*/ 39 w 81"/>
                          <a:gd name="T11" fmla="*/ 17 h 39"/>
                          <a:gd name="T12" fmla="*/ 48 w 81"/>
                          <a:gd name="T13" fmla="*/ 15 h 39"/>
                          <a:gd name="T14" fmla="*/ 56 w 81"/>
                          <a:gd name="T15" fmla="*/ 13 h 39"/>
                          <a:gd name="T16" fmla="*/ 64 w 81"/>
                          <a:gd name="T17" fmla="*/ 11 h 39"/>
                          <a:gd name="T18" fmla="*/ 69 w 81"/>
                          <a:gd name="T19" fmla="*/ 6 h 39"/>
                          <a:gd name="T20" fmla="*/ 74 w 81"/>
                          <a:gd name="T21" fmla="*/ 4 h 39"/>
                          <a:gd name="T22" fmla="*/ 81 w 81"/>
                          <a:gd name="T23" fmla="*/ 0 h 39"/>
                          <a:gd name="T24" fmla="*/ 65 w 81"/>
                          <a:gd name="T25" fmla="*/ 14 h 39"/>
                          <a:gd name="T26" fmla="*/ 56 w 81"/>
                          <a:gd name="T27" fmla="*/ 21 h 39"/>
                          <a:gd name="T28" fmla="*/ 48 w 81"/>
                          <a:gd name="T29" fmla="*/ 27 h 39"/>
                          <a:gd name="T30" fmla="*/ 40 w 81"/>
                          <a:gd name="T31" fmla="*/ 34 h 39"/>
                          <a:gd name="T32" fmla="*/ 27 w 81"/>
                          <a:gd name="T33" fmla="*/ 39 h 39"/>
                          <a:gd name="T34" fmla="*/ 15 w 81"/>
                          <a:gd name="T35" fmla="*/ 39 h 39"/>
                          <a:gd name="T36" fmla="*/ 6 w 81"/>
                          <a:gd name="T37" fmla="*/ 35 h 39"/>
                          <a:gd name="T38" fmla="*/ 2 w 81"/>
                          <a:gd name="T39" fmla="*/ 27 h 39"/>
                          <a:gd name="T40" fmla="*/ 0 w 81"/>
                          <a:gd name="T41"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39">
                            <a:moveTo>
                              <a:pt x="0" y="11"/>
                            </a:moveTo>
                            <a:lnTo>
                              <a:pt x="5" y="14"/>
                            </a:lnTo>
                            <a:lnTo>
                              <a:pt x="12" y="17"/>
                            </a:lnTo>
                            <a:lnTo>
                              <a:pt x="19" y="18"/>
                            </a:lnTo>
                            <a:lnTo>
                              <a:pt x="29" y="18"/>
                            </a:lnTo>
                            <a:lnTo>
                              <a:pt x="39" y="17"/>
                            </a:lnTo>
                            <a:lnTo>
                              <a:pt x="48" y="15"/>
                            </a:lnTo>
                            <a:lnTo>
                              <a:pt x="56" y="13"/>
                            </a:lnTo>
                            <a:lnTo>
                              <a:pt x="64" y="11"/>
                            </a:lnTo>
                            <a:lnTo>
                              <a:pt x="69" y="6"/>
                            </a:lnTo>
                            <a:lnTo>
                              <a:pt x="74" y="4"/>
                            </a:lnTo>
                            <a:lnTo>
                              <a:pt x="81" y="0"/>
                            </a:lnTo>
                            <a:lnTo>
                              <a:pt x="65" y="14"/>
                            </a:lnTo>
                            <a:lnTo>
                              <a:pt x="56" y="21"/>
                            </a:lnTo>
                            <a:lnTo>
                              <a:pt x="48" y="27"/>
                            </a:lnTo>
                            <a:lnTo>
                              <a:pt x="40" y="34"/>
                            </a:lnTo>
                            <a:lnTo>
                              <a:pt x="27" y="39"/>
                            </a:lnTo>
                            <a:lnTo>
                              <a:pt x="15" y="39"/>
                            </a:lnTo>
                            <a:lnTo>
                              <a:pt x="6" y="35"/>
                            </a:lnTo>
                            <a:lnTo>
                              <a:pt x="2" y="27"/>
                            </a:lnTo>
                            <a:lnTo>
                              <a:pt x="0" y="11"/>
                            </a:lnTo>
                            <a:close/>
                          </a:path>
                        </a:pathLst>
                      </a:custGeom>
                      <a:solidFill>
                        <a:srgbClr val="FF00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58" name="Freeform 51"/>
                    <p:cNvSpPr>
                      <a:spLocks/>
                    </p:cNvSpPr>
                    <p:nvPr/>
                  </p:nvSpPr>
                  <p:spPr bwMode="auto">
                    <a:xfrm>
                      <a:off x="3697" y="1703"/>
                      <a:ext cx="52" cy="19"/>
                    </a:xfrm>
                    <a:custGeom>
                      <a:avLst/>
                      <a:gdLst>
                        <a:gd name="T0" fmla="*/ 0 w 52"/>
                        <a:gd name="T1" fmla="*/ 0 h 19"/>
                        <a:gd name="T2" fmla="*/ 7 w 52"/>
                        <a:gd name="T3" fmla="*/ 6 h 19"/>
                        <a:gd name="T4" fmla="*/ 17 w 52"/>
                        <a:gd name="T5" fmla="*/ 7 h 19"/>
                        <a:gd name="T6" fmla="*/ 28 w 52"/>
                        <a:gd name="T7" fmla="*/ 7 h 19"/>
                        <a:gd name="T8" fmla="*/ 43 w 52"/>
                        <a:gd name="T9" fmla="*/ 4 h 19"/>
                        <a:gd name="T10" fmla="*/ 52 w 52"/>
                        <a:gd name="T11" fmla="*/ 0 h 19"/>
                        <a:gd name="T12" fmla="*/ 40 w 52"/>
                        <a:gd name="T13" fmla="*/ 11 h 19"/>
                        <a:gd name="T14" fmla="*/ 32 w 52"/>
                        <a:gd name="T15" fmla="*/ 17 h 19"/>
                        <a:gd name="T16" fmla="*/ 23 w 52"/>
                        <a:gd name="T17" fmla="*/ 19 h 19"/>
                        <a:gd name="T18" fmla="*/ 12 w 52"/>
                        <a:gd name="T19" fmla="*/ 19 h 19"/>
                        <a:gd name="T20" fmla="*/ 5 w 52"/>
                        <a:gd name="T21" fmla="*/ 16 h 19"/>
                        <a:gd name="T22" fmla="*/ 1 w 52"/>
                        <a:gd name="T23" fmla="*/ 11 h 19"/>
                        <a:gd name="T24" fmla="*/ 0 w 52"/>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9">
                          <a:moveTo>
                            <a:pt x="0" y="0"/>
                          </a:moveTo>
                          <a:lnTo>
                            <a:pt x="7" y="6"/>
                          </a:lnTo>
                          <a:lnTo>
                            <a:pt x="17" y="7"/>
                          </a:lnTo>
                          <a:lnTo>
                            <a:pt x="28" y="7"/>
                          </a:lnTo>
                          <a:lnTo>
                            <a:pt x="43" y="4"/>
                          </a:lnTo>
                          <a:lnTo>
                            <a:pt x="52" y="0"/>
                          </a:lnTo>
                          <a:lnTo>
                            <a:pt x="40" y="11"/>
                          </a:lnTo>
                          <a:lnTo>
                            <a:pt x="32" y="17"/>
                          </a:lnTo>
                          <a:lnTo>
                            <a:pt x="23" y="19"/>
                          </a:lnTo>
                          <a:lnTo>
                            <a:pt x="12" y="19"/>
                          </a:lnTo>
                          <a:lnTo>
                            <a:pt x="5" y="16"/>
                          </a:lnTo>
                          <a:lnTo>
                            <a:pt x="1" y="11"/>
                          </a:lnTo>
                          <a:lnTo>
                            <a:pt x="0" y="0"/>
                          </a:lnTo>
                          <a:close/>
                        </a:path>
                      </a:pathLst>
                    </a:custGeom>
                    <a:solidFill>
                      <a:srgbClr val="FF1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sp>
                <p:nvSpPr>
                  <p:cNvPr id="55" name="Oval 52"/>
                  <p:cNvSpPr>
                    <a:spLocks noChangeArrowheads="1"/>
                  </p:cNvSpPr>
                  <p:nvPr/>
                </p:nvSpPr>
                <p:spPr bwMode="auto">
                  <a:xfrm>
                    <a:off x="3705" y="1709"/>
                    <a:ext cx="7"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grpSp>
            <p:nvGrpSpPr>
              <p:cNvPr id="48" name="Group 53"/>
              <p:cNvGrpSpPr>
                <a:grpSpLocks/>
              </p:cNvGrpSpPr>
              <p:nvPr/>
            </p:nvGrpSpPr>
            <p:grpSpPr bwMode="auto">
              <a:xfrm>
                <a:off x="3875" y="1607"/>
                <a:ext cx="59" cy="79"/>
                <a:chOff x="3875" y="1607"/>
                <a:chExt cx="59" cy="79"/>
              </a:xfrm>
            </p:grpSpPr>
            <p:sp>
              <p:nvSpPr>
                <p:cNvPr id="49" name="Freeform 54"/>
                <p:cNvSpPr>
                  <a:spLocks/>
                </p:cNvSpPr>
                <p:nvPr/>
              </p:nvSpPr>
              <p:spPr bwMode="auto">
                <a:xfrm>
                  <a:off x="3875" y="1607"/>
                  <a:ext cx="59" cy="79"/>
                </a:xfrm>
                <a:custGeom>
                  <a:avLst/>
                  <a:gdLst>
                    <a:gd name="T0" fmla="*/ 38 w 59"/>
                    <a:gd name="T1" fmla="*/ 0 h 79"/>
                    <a:gd name="T2" fmla="*/ 56 w 59"/>
                    <a:gd name="T3" fmla="*/ 6 h 79"/>
                    <a:gd name="T4" fmla="*/ 59 w 59"/>
                    <a:gd name="T5" fmla="*/ 9 h 79"/>
                    <a:gd name="T6" fmla="*/ 58 w 59"/>
                    <a:gd name="T7" fmla="*/ 40 h 79"/>
                    <a:gd name="T8" fmla="*/ 54 w 59"/>
                    <a:gd name="T9" fmla="*/ 57 h 79"/>
                    <a:gd name="T10" fmla="*/ 48 w 59"/>
                    <a:gd name="T11" fmla="*/ 71 h 79"/>
                    <a:gd name="T12" fmla="*/ 40 w 59"/>
                    <a:gd name="T13" fmla="*/ 77 h 79"/>
                    <a:gd name="T14" fmla="*/ 30 w 59"/>
                    <a:gd name="T15" fmla="*/ 79 h 79"/>
                    <a:gd name="T16" fmla="*/ 10 w 59"/>
                    <a:gd name="T17" fmla="*/ 73 h 79"/>
                    <a:gd name="T18" fmla="*/ 2 w 59"/>
                    <a:gd name="T19" fmla="*/ 65 h 79"/>
                    <a:gd name="T20" fmla="*/ 0 w 59"/>
                    <a:gd name="T21" fmla="*/ 58 h 79"/>
                    <a:gd name="T22" fmla="*/ 0 w 59"/>
                    <a:gd name="T23" fmla="*/ 54 h 79"/>
                    <a:gd name="T24" fmla="*/ 13 w 59"/>
                    <a:gd name="T25" fmla="*/ 30 h 79"/>
                    <a:gd name="T26" fmla="*/ 20 w 59"/>
                    <a:gd name="T27" fmla="*/ 9 h 79"/>
                    <a:gd name="T28" fmla="*/ 22 w 59"/>
                    <a:gd name="T29" fmla="*/ 3 h 79"/>
                    <a:gd name="T30" fmla="*/ 27 w 59"/>
                    <a:gd name="T31" fmla="*/ 0 h 79"/>
                    <a:gd name="T32" fmla="*/ 38 w 59"/>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9">
                      <a:moveTo>
                        <a:pt x="38" y="0"/>
                      </a:moveTo>
                      <a:lnTo>
                        <a:pt x="56" y="6"/>
                      </a:lnTo>
                      <a:lnTo>
                        <a:pt x="59" y="9"/>
                      </a:lnTo>
                      <a:lnTo>
                        <a:pt x="58" y="40"/>
                      </a:lnTo>
                      <a:lnTo>
                        <a:pt x="54" y="57"/>
                      </a:lnTo>
                      <a:lnTo>
                        <a:pt x="48" y="71"/>
                      </a:lnTo>
                      <a:lnTo>
                        <a:pt x="40" y="77"/>
                      </a:lnTo>
                      <a:lnTo>
                        <a:pt x="30" y="79"/>
                      </a:lnTo>
                      <a:lnTo>
                        <a:pt x="10" y="73"/>
                      </a:lnTo>
                      <a:lnTo>
                        <a:pt x="2" y="65"/>
                      </a:lnTo>
                      <a:lnTo>
                        <a:pt x="0" y="58"/>
                      </a:lnTo>
                      <a:lnTo>
                        <a:pt x="0" y="54"/>
                      </a:lnTo>
                      <a:lnTo>
                        <a:pt x="13" y="30"/>
                      </a:lnTo>
                      <a:lnTo>
                        <a:pt x="20" y="9"/>
                      </a:lnTo>
                      <a:lnTo>
                        <a:pt x="22" y="3"/>
                      </a:lnTo>
                      <a:lnTo>
                        <a:pt x="27" y="0"/>
                      </a:lnTo>
                      <a:lnTo>
                        <a:pt x="38" y="0"/>
                      </a:lnTo>
                      <a:close/>
                    </a:path>
                  </a:pathLst>
                </a:cu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50" name="Freeform 55"/>
                <p:cNvSpPr>
                  <a:spLocks/>
                </p:cNvSpPr>
                <p:nvPr/>
              </p:nvSpPr>
              <p:spPr bwMode="auto">
                <a:xfrm>
                  <a:off x="3885" y="1607"/>
                  <a:ext cx="42" cy="76"/>
                </a:xfrm>
                <a:custGeom>
                  <a:avLst/>
                  <a:gdLst>
                    <a:gd name="T0" fmla="*/ 40 w 42"/>
                    <a:gd name="T1" fmla="*/ 4 h 76"/>
                    <a:gd name="T2" fmla="*/ 42 w 42"/>
                    <a:gd name="T3" fmla="*/ 10 h 76"/>
                    <a:gd name="T4" fmla="*/ 41 w 42"/>
                    <a:gd name="T5" fmla="*/ 28 h 76"/>
                    <a:gd name="T6" fmla="*/ 36 w 42"/>
                    <a:gd name="T7" fmla="*/ 46 h 76"/>
                    <a:gd name="T8" fmla="*/ 29 w 42"/>
                    <a:gd name="T9" fmla="*/ 60 h 76"/>
                    <a:gd name="T10" fmla="*/ 21 w 42"/>
                    <a:gd name="T11" fmla="*/ 70 h 76"/>
                    <a:gd name="T12" fmla="*/ 13 w 42"/>
                    <a:gd name="T13" fmla="*/ 76 h 76"/>
                    <a:gd name="T14" fmla="*/ 0 w 42"/>
                    <a:gd name="T15" fmla="*/ 73 h 76"/>
                    <a:gd name="T16" fmla="*/ 8 w 42"/>
                    <a:gd name="T17" fmla="*/ 62 h 76"/>
                    <a:gd name="T18" fmla="*/ 13 w 42"/>
                    <a:gd name="T19" fmla="*/ 53 h 76"/>
                    <a:gd name="T20" fmla="*/ 17 w 42"/>
                    <a:gd name="T21" fmla="*/ 42 h 76"/>
                    <a:gd name="T22" fmla="*/ 20 w 42"/>
                    <a:gd name="T23" fmla="*/ 31 h 76"/>
                    <a:gd name="T24" fmla="*/ 22 w 42"/>
                    <a:gd name="T25" fmla="*/ 23 h 76"/>
                    <a:gd name="T26" fmla="*/ 23 w 42"/>
                    <a:gd name="T27" fmla="*/ 14 h 76"/>
                    <a:gd name="T28" fmla="*/ 23 w 42"/>
                    <a:gd name="T29" fmla="*/ 0 h 76"/>
                    <a:gd name="T30" fmla="*/ 40 w 42"/>
                    <a:gd name="T31"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6">
                      <a:moveTo>
                        <a:pt x="40" y="4"/>
                      </a:moveTo>
                      <a:lnTo>
                        <a:pt x="42" y="10"/>
                      </a:lnTo>
                      <a:lnTo>
                        <a:pt x="41" y="28"/>
                      </a:lnTo>
                      <a:lnTo>
                        <a:pt x="36" y="46"/>
                      </a:lnTo>
                      <a:lnTo>
                        <a:pt x="29" y="60"/>
                      </a:lnTo>
                      <a:lnTo>
                        <a:pt x="21" y="70"/>
                      </a:lnTo>
                      <a:lnTo>
                        <a:pt x="13" y="76"/>
                      </a:lnTo>
                      <a:lnTo>
                        <a:pt x="0" y="73"/>
                      </a:lnTo>
                      <a:lnTo>
                        <a:pt x="8" y="62"/>
                      </a:lnTo>
                      <a:lnTo>
                        <a:pt x="13" y="53"/>
                      </a:lnTo>
                      <a:lnTo>
                        <a:pt x="17" y="42"/>
                      </a:lnTo>
                      <a:lnTo>
                        <a:pt x="20" y="31"/>
                      </a:lnTo>
                      <a:lnTo>
                        <a:pt x="22" y="23"/>
                      </a:lnTo>
                      <a:lnTo>
                        <a:pt x="23" y="14"/>
                      </a:lnTo>
                      <a:lnTo>
                        <a:pt x="23" y="0"/>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sp>
          <p:nvSpPr>
            <p:cNvPr id="25" name="Freeform 56"/>
            <p:cNvSpPr>
              <a:spLocks/>
            </p:cNvSpPr>
            <p:nvPr/>
          </p:nvSpPr>
          <p:spPr bwMode="auto">
            <a:xfrm>
              <a:off x="3317" y="2011"/>
              <a:ext cx="221" cy="220"/>
            </a:xfrm>
            <a:custGeom>
              <a:avLst/>
              <a:gdLst>
                <a:gd name="T0" fmla="*/ 208 w 221"/>
                <a:gd name="T1" fmla="*/ 79 h 220"/>
                <a:gd name="T2" fmla="*/ 169 w 221"/>
                <a:gd name="T3" fmla="*/ 17 h 220"/>
                <a:gd name="T4" fmla="*/ 139 w 221"/>
                <a:gd name="T5" fmla="*/ 0 h 220"/>
                <a:gd name="T6" fmla="*/ 195 w 221"/>
                <a:gd name="T7" fmla="*/ 92 h 220"/>
                <a:gd name="T8" fmla="*/ 208 w 221"/>
                <a:gd name="T9" fmla="*/ 139 h 220"/>
                <a:gd name="T10" fmla="*/ 51 w 221"/>
                <a:gd name="T11" fmla="*/ 159 h 220"/>
                <a:gd name="T12" fmla="*/ 200 w 221"/>
                <a:gd name="T13" fmla="*/ 155 h 220"/>
                <a:gd name="T14" fmla="*/ 0 w 221"/>
                <a:gd name="T15" fmla="*/ 220 h 220"/>
                <a:gd name="T16" fmla="*/ 221 w 221"/>
                <a:gd name="T17" fmla="*/ 169 h 220"/>
                <a:gd name="T18" fmla="*/ 208 w 221"/>
                <a:gd name="T19" fmla="*/ 7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220">
                  <a:moveTo>
                    <a:pt x="208" y="79"/>
                  </a:moveTo>
                  <a:lnTo>
                    <a:pt x="169" y="17"/>
                  </a:lnTo>
                  <a:lnTo>
                    <a:pt x="139" y="0"/>
                  </a:lnTo>
                  <a:lnTo>
                    <a:pt x="195" y="92"/>
                  </a:lnTo>
                  <a:lnTo>
                    <a:pt x="208" y="139"/>
                  </a:lnTo>
                  <a:lnTo>
                    <a:pt x="51" y="159"/>
                  </a:lnTo>
                  <a:lnTo>
                    <a:pt x="200" y="155"/>
                  </a:lnTo>
                  <a:lnTo>
                    <a:pt x="0" y="220"/>
                  </a:lnTo>
                  <a:lnTo>
                    <a:pt x="221" y="169"/>
                  </a:lnTo>
                  <a:lnTo>
                    <a:pt x="208" y="79"/>
                  </a:lnTo>
                  <a:close/>
                </a:path>
              </a:pathLst>
            </a:custGeom>
            <a:solidFill>
              <a:srgbClr val="10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nvGrpSpPr>
            <p:cNvPr id="26" name="Group 57"/>
            <p:cNvGrpSpPr>
              <a:grpSpLocks/>
            </p:cNvGrpSpPr>
            <p:nvPr/>
          </p:nvGrpSpPr>
          <p:grpSpPr bwMode="auto">
            <a:xfrm>
              <a:off x="2990" y="2187"/>
              <a:ext cx="316" cy="267"/>
              <a:chOff x="2990" y="2187"/>
              <a:chExt cx="316" cy="267"/>
            </a:xfrm>
          </p:grpSpPr>
          <p:sp>
            <p:nvSpPr>
              <p:cNvPr id="42" name="Freeform 58"/>
              <p:cNvSpPr>
                <a:spLocks/>
              </p:cNvSpPr>
              <p:nvPr/>
            </p:nvSpPr>
            <p:spPr bwMode="auto">
              <a:xfrm>
                <a:off x="3277" y="2187"/>
                <a:ext cx="29" cy="92"/>
              </a:xfrm>
              <a:custGeom>
                <a:avLst/>
                <a:gdLst>
                  <a:gd name="T0" fmla="*/ 14 w 29"/>
                  <a:gd name="T1" fmla="*/ 12 h 92"/>
                  <a:gd name="T2" fmla="*/ 29 w 29"/>
                  <a:gd name="T3" fmla="*/ 48 h 92"/>
                  <a:gd name="T4" fmla="*/ 24 w 29"/>
                  <a:gd name="T5" fmla="*/ 74 h 92"/>
                  <a:gd name="T6" fmla="*/ 14 w 29"/>
                  <a:gd name="T7" fmla="*/ 92 h 92"/>
                  <a:gd name="T8" fmla="*/ 10 w 29"/>
                  <a:gd name="T9" fmla="*/ 92 h 92"/>
                  <a:gd name="T10" fmla="*/ 10 w 29"/>
                  <a:gd name="T11" fmla="*/ 43 h 92"/>
                  <a:gd name="T12" fmla="*/ 0 w 29"/>
                  <a:gd name="T13" fmla="*/ 31 h 92"/>
                  <a:gd name="T14" fmla="*/ 5 w 29"/>
                  <a:gd name="T15" fmla="*/ 21 h 92"/>
                  <a:gd name="T16" fmla="*/ 14 w 29"/>
                  <a:gd name="T17" fmla="*/ 0 h 92"/>
                  <a:gd name="T18" fmla="*/ 14 w 29"/>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92">
                    <a:moveTo>
                      <a:pt x="14" y="12"/>
                    </a:moveTo>
                    <a:lnTo>
                      <a:pt x="29" y="48"/>
                    </a:lnTo>
                    <a:lnTo>
                      <a:pt x="24" y="74"/>
                    </a:lnTo>
                    <a:lnTo>
                      <a:pt x="14" y="92"/>
                    </a:lnTo>
                    <a:lnTo>
                      <a:pt x="10" y="92"/>
                    </a:lnTo>
                    <a:lnTo>
                      <a:pt x="10" y="43"/>
                    </a:lnTo>
                    <a:lnTo>
                      <a:pt x="0" y="31"/>
                    </a:lnTo>
                    <a:lnTo>
                      <a:pt x="5" y="21"/>
                    </a:lnTo>
                    <a:lnTo>
                      <a:pt x="14" y="0"/>
                    </a:lnTo>
                    <a:lnTo>
                      <a:pt x="14" y="12"/>
                    </a:lnTo>
                    <a:close/>
                  </a:path>
                </a:pathLst>
              </a:custGeom>
              <a:solidFill>
                <a:srgbClr val="10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43" name="Freeform 59"/>
              <p:cNvSpPr>
                <a:spLocks/>
              </p:cNvSpPr>
              <p:nvPr/>
            </p:nvSpPr>
            <p:spPr bwMode="auto">
              <a:xfrm>
                <a:off x="2990" y="2289"/>
                <a:ext cx="123" cy="165"/>
              </a:xfrm>
              <a:custGeom>
                <a:avLst/>
                <a:gdLst>
                  <a:gd name="T0" fmla="*/ 30 w 123"/>
                  <a:gd name="T1" fmla="*/ 0 h 165"/>
                  <a:gd name="T2" fmla="*/ 74 w 123"/>
                  <a:gd name="T3" fmla="*/ 26 h 165"/>
                  <a:gd name="T4" fmla="*/ 101 w 123"/>
                  <a:gd name="T5" fmla="*/ 61 h 165"/>
                  <a:gd name="T6" fmla="*/ 114 w 123"/>
                  <a:gd name="T7" fmla="*/ 87 h 165"/>
                  <a:gd name="T8" fmla="*/ 118 w 123"/>
                  <a:gd name="T9" fmla="*/ 108 h 165"/>
                  <a:gd name="T10" fmla="*/ 123 w 123"/>
                  <a:gd name="T11" fmla="*/ 132 h 165"/>
                  <a:gd name="T12" fmla="*/ 123 w 123"/>
                  <a:gd name="T13" fmla="*/ 152 h 165"/>
                  <a:gd name="T14" fmla="*/ 78 w 123"/>
                  <a:gd name="T15" fmla="*/ 165 h 165"/>
                  <a:gd name="T16" fmla="*/ 70 w 123"/>
                  <a:gd name="T17" fmla="*/ 127 h 165"/>
                  <a:gd name="T18" fmla="*/ 66 w 123"/>
                  <a:gd name="T19" fmla="*/ 104 h 165"/>
                  <a:gd name="T20" fmla="*/ 44 w 123"/>
                  <a:gd name="T21" fmla="*/ 74 h 165"/>
                  <a:gd name="T22" fmla="*/ 30 w 123"/>
                  <a:gd name="T23" fmla="*/ 57 h 165"/>
                  <a:gd name="T24" fmla="*/ 17 w 123"/>
                  <a:gd name="T25" fmla="*/ 40 h 165"/>
                  <a:gd name="T26" fmla="*/ 0 w 123"/>
                  <a:gd name="T27" fmla="*/ 26 h 165"/>
                  <a:gd name="T28" fmla="*/ 30 w 123"/>
                  <a:gd name="T2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65">
                    <a:moveTo>
                      <a:pt x="30" y="0"/>
                    </a:moveTo>
                    <a:lnTo>
                      <a:pt x="74" y="26"/>
                    </a:lnTo>
                    <a:lnTo>
                      <a:pt x="101" y="61"/>
                    </a:lnTo>
                    <a:lnTo>
                      <a:pt x="114" y="87"/>
                    </a:lnTo>
                    <a:lnTo>
                      <a:pt x="118" y="108"/>
                    </a:lnTo>
                    <a:lnTo>
                      <a:pt x="123" y="132"/>
                    </a:lnTo>
                    <a:lnTo>
                      <a:pt x="123" y="152"/>
                    </a:lnTo>
                    <a:lnTo>
                      <a:pt x="78" y="165"/>
                    </a:lnTo>
                    <a:lnTo>
                      <a:pt x="70" y="127"/>
                    </a:lnTo>
                    <a:lnTo>
                      <a:pt x="66" y="104"/>
                    </a:lnTo>
                    <a:lnTo>
                      <a:pt x="44" y="74"/>
                    </a:lnTo>
                    <a:lnTo>
                      <a:pt x="30" y="57"/>
                    </a:lnTo>
                    <a:lnTo>
                      <a:pt x="17" y="40"/>
                    </a:lnTo>
                    <a:lnTo>
                      <a:pt x="0" y="26"/>
                    </a:lnTo>
                    <a:lnTo>
                      <a:pt x="30" y="0"/>
                    </a:lnTo>
                    <a:close/>
                  </a:path>
                </a:pathLst>
              </a:custGeom>
              <a:solidFill>
                <a:srgbClr val="00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27" name="Group 60"/>
            <p:cNvGrpSpPr>
              <a:grpSpLocks/>
            </p:cNvGrpSpPr>
            <p:nvPr/>
          </p:nvGrpSpPr>
          <p:grpSpPr bwMode="auto">
            <a:xfrm>
              <a:off x="2988" y="1838"/>
              <a:ext cx="1302" cy="1278"/>
              <a:chOff x="2988" y="1838"/>
              <a:chExt cx="1302" cy="1278"/>
            </a:xfrm>
          </p:grpSpPr>
          <p:sp>
            <p:nvSpPr>
              <p:cNvPr id="28" name="Freeform 61"/>
              <p:cNvSpPr>
                <a:spLocks/>
              </p:cNvSpPr>
              <p:nvPr/>
            </p:nvSpPr>
            <p:spPr bwMode="auto">
              <a:xfrm>
                <a:off x="3849" y="1838"/>
                <a:ext cx="441" cy="1278"/>
              </a:xfrm>
              <a:custGeom>
                <a:avLst/>
                <a:gdLst>
                  <a:gd name="T0" fmla="*/ 65 w 441"/>
                  <a:gd name="T1" fmla="*/ 0 h 1278"/>
                  <a:gd name="T2" fmla="*/ 86 w 441"/>
                  <a:gd name="T3" fmla="*/ 13 h 1278"/>
                  <a:gd name="T4" fmla="*/ 111 w 441"/>
                  <a:gd name="T5" fmla="*/ 30 h 1278"/>
                  <a:gd name="T6" fmla="*/ 137 w 441"/>
                  <a:gd name="T7" fmla="*/ 47 h 1278"/>
                  <a:gd name="T8" fmla="*/ 177 w 441"/>
                  <a:gd name="T9" fmla="*/ 68 h 1278"/>
                  <a:gd name="T10" fmla="*/ 264 w 441"/>
                  <a:gd name="T11" fmla="*/ 122 h 1278"/>
                  <a:gd name="T12" fmla="*/ 301 w 441"/>
                  <a:gd name="T13" fmla="*/ 138 h 1278"/>
                  <a:gd name="T14" fmla="*/ 321 w 441"/>
                  <a:gd name="T15" fmla="*/ 146 h 1278"/>
                  <a:gd name="T16" fmla="*/ 340 w 441"/>
                  <a:gd name="T17" fmla="*/ 163 h 1278"/>
                  <a:gd name="T18" fmla="*/ 388 w 441"/>
                  <a:gd name="T19" fmla="*/ 375 h 1278"/>
                  <a:gd name="T20" fmla="*/ 394 w 441"/>
                  <a:gd name="T21" fmla="*/ 459 h 1278"/>
                  <a:gd name="T22" fmla="*/ 386 w 441"/>
                  <a:gd name="T23" fmla="*/ 482 h 1278"/>
                  <a:gd name="T24" fmla="*/ 407 w 441"/>
                  <a:gd name="T25" fmla="*/ 573 h 1278"/>
                  <a:gd name="T26" fmla="*/ 412 w 441"/>
                  <a:gd name="T27" fmla="*/ 722 h 1278"/>
                  <a:gd name="T28" fmla="*/ 422 w 441"/>
                  <a:gd name="T29" fmla="*/ 790 h 1278"/>
                  <a:gd name="T30" fmla="*/ 428 w 441"/>
                  <a:gd name="T31" fmla="*/ 836 h 1278"/>
                  <a:gd name="T32" fmla="*/ 437 w 441"/>
                  <a:gd name="T33" fmla="*/ 830 h 1278"/>
                  <a:gd name="T34" fmla="*/ 441 w 441"/>
                  <a:gd name="T35" fmla="*/ 874 h 1278"/>
                  <a:gd name="T36" fmla="*/ 420 w 441"/>
                  <a:gd name="T37" fmla="*/ 889 h 1278"/>
                  <a:gd name="T38" fmla="*/ 391 w 441"/>
                  <a:gd name="T39" fmla="*/ 902 h 1278"/>
                  <a:gd name="T40" fmla="*/ 365 w 441"/>
                  <a:gd name="T41" fmla="*/ 912 h 1278"/>
                  <a:gd name="T42" fmla="*/ 337 w 441"/>
                  <a:gd name="T43" fmla="*/ 922 h 1278"/>
                  <a:gd name="T44" fmla="*/ 315 w 441"/>
                  <a:gd name="T45" fmla="*/ 929 h 1278"/>
                  <a:gd name="T46" fmla="*/ 290 w 441"/>
                  <a:gd name="T47" fmla="*/ 929 h 1278"/>
                  <a:gd name="T48" fmla="*/ 272 w 441"/>
                  <a:gd name="T49" fmla="*/ 925 h 1278"/>
                  <a:gd name="T50" fmla="*/ 261 w 441"/>
                  <a:gd name="T51" fmla="*/ 914 h 1278"/>
                  <a:gd name="T52" fmla="*/ 258 w 441"/>
                  <a:gd name="T53" fmla="*/ 878 h 1278"/>
                  <a:gd name="T54" fmla="*/ 287 w 441"/>
                  <a:gd name="T55" fmla="*/ 883 h 1278"/>
                  <a:gd name="T56" fmla="*/ 277 w 441"/>
                  <a:gd name="T57" fmla="*/ 856 h 1278"/>
                  <a:gd name="T58" fmla="*/ 279 w 441"/>
                  <a:gd name="T59" fmla="*/ 805 h 1278"/>
                  <a:gd name="T60" fmla="*/ 272 w 441"/>
                  <a:gd name="T61" fmla="*/ 775 h 1278"/>
                  <a:gd name="T62" fmla="*/ 266 w 441"/>
                  <a:gd name="T63" fmla="*/ 740 h 1278"/>
                  <a:gd name="T64" fmla="*/ 257 w 441"/>
                  <a:gd name="T65" fmla="*/ 691 h 1278"/>
                  <a:gd name="T66" fmla="*/ 240 w 441"/>
                  <a:gd name="T67" fmla="*/ 638 h 1278"/>
                  <a:gd name="T68" fmla="*/ 226 w 441"/>
                  <a:gd name="T69" fmla="*/ 506 h 1278"/>
                  <a:gd name="T70" fmla="*/ 201 w 441"/>
                  <a:gd name="T71" fmla="*/ 696 h 1278"/>
                  <a:gd name="T72" fmla="*/ 211 w 441"/>
                  <a:gd name="T73" fmla="*/ 812 h 1278"/>
                  <a:gd name="T74" fmla="*/ 246 w 441"/>
                  <a:gd name="T75" fmla="*/ 934 h 1278"/>
                  <a:gd name="T76" fmla="*/ 323 w 441"/>
                  <a:gd name="T77" fmla="*/ 1162 h 1278"/>
                  <a:gd name="T78" fmla="*/ 262 w 441"/>
                  <a:gd name="T79" fmla="*/ 1206 h 1278"/>
                  <a:gd name="T80" fmla="*/ 221 w 441"/>
                  <a:gd name="T81" fmla="*/ 1230 h 1278"/>
                  <a:gd name="T82" fmla="*/ 190 w 441"/>
                  <a:gd name="T83" fmla="*/ 1245 h 1278"/>
                  <a:gd name="T84" fmla="*/ 170 w 441"/>
                  <a:gd name="T85" fmla="*/ 1250 h 1278"/>
                  <a:gd name="T86" fmla="*/ 145 w 441"/>
                  <a:gd name="T87" fmla="*/ 1258 h 1278"/>
                  <a:gd name="T88" fmla="*/ 119 w 441"/>
                  <a:gd name="T89" fmla="*/ 1267 h 1278"/>
                  <a:gd name="T90" fmla="*/ 86 w 441"/>
                  <a:gd name="T91" fmla="*/ 1278 h 1278"/>
                  <a:gd name="T92" fmla="*/ 47 w 441"/>
                  <a:gd name="T93" fmla="*/ 1038 h 1278"/>
                  <a:gd name="T94" fmla="*/ 22 w 441"/>
                  <a:gd name="T95" fmla="*/ 874 h 1278"/>
                  <a:gd name="T96" fmla="*/ 8 w 441"/>
                  <a:gd name="T97" fmla="*/ 718 h 1278"/>
                  <a:gd name="T98" fmla="*/ 0 w 441"/>
                  <a:gd name="T99" fmla="*/ 506 h 1278"/>
                  <a:gd name="T100" fmla="*/ 1 w 441"/>
                  <a:gd name="T101" fmla="*/ 420 h 1278"/>
                  <a:gd name="T102" fmla="*/ 7 w 441"/>
                  <a:gd name="T103" fmla="*/ 335 h 1278"/>
                  <a:gd name="T104" fmla="*/ 24 w 441"/>
                  <a:gd name="T105" fmla="*/ 212 h 1278"/>
                  <a:gd name="T106" fmla="*/ 34 w 441"/>
                  <a:gd name="T107" fmla="*/ 183 h 1278"/>
                  <a:gd name="T108" fmla="*/ 47 w 441"/>
                  <a:gd name="T109" fmla="*/ 148 h 1278"/>
                  <a:gd name="T110" fmla="*/ 56 w 441"/>
                  <a:gd name="T111" fmla="*/ 112 h 1278"/>
                  <a:gd name="T112" fmla="*/ 61 w 441"/>
                  <a:gd name="T113" fmla="*/ 86 h 1278"/>
                  <a:gd name="T114" fmla="*/ 67 w 441"/>
                  <a:gd name="T115" fmla="*/ 50 h 1278"/>
                  <a:gd name="T116" fmla="*/ 65 w 441"/>
                  <a:gd name="T1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1278">
                    <a:moveTo>
                      <a:pt x="65" y="0"/>
                    </a:moveTo>
                    <a:lnTo>
                      <a:pt x="86" y="13"/>
                    </a:lnTo>
                    <a:lnTo>
                      <a:pt x="111" y="30"/>
                    </a:lnTo>
                    <a:lnTo>
                      <a:pt x="137" y="47"/>
                    </a:lnTo>
                    <a:lnTo>
                      <a:pt x="177" y="68"/>
                    </a:lnTo>
                    <a:lnTo>
                      <a:pt x="264" y="122"/>
                    </a:lnTo>
                    <a:lnTo>
                      <a:pt x="301" y="138"/>
                    </a:lnTo>
                    <a:lnTo>
                      <a:pt x="321" y="146"/>
                    </a:lnTo>
                    <a:lnTo>
                      <a:pt x="340" y="163"/>
                    </a:lnTo>
                    <a:lnTo>
                      <a:pt x="388" y="375"/>
                    </a:lnTo>
                    <a:lnTo>
                      <a:pt x="394" y="459"/>
                    </a:lnTo>
                    <a:lnTo>
                      <a:pt x="386" y="482"/>
                    </a:lnTo>
                    <a:lnTo>
                      <a:pt x="407" y="573"/>
                    </a:lnTo>
                    <a:lnTo>
                      <a:pt x="412" y="722"/>
                    </a:lnTo>
                    <a:lnTo>
                      <a:pt x="422" y="790"/>
                    </a:lnTo>
                    <a:lnTo>
                      <a:pt x="428" y="836"/>
                    </a:lnTo>
                    <a:lnTo>
                      <a:pt x="437" y="830"/>
                    </a:lnTo>
                    <a:lnTo>
                      <a:pt x="441" y="874"/>
                    </a:lnTo>
                    <a:lnTo>
                      <a:pt x="420" y="889"/>
                    </a:lnTo>
                    <a:lnTo>
                      <a:pt x="391" y="902"/>
                    </a:lnTo>
                    <a:lnTo>
                      <a:pt x="365" y="912"/>
                    </a:lnTo>
                    <a:lnTo>
                      <a:pt x="337" y="922"/>
                    </a:lnTo>
                    <a:lnTo>
                      <a:pt x="315" y="929"/>
                    </a:lnTo>
                    <a:lnTo>
                      <a:pt x="290" y="929"/>
                    </a:lnTo>
                    <a:lnTo>
                      <a:pt x="272" y="925"/>
                    </a:lnTo>
                    <a:lnTo>
                      <a:pt x="261" y="914"/>
                    </a:lnTo>
                    <a:lnTo>
                      <a:pt x="258" y="878"/>
                    </a:lnTo>
                    <a:lnTo>
                      <a:pt x="287" y="883"/>
                    </a:lnTo>
                    <a:lnTo>
                      <a:pt x="277" y="856"/>
                    </a:lnTo>
                    <a:lnTo>
                      <a:pt x="279" y="805"/>
                    </a:lnTo>
                    <a:lnTo>
                      <a:pt x="272" y="775"/>
                    </a:lnTo>
                    <a:lnTo>
                      <a:pt x="266" y="740"/>
                    </a:lnTo>
                    <a:lnTo>
                      <a:pt x="257" y="691"/>
                    </a:lnTo>
                    <a:lnTo>
                      <a:pt x="240" y="638"/>
                    </a:lnTo>
                    <a:lnTo>
                      <a:pt x="226" y="506"/>
                    </a:lnTo>
                    <a:lnTo>
                      <a:pt x="201" y="696"/>
                    </a:lnTo>
                    <a:lnTo>
                      <a:pt x="211" y="812"/>
                    </a:lnTo>
                    <a:lnTo>
                      <a:pt x="246" y="934"/>
                    </a:lnTo>
                    <a:lnTo>
                      <a:pt x="323" y="1162"/>
                    </a:lnTo>
                    <a:lnTo>
                      <a:pt x="262" y="1206"/>
                    </a:lnTo>
                    <a:lnTo>
                      <a:pt x="221" y="1230"/>
                    </a:lnTo>
                    <a:lnTo>
                      <a:pt x="190" y="1245"/>
                    </a:lnTo>
                    <a:lnTo>
                      <a:pt x="170" y="1250"/>
                    </a:lnTo>
                    <a:lnTo>
                      <a:pt x="145" y="1258"/>
                    </a:lnTo>
                    <a:lnTo>
                      <a:pt x="119" y="1267"/>
                    </a:lnTo>
                    <a:lnTo>
                      <a:pt x="86" y="1278"/>
                    </a:lnTo>
                    <a:lnTo>
                      <a:pt x="47" y="1038"/>
                    </a:lnTo>
                    <a:lnTo>
                      <a:pt x="22" y="874"/>
                    </a:lnTo>
                    <a:lnTo>
                      <a:pt x="8" y="718"/>
                    </a:lnTo>
                    <a:lnTo>
                      <a:pt x="0" y="506"/>
                    </a:lnTo>
                    <a:lnTo>
                      <a:pt x="1" y="420"/>
                    </a:lnTo>
                    <a:lnTo>
                      <a:pt x="7" y="335"/>
                    </a:lnTo>
                    <a:lnTo>
                      <a:pt x="24" y="212"/>
                    </a:lnTo>
                    <a:lnTo>
                      <a:pt x="34" y="183"/>
                    </a:lnTo>
                    <a:lnTo>
                      <a:pt x="47" y="148"/>
                    </a:lnTo>
                    <a:lnTo>
                      <a:pt x="56" y="112"/>
                    </a:lnTo>
                    <a:lnTo>
                      <a:pt x="61" y="86"/>
                    </a:lnTo>
                    <a:lnTo>
                      <a:pt x="67" y="50"/>
                    </a:lnTo>
                    <a:lnTo>
                      <a:pt x="65" y="0"/>
                    </a:lnTo>
                    <a:close/>
                  </a:path>
                </a:pathLst>
              </a:custGeom>
              <a:solidFill>
                <a:srgbClr val="00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29" name="Freeform 62"/>
              <p:cNvSpPr>
                <a:spLocks/>
              </p:cNvSpPr>
              <p:nvPr/>
            </p:nvSpPr>
            <p:spPr bwMode="auto">
              <a:xfrm>
                <a:off x="2988" y="1838"/>
                <a:ext cx="750" cy="1185"/>
              </a:xfrm>
              <a:custGeom>
                <a:avLst/>
                <a:gdLst>
                  <a:gd name="T0" fmla="*/ 732 w 750"/>
                  <a:gd name="T1" fmla="*/ 14 h 1185"/>
                  <a:gd name="T2" fmla="*/ 665 w 750"/>
                  <a:gd name="T3" fmla="*/ 16 h 1185"/>
                  <a:gd name="T4" fmla="*/ 599 w 750"/>
                  <a:gd name="T5" fmla="*/ 25 h 1185"/>
                  <a:gd name="T6" fmla="*/ 577 w 750"/>
                  <a:gd name="T7" fmla="*/ 24 h 1185"/>
                  <a:gd name="T8" fmla="*/ 553 w 750"/>
                  <a:gd name="T9" fmla="*/ 36 h 1185"/>
                  <a:gd name="T10" fmla="*/ 540 w 750"/>
                  <a:gd name="T11" fmla="*/ 50 h 1185"/>
                  <a:gd name="T12" fmla="*/ 521 w 750"/>
                  <a:gd name="T13" fmla="*/ 80 h 1185"/>
                  <a:gd name="T14" fmla="*/ 458 w 750"/>
                  <a:gd name="T15" fmla="*/ 152 h 1185"/>
                  <a:gd name="T16" fmla="*/ 429 w 750"/>
                  <a:gd name="T17" fmla="*/ 181 h 1185"/>
                  <a:gd name="T18" fmla="*/ 301 w 750"/>
                  <a:gd name="T19" fmla="*/ 335 h 1185"/>
                  <a:gd name="T20" fmla="*/ 292 w 750"/>
                  <a:gd name="T21" fmla="*/ 350 h 1185"/>
                  <a:gd name="T22" fmla="*/ 183 w 750"/>
                  <a:gd name="T23" fmla="*/ 389 h 1185"/>
                  <a:gd name="T24" fmla="*/ 47 w 750"/>
                  <a:gd name="T25" fmla="*/ 458 h 1185"/>
                  <a:gd name="T26" fmla="*/ 0 w 750"/>
                  <a:gd name="T27" fmla="*/ 477 h 1185"/>
                  <a:gd name="T28" fmla="*/ 40 w 750"/>
                  <a:gd name="T29" fmla="*/ 514 h 1185"/>
                  <a:gd name="T30" fmla="*/ 68 w 750"/>
                  <a:gd name="T31" fmla="*/ 557 h 1185"/>
                  <a:gd name="T32" fmla="*/ 82 w 750"/>
                  <a:gd name="T33" fmla="*/ 613 h 1185"/>
                  <a:gd name="T34" fmla="*/ 122 w 750"/>
                  <a:gd name="T35" fmla="*/ 579 h 1185"/>
                  <a:gd name="T36" fmla="*/ 312 w 750"/>
                  <a:gd name="T37" fmla="*/ 506 h 1185"/>
                  <a:gd name="T38" fmla="*/ 531 w 750"/>
                  <a:gd name="T39" fmla="*/ 345 h 1185"/>
                  <a:gd name="T40" fmla="*/ 558 w 750"/>
                  <a:gd name="T41" fmla="*/ 477 h 1185"/>
                  <a:gd name="T42" fmla="*/ 609 w 750"/>
                  <a:gd name="T43" fmla="*/ 625 h 1185"/>
                  <a:gd name="T44" fmla="*/ 568 w 750"/>
                  <a:gd name="T45" fmla="*/ 750 h 1185"/>
                  <a:gd name="T46" fmla="*/ 502 w 750"/>
                  <a:gd name="T47" fmla="*/ 887 h 1185"/>
                  <a:gd name="T48" fmla="*/ 442 w 750"/>
                  <a:gd name="T49" fmla="*/ 1028 h 1185"/>
                  <a:gd name="T50" fmla="*/ 444 w 750"/>
                  <a:gd name="T51" fmla="*/ 1072 h 1185"/>
                  <a:gd name="T52" fmla="*/ 535 w 750"/>
                  <a:gd name="T53" fmla="*/ 1185 h 1185"/>
                  <a:gd name="T54" fmla="*/ 598 w 750"/>
                  <a:gd name="T55" fmla="*/ 1046 h 1185"/>
                  <a:gd name="T56" fmla="*/ 617 w 750"/>
                  <a:gd name="T57" fmla="*/ 957 h 1185"/>
                  <a:gd name="T58" fmla="*/ 636 w 750"/>
                  <a:gd name="T59" fmla="*/ 783 h 1185"/>
                  <a:gd name="T60" fmla="*/ 653 w 750"/>
                  <a:gd name="T61" fmla="*/ 393 h 1185"/>
                  <a:gd name="T62" fmla="*/ 706 w 750"/>
                  <a:gd name="T63" fmla="*/ 115 h 1185"/>
                  <a:gd name="T64" fmla="*/ 720 w 750"/>
                  <a:gd name="T65" fmla="*/ 75 h 1185"/>
                  <a:gd name="T66" fmla="*/ 739 w 750"/>
                  <a:gd name="T67" fmla="*/ 30 h 1185"/>
                  <a:gd name="T68" fmla="*/ 750 w 750"/>
                  <a:gd name="T69"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0" h="1185">
                    <a:moveTo>
                      <a:pt x="750" y="0"/>
                    </a:moveTo>
                    <a:lnTo>
                      <a:pt x="732" y="14"/>
                    </a:lnTo>
                    <a:lnTo>
                      <a:pt x="694" y="14"/>
                    </a:lnTo>
                    <a:lnTo>
                      <a:pt x="665" y="16"/>
                    </a:lnTo>
                    <a:lnTo>
                      <a:pt x="636" y="19"/>
                    </a:lnTo>
                    <a:lnTo>
                      <a:pt x="599" y="25"/>
                    </a:lnTo>
                    <a:lnTo>
                      <a:pt x="588" y="23"/>
                    </a:lnTo>
                    <a:lnTo>
                      <a:pt x="577" y="24"/>
                    </a:lnTo>
                    <a:lnTo>
                      <a:pt x="566" y="28"/>
                    </a:lnTo>
                    <a:lnTo>
                      <a:pt x="553" y="36"/>
                    </a:lnTo>
                    <a:lnTo>
                      <a:pt x="548" y="44"/>
                    </a:lnTo>
                    <a:lnTo>
                      <a:pt x="540" y="50"/>
                    </a:lnTo>
                    <a:lnTo>
                      <a:pt x="529" y="62"/>
                    </a:lnTo>
                    <a:lnTo>
                      <a:pt x="521" y="80"/>
                    </a:lnTo>
                    <a:lnTo>
                      <a:pt x="512" y="93"/>
                    </a:lnTo>
                    <a:lnTo>
                      <a:pt x="458" y="152"/>
                    </a:lnTo>
                    <a:lnTo>
                      <a:pt x="445" y="155"/>
                    </a:lnTo>
                    <a:lnTo>
                      <a:pt x="429" y="181"/>
                    </a:lnTo>
                    <a:lnTo>
                      <a:pt x="299" y="328"/>
                    </a:lnTo>
                    <a:lnTo>
                      <a:pt x="301" y="335"/>
                    </a:lnTo>
                    <a:lnTo>
                      <a:pt x="287" y="341"/>
                    </a:lnTo>
                    <a:lnTo>
                      <a:pt x="292" y="350"/>
                    </a:lnTo>
                    <a:lnTo>
                      <a:pt x="244" y="368"/>
                    </a:lnTo>
                    <a:lnTo>
                      <a:pt x="183" y="389"/>
                    </a:lnTo>
                    <a:lnTo>
                      <a:pt x="150" y="409"/>
                    </a:lnTo>
                    <a:lnTo>
                      <a:pt x="47" y="458"/>
                    </a:lnTo>
                    <a:lnTo>
                      <a:pt x="31" y="454"/>
                    </a:lnTo>
                    <a:lnTo>
                      <a:pt x="0" y="477"/>
                    </a:lnTo>
                    <a:lnTo>
                      <a:pt x="19" y="491"/>
                    </a:lnTo>
                    <a:lnTo>
                      <a:pt x="40" y="514"/>
                    </a:lnTo>
                    <a:lnTo>
                      <a:pt x="55" y="535"/>
                    </a:lnTo>
                    <a:lnTo>
                      <a:pt x="68" y="557"/>
                    </a:lnTo>
                    <a:lnTo>
                      <a:pt x="78" y="593"/>
                    </a:lnTo>
                    <a:lnTo>
                      <a:pt x="82" y="613"/>
                    </a:lnTo>
                    <a:lnTo>
                      <a:pt x="122" y="603"/>
                    </a:lnTo>
                    <a:lnTo>
                      <a:pt x="122" y="579"/>
                    </a:lnTo>
                    <a:lnTo>
                      <a:pt x="250" y="537"/>
                    </a:lnTo>
                    <a:lnTo>
                      <a:pt x="312" y="506"/>
                    </a:lnTo>
                    <a:lnTo>
                      <a:pt x="392" y="465"/>
                    </a:lnTo>
                    <a:lnTo>
                      <a:pt x="531" y="345"/>
                    </a:lnTo>
                    <a:lnTo>
                      <a:pt x="550" y="430"/>
                    </a:lnTo>
                    <a:lnTo>
                      <a:pt x="558" y="477"/>
                    </a:lnTo>
                    <a:lnTo>
                      <a:pt x="572" y="524"/>
                    </a:lnTo>
                    <a:lnTo>
                      <a:pt x="609" y="625"/>
                    </a:lnTo>
                    <a:lnTo>
                      <a:pt x="591" y="686"/>
                    </a:lnTo>
                    <a:lnTo>
                      <a:pt x="568" y="750"/>
                    </a:lnTo>
                    <a:lnTo>
                      <a:pt x="534" y="825"/>
                    </a:lnTo>
                    <a:lnTo>
                      <a:pt x="502" y="887"/>
                    </a:lnTo>
                    <a:lnTo>
                      <a:pt x="445" y="1003"/>
                    </a:lnTo>
                    <a:lnTo>
                      <a:pt x="442" y="1028"/>
                    </a:lnTo>
                    <a:lnTo>
                      <a:pt x="443" y="1050"/>
                    </a:lnTo>
                    <a:lnTo>
                      <a:pt x="444" y="1072"/>
                    </a:lnTo>
                    <a:lnTo>
                      <a:pt x="503" y="1155"/>
                    </a:lnTo>
                    <a:lnTo>
                      <a:pt x="535" y="1185"/>
                    </a:lnTo>
                    <a:lnTo>
                      <a:pt x="586" y="1103"/>
                    </a:lnTo>
                    <a:lnTo>
                      <a:pt x="598" y="1046"/>
                    </a:lnTo>
                    <a:lnTo>
                      <a:pt x="611" y="998"/>
                    </a:lnTo>
                    <a:lnTo>
                      <a:pt x="617" y="957"/>
                    </a:lnTo>
                    <a:lnTo>
                      <a:pt x="628" y="886"/>
                    </a:lnTo>
                    <a:lnTo>
                      <a:pt x="636" y="783"/>
                    </a:lnTo>
                    <a:lnTo>
                      <a:pt x="647" y="608"/>
                    </a:lnTo>
                    <a:lnTo>
                      <a:pt x="653" y="393"/>
                    </a:lnTo>
                    <a:lnTo>
                      <a:pt x="698" y="141"/>
                    </a:lnTo>
                    <a:lnTo>
                      <a:pt x="706" y="115"/>
                    </a:lnTo>
                    <a:lnTo>
                      <a:pt x="712" y="100"/>
                    </a:lnTo>
                    <a:lnTo>
                      <a:pt x="720" y="75"/>
                    </a:lnTo>
                    <a:lnTo>
                      <a:pt x="728" y="53"/>
                    </a:lnTo>
                    <a:lnTo>
                      <a:pt x="739" y="30"/>
                    </a:lnTo>
                    <a:lnTo>
                      <a:pt x="748" y="11"/>
                    </a:lnTo>
                    <a:lnTo>
                      <a:pt x="750" y="0"/>
                    </a:lnTo>
                    <a:close/>
                  </a:path>
                </a:pathLst>
              </a:custGeom>
              <a:solidFill>
                <a:srgbClr val="00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nvGrpSpPr>
              <p:cNvPr id="30" name="Group 63"/>
              <p:cNvGrpSpPr>
                <a:grpSpLocks/>
              </p:cNvGrpSpPr>
              <p:nvPr/>
            </p:nvGrpSpPr>
            <p:grpSpPr bwMode="auto">
              <a:xfrm>
                <a:off x="3849" y="1839"/>
                <a:ext cx="156" cy="1050"/>
                <a:chOff x="3849" y="1839"/>
                <a:chExt cx="156" cy="1050"/>
              </a:xfrm>
            </p:grpSpPr>
            <p:sp>
              <p:nvSpPr>
                <p:cNvPr id="40" name="Freeform 64"/>
                <p:cNvSpPr>
                  <a:spLocks/>
                </p:cNvSpPr>
                <p:nvPr/>
              </p:nvSpPr>
              <p:spPr bwMode="auto">
                <a:xfrm>
                  <a:off x="3855" y="1851"/>
                  <a:ext cx="150" cy="1038"/>
                </a:xfrm>
                <a:custGeom>
                  <a:avLst/>
                  <a:gdLst>
                    <a:gd name="T0" fmla="*/ 66 w 150"/>
                    <a:gd name="T1" fmla="*/ 0 h 1038"/>
                    <a:gd name="T2" fmla="*/ 87 w 150"/>
                    <a:gd name="T3" fmla="*/ 13 h 1038"/>
                    <a:gd name="T4" fmla="*/ 111 w 150"/>
                    <a:gd name="T5" fmla="*/ 30 h 1038"/>
                    <a:gd name="T6" fmla="*/ 119 w 150"/>
                    <a:gd name="T7" fmla="*/ 39 h 1038"/>
                    <a:gd name="T8" fmla="*/ 130 w 150"/>
                    <a:gd name="T9" fmla="*/ 66 h 1038"/>
                    <a:gd name="T10" fmla="*/ 133 w 150"/>
                    <a:gd name="T11" fmla="*/ 91 h 1038"/>
                    <a:gd name="T12" fmla="*/ 136 w 150"/>
                    <a:gd name="T13" fmla="*/ 116 h 1038"/>
                    <a:gd name="T14" fmla="*/ 138 w 150"/>
                    <a:gd name="T15" fmla="*/ 141 h 1038"/>
                    <a:gd name="T16" fmla="*/ 142 w 150"/>
                    <a:gd name="T17" fmla="*/ 165 h 1038"/>
                    <a:gd name="T18" fmla="*/ 145 w 150"/>
                    <a:gd name="T19" fmla="*/ 186 h 1038"/>
                    <a:gd name="T20" fmla="*/ 147 w 150"/>
                    <a:gd name="T21" fmla="*/ 207 h 1038"/>
                    <a:gd name="T22" fmla="*/ 150 w 150"/>
                    <a:gd name="T23" fmla="*/ 221 h 1038"/>
                    <a:gd name="T24" fmla="*/ 149 w 150"/>
                    <a:gd name="T25" fmla="*/ 232 h 1038"/>
                    <a:gd name="T26" fmla="*/ 148 w 150"/>
                    <a:gd name="T27" fmla="*/ 241 h 1038"/>
                    <a:gd name="T28" fmla="*/ 145 w 150"/>
                    <a:gd name="T29" fmla="*/ 249 h 1038"/>
                    <a:gd name="T30" fmla="*/ 138 w 150"/>
                    <a:gd name="T31" fmla="*/ 256 h 1038"/>
                    <a:gd name="T32" fmla="*/ 120 w 150"/>
                    <a:gd name="T33" fmla="*/ 265 h 1038"/>
                    <a:gd name="T34" fmla="*/ 50 w 150"/>
                    <a:gd name="T35" fmla="*/ 298 h 1038"/>
                    <a:gd name="T36" fmla="*/ 109 w 150"/>
                    <a:gd name="T37" fmla="*/ 366 h 1038"/>
                    <a:gd name="T38" fmla="*/ 134 w 150"/>
                    <a:gd name="T39" fmla="*/ 393 h 1038"/>
                    <a:gd name="T40" fmla="*/ 143 w 150"/>
                    <a:gd name="T41" fmla="*/ 411 h 1038"/>
                    <a:gd name="T42" fmla="*/ 132 w 150"/>
                    <a:gd name="T43" fmla="*/ 437 h 1038"/>
                    <a:gd name="T44" fmla="*/ 102 w 150"/>
                    <a:gd name="T45" fmla="*/ 501 h 1038"/>
                    <a:gd name="T46" fmla="*/ 74 w 150"/>
                    <a:gd name="T47" fmla="*/ 548 h 1038"/>
                    <a:gd name="T48" fmla="*/ 51 w 150"/>
                    <a:gd name="T49" fmla="*/ 600 h 1038"/>
                    <a:gd name="T50" fmla="*/ 39 w 150"/>
                    <a:gd name="T51" fmla="*/ 639 h 1038"/>
                    <a:gd name="T52" fmla="*/ 23 w 150"/>
                    <a:gd name="T53" fmla="*/ 678 h 1038"/>
                    <a:gd name="T54" fmla="*/ 17 w 150"/>
                    <a:gd name="T55" fmla="*/ 708 h 1038"/>
                    <a:gd name="T56" fmla="*/ 17 w 150"/>
                    <a:gd name="T57" fmla="*/ 747 h 1038"/>
                    <a:gd name="T58" fmla="*/ 48 w 150"/>
                    <a:gd name="T59" fmla="*/ 1038 h 1038"/>
                    <a:gd name="T60" fmla="*/ 22 w 150"/>
                    <a:gd name="T61" fmla="*/ 875 h 1038"/>
                    <a:gd name="T62" fmla="*/ 8 w 150"/>
                    <a:gd name="T63" fmla="*/ 718 h 1038"/>
                    <a:gd name="T64" fmla="*/ 0 w 150"/>
                    <a:gd name="T65" fmla="*/ 506 h 1038"/>
                    <a:gd name="T66" fmla="*/ 1 w 150"/>
                    <a:gd name="T67" fmla="*/ 420 h 1038"/>
                    <a:gd name="T68" fmla="*/ 7 w 150"/>
                    <a:gd name="T69" fmla="*/ 335 h 1038"/>
                    <a:gd name="T70" fmla="*/ 24 w 150"/>
                    <a:gd name="T71" fmla="*/ 212 h 1038"/>
                    <a:gd name="T72" fmla="*/ 34 w 150"/>
                    <a:gd name="T73" fmla="*/ 183 h 1038"/>
                    <a:gd name="T74" fmla="*/ 48 w 150"/>
                    <a:gd name="T75" fmla="*/ 148 h 1038"/>
                    <a:gd name="T76" fmla="*/ 57 w 150"/>
                    <a:gd name="T77" fmla="*/ 112 h 1038"/>
                    <a:gd name="T78" fmla="*/ 62 w 150"/>
                    <a:gd name="T79" fmla="*/ 86 h 1038"/>
                    <a:gd name="T80" fmla="*/ 68 w 150"/>
                    <a:gd name="T81" fmla="*/ 50 h 1038"/>
                    <a:gd name="T82" fmla="*/ 66 w 150"/>
                    <a:gd name="T8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038">
                      <a:moveTo>
                        <a:pt x="66" y="0"/>
                      </a:moveTo>
                      <a:lnTo>
                        <a:pt x="87" y="13"/>
                      </a:lnTo>
                      <a:lnTo>
                        <a:pt x="111" y="30"/>
                      </a:lnTo>
                      <a:lnTo>
                        <a:pt x="119" y="39"/>
                      </a:lnTo>
                      <a:lnTo>
                        <a:pt x="130" y="66"/>
                      </a:lnTo>
                      <a:lnTo>
                        <a:pt x="133" y="91"/>
                      </a:lnTo>
                      <a:lnTo>
                        <a:pt x="136" y="116"/>
                      </a:lnTo>
                      <a:lnTo>
                        <a:pt x="138" y="141"/>
                      </a:lnTo>
                      <a:lnTo>
                        <a:pt x="142" y="165"/>
                      </a:lnTo>
                      <a:lnTo>
                        <a:pt x="145" y="186"/>
                      </a:lnTo>
                      <a:lnTo>
                        <a:pt x="147" y="207"/>
                      </a:lnTo>
                      <a:lnTo>
                        <a:pt x="150" y="221"/>
                      </a:lnTo>
                      <a:lnTo>
                        <a:pt x="149" y="232"/>
                      </a:lnTo>
                      <a:lnTo>
                        <a:pt x="148" y="241"/>
                      </a:lnTo>
                      <a:lnTo>
                        <a:pt x="145" y="249"/>
                      </a:lnTo>
                      <a:lnTo>
                        <a:pt x="138" y="256"/>
                      </a:lnTo>
                      <a:lnTo>
                        <a:pt x="120" y="265"/>
                      </a:lnTo>
                      <a:lnTo>
                        <a:pt x="50" y="298"/>
                      </a:lnTo>
                      <a:lnTo>
                        <a:pt x="109" y="366"/>
                      </a:lnTo>
                      <a:lnTo>
                        <a:pt x="134" y="393"/>
                      </a:lnTo>
                      <a:lnTo>
                        <a:pt x="143" y="411"/>
                      </a:lnTo>
                      <a:lnTo>
                        <a:pt x="132" y="437"/>
                      </a:lnTo>
                      <a:lnTo>
                        <a:pt x="102" y="501"/>
                      </a:lnTo>
                      <a:lnTo>
                        <a:pt x="74" y="548"/>
                      </a:lnTo>
                      <a:lnTo>
                        <a:pt x="51" y="600"/>
                      </a:lnTo>
                      <a:lnTo>
                        <a:pt x="39" y="639"/>
                      </a:lnTo>
                      <a:lnTo>
                        <a:pt x="23" y="678"/>
                      </a:lnTo>
                      <a:lnTo>
                        <a:pt x="17" y="708"/>
                      </a:lnTo>
                      <a:lnTo>
                        <a:pt x="17" y="747"/>
                      </a:lnTo>
                      <a:lnTo>
                        <a:pt x="48" y="1038"/>
                      </a:lnTo>
                      <a:lnTo>
                        <a:pt x="22" y="875"/>
                      </a:lnTo>
                      <a:lnTo>
                        <a:pt x="8" y="718"/>
                      </a:lnTo>
                      <a:lnTo>
                        <a:pt x="0" y="506"/>
                      </a:lnTo>
                      <a:lnTo>
                        <a:pt x="1" y="420"/>
                      </a:lnTo>
                      <a:lnTo>
                        <a:pt x="7" y="335"/>
                      </a:lnTo>
                      <a:lnTo>
                        <a:pt x="24" y="212"/>
                      </a:lnTo>
                      <a:lnTo>
                        <a:pt x="34" y="183"/>
                      </a:lnTo>
                      <a:lnTo>
                        <a:pt x="48" y="148"/>
                      </a:lnTo>
                      <a:lnTo>
                        <a:pt x="57" y="112"/>
                      </a:lnTo>
                      <a:lnTo>
                        <a:pt x="62" y="86"/>
                      </a:lnTo>
                      <a:lnTo>
                        <a:pt x="68" y="50"/>
                      </a:lnTo>
                      <a:lnTo>
                        <a:pt x="66" y="0"/>
                      </a:lnTo>
                      <a:close/>
                    </a:path>
                  </a:pathLst>
                </a:custGeom>
                <a:solidFill>
                  <a:srgbClr val="00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41" name="Freeform 65"/>
                <p:cNvSpPr>
                  <a:spLocks/>
                </p:cNvSpPr>
                <p:nvPr/>
              </p:nvSpPr>
              <p:spPr bwMode="auto">
                <a:xfrm>
                  <a:off x="3849" y="1839"/>
                  <a:ext cx="150" cy="1038"/>
                </a:xfrm>
                <a:custGeom>
                  <a:avLst/>
                  <a:gdLst>
                    <a:gd name="T0" fmla="*/ 66 w 150"/>
                    <a:gd name="T1" fmla="*/ 0 h 1038"/>
                    <a:gd name="T2" fmla="*/ 87 w 150"/>
                    <a:gd name="T3" fmla="*/ 13 h 1038"/>
                    <a:gd name="T4" fmla="*/ 111 w 150"/>
                    <a:gd name="T5" fmla="*/ 30 h 1038"/>
                    <a:gd name="T6" fmla="*/ 119 w 150"/>
                    <a:gd name="T7" fmla="*/ 39 h 1038"/>
                    <a:gd name="T8" fmla="*/ 130 w 150"/>
                    <a:gd name="T9" fmla="*/ 66 h 1038"/>
                    <a:gd name="T10" fmla="*/ 133 w 150"/>
                    <a:gd name="T11" fmla="*/ 91 h 1038"/>
                    <a:gd name="T12" fmla="*/ 136 w 150"/>
                    <a:gd name="T13" fmla="*/ 116 h 1038"/>
                    <a:gd name="T14" fmla="*/ 138 w 150"/>
                    <a:gd name="T15" fmla="*/ 141 h 1038"/>
                    <a:gd name="T16" fmla="*/ 142 w 150"/>
                    <a:gd name="T17" fmla="*/ 165 h 1038"/>
                    <a:gd name="T18" fmla="*/ 145 w 150"/>
                    <a:gd name="T19" fmla="*/ 186 h 1038"/>
                    <a:gd name="T20" fmla="*/ 147 w 150"/>
                    <a:gd name="T21" fmla="*/ 207 h 1038"/>
                    <a:gd name="T22" fmla="*/ 150 w 150"/>
                    <a:gd name="T23" fmla="*/ 221 h 1038"/>
                    <a:gd name="T24" fmla="*/ 149 w 150"/>
                    <a:gd name="T25" fmla="*/ 232 h 1038"/>
                    <a:gd name="T26" fmla="*/ 148 w 150"/>
                    <a:gd name="T27" fmla="*/ 241 h 1038"/>
                    <a:gd name="T28" fmla="*/ 145 w 150"/>
                    <a:gd name="T29" fmla="*/ 249 h 1038"/>
                    <a:gd name="T30" fmla="*/ 138 w 150"/>
                    <a:gd name="T31" fmla="*/ 256 h 1038"/>
                    <a:gd name="T32" fmla="*/ 120 w 150"/>
                    <a:gd name="T33" fmla="*/ 265 h 1038"/>
                    <a:gd name="T34" fmla="*/ 50 w 150"/>
                    <a:gd name="T35" fmla="*/ 298 h 1038"/>
                    <a:gd name="T36" fmla="*/ 109 w 150"/>
                    <a:gd name="T37" fmla="*/ 366 h 1038"/>
                    <a:gd name="T38" fmla="*/ 134 w 150"/>
                    <a:gd name="T39" fmla="*/ 393 h 1038"/>
                    <a:gd name="T40" fmla="*/ 143 w 150"/>
                    <a:gd name="T41" fmla="*/ 411 h 1038"/>
                    <a:gd name="T42" fmla="*/ 132 w 150"/>
                    <a:gd name="T43" fmla="*/ 437 h 1038"/>
                    <a:gd name="T44" fmla="*/ 102 w 150"/>
                    <a:gd name="T45" fmla="*/ 502 h 1038"/>
                    <a:gd name="T46" fmla="*/ 74 w 150"/>
                    <a:gd name="T47" fmla="*/ 548 h 1038"/>
                    <a:gd name="T48" fmla="*/ 51 w 150"/>
                    <a:gd name="T49" fmla="*/ 600 h 1038"/>
                    <a:gd name="T50" fmla="*/ 39 w 150"/>
                    <a:gd name="T51" fmla="*/ 639 h 1038"/>
                    <a:gd name="T52" fmla="*/ 23 w 150"/>
                    <a:gd name="T53" fmla="*/ 678 h 1038"/>
                    <a:gd name="T54" fmla="*/ 17 w 150"/>
                    <a:gd name="T55" fmla="*/ 708 h 1038"/>
                    <a:gd name="T56" fmla="*/ 17 w 150"/>
                    <a:gd name="T57" fmla="*/ 747 h 1038"/>
                    <a:gd name="T58" fmla="*/ 48 w 150"/>
                    <a:gd name="T59" fmla="*/ 1038 h 1038"/>
                    <a:gd name="T60" fmla="*/ 22 w 150"/>
                    <a:gd name="T61" fmla="*/ 875 h 1038"/>
                    <a:gd name="T62" fmla="*/ 8 w 150"/>
                    <a:gd name="T63" fmla="*/ 718 h 1038"/>
                    <a:gd name="T64" fmla="*/ 0 w 150"/>
                    <a:gd name="T65" fmla="*/ 506 h 1038"/>
                    <a:gd name="T66" fmla="*/ 1 w 150"/>
                    <a:gd name="T67" fmla="*/ 420 h 1038"/>
                    <a:gd name="T68" fmla="*/ 7 w 150"/>
                    <a:gd name="T69" fmla="*/ 335 h 1038"/>
                    <a:gd name="T70" fmla="*/ 24 w 150"/>
                    <a:gd name="T71" fmla="*/ 212 h 1038"/>
                    <a:gd name="T72" fmla="*/ 34 w 150"/>
                    <a:gd name="T73" fmla="*/ 183 h 1038"/>
                    <a:gd name="T74" fmla="*/ 48 w 150"/>
                    <a:gd name="T75" fmla="*/ 148 h 1038"/>
                    <a:gd name="T76" fmla="*/ 57 w 150"/>
                    <a:gd name="T77" fmla="*/ 112 h 1038"/>
                    <a:gd name="T78" fmla="*/ 62 w 150"/>
                    <a:gd name="T79" fmla="*/ 86 h 1038"/>
                    <a:gd name="T80" fmla="*/ 68 w 150"/>
                    <a:gd name="T81" fmla="*/ 50 h 1038"/>
                    <a:gd name="T82" fmla="*/ 66 w 150"/>
                    <a:gd name="T8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038">
                      <a:moveTo>
                        <a:pt x="66" y="0"/>
                      </a:moveTo>
                      <a:lnTo>
                        <a:pt x="87" y="13"/>
                      </a:lnTo>
                      <a:lnTo>
                        <a:pt x="111" y="30"/>
                      </a:lnTo>
                      <a:lnTo>
                        <a:pt x="119" y="39"/>
                      </a:lnTo>
                      <a:lnTo>
                        <a:pt x="130" y="66"/>
                      </a:lnTo>
                      <a:lnTo>
                        <a:pt x="133" y="91"/>
                      </a:lnTo>
                      <a:lnTo>
                        <a:pt x="136" y="116"/>
                      </a:lnTo>
                      <a:lnTo>
                        <a:pt x="138" y="141"/>
                      </a:lnTo>
                      <a:lnTo>
                        <a:pt x="142" y="165"/>
                      </a:lnTo>
                      <a:lnTo>
                        <a:pt x="145" y="186"/>
                      </a:lnTo>
                      <a:lnTo>
                        <a:pt x="147" y="207"/>
                      </a:lnTo>
                      <a:lnTo>
                        <a:pt x="150" y="221"/>
                      </a:lnTo>
                      <a:lnTo>
                        <a:pt x="149" y="232"/>
                      </a:lnTo>
                      <a:lnTo>
                        <a:pt x="148" y="241"/>
                      </a:lnTo>
                      <a:lnTo>
                        <a:pt x="145" y="249"/>
                      </a:lnTo>
                      <a:lnTo>
                        <a:pt x="138" y="256"/>
                      </a:lnTo>
                      <a:lnTo>
                        <a:pt x="120" y="265"/>
                      </a:lnTo>
                      <a:lnTo>
                        <a:pt x="50" y="298"/>
                      </a:lnTo>
                      <a:lnTo>
                        <a:pt x="109" y="366"/>
                      </a:lnTo>
                      <a:lnTo>
                        <a:pt x="134" y="393"/>
                      </a:lnTo>
                      <a:lnTo>
                        <a:pt x="143" y="411"/>
                      </a:lnTo>
                      <a:lnTo>
                        <a:pt x="132" y="437"/>
                      </a:lnTo>
                      <a:lnTo>
                        <a:pt x="102" y="502"/>
                      </a:lnTo>
                      <a:lnTo>
                        <a:pt x="74" y="548"/>
                      </a:lnTo>
                      <a:lnTo>
                        <a:pt x="51" y="600"/>
                      </a:lnTo>
                      <a:lnTo>
                        <a:pt x="39" y="639"/>
                      </a:lnTo>
                      <a:lnTo>
                        <a:pt x="23" y="678"/>
                      </a:lnTo>
                      <a:lnTo>
                        <a:pt x="17" y="708"/>
                      </a:lnTo>
                      <a:lnTo>
                        <a:pt x="17" y="747"/>
                      </a:lnTo>
                      <a:lnTo>
                        <a:pt x="48" y="1038"/>
                      </a:lnTo>
                      <a:lnTo>
                        <a:pt x="22" y="875"/>
                      </a:lnTo>
                      <a:lnTo>
                        <a:pt x="8" y="718"/>
                      </a:lnTo>
                      <a:lnTo>
                        <a:pt x="0" y="506"/>
                      </a:lnTo>
                      <a:lnTo>
                        <a:pt x="1" y="420"/>
                      </a:lnTo>
                      <a:lnTo>
                        <a:pt x="7" y="335"/>
                      </a:lnTo>
                      <a:lnTo>
                        <a:pt x="24" y="212"/>
                      </a:lnTo>
                      <a:lnTo>
                        <a:pt x="34" y="183"/>
                      </a:lnTo>
                      <a:lnTo>
                        <a:pt x="48" y="148"/>
                      </a:lnTo>
                      <a:lnTo>
                        <a:pt x="57" y="112"/>
                      </a:lnTo>
                      <a:lnTo>
                        <a:pt x="62" y="86"/>
                      </a:lnTo>
                      <a:lnTo>
                        <a:pt x="68" y="50"/>
                      </a:lnTo>
                      <a:lnTo>
                        <a:pt x="66" y="0"/>
                      </a:lnTo>
                      <a:close/>
                    </a:path>
                  </a:pathLst>
                </a:custGeom>
                <a:solidFill>
                  <a:srgbClr val="00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31" name="Group 66"/>
              <p:cNvGrpSpPr>
                <a:grpSpLocks/>
              </p:cNvGrpSpPr>
              <p:nvPr/>
            </p:nvGrpSpPr>
            <p:grpSpPr bwMode="auto">
              <a:xfrm>
                <a:off x="3536" y="1838"/>
                <a:ext cx="203" cy="1012"/>
                <a:chOff x="3536" y="1838"/>
                <a:chExt cx="203" cy="1012"/>
              </a:xfrm>
            </p:grpSpPr>
            <p:sp>
              <p:nvSpPr>
                <p:cNvPr id="38" name="Freeform 67"/>
                <p:cNvSpPr>
                  <a:spLocks/>
                </p:cNvSpPr>
                <p:nvPr/>
              </p:nvSpPr>
              <p:spPr bwMode="auto">
                <a:xfrm>
                  <a:off x="3537" y="1852"/>
                  <a:ext cx="202" cy="998"/>
                </a:xfrm>
                <a:custGeom>
                  <a:avLst/>
                  <a:gdLst>
                    <a:gd name="T0" fmla="*/ 202 w 202"/>
                    <a:gd name="T1" fmla="*/ 0 h 998"/>
                    <a:gd name="T2" fmla="*/ 184 w 202"/>
                    <a:gd name="T3" fmla="*/ 14 h 998"/>
                    <a:gd name="T4" fmla="*/ 172 w 202"/>
                    <a:gd name="T5" fmla="*/ 24 h 998"/>
                    <a:gd name="T6" fmla="*/ 160 w 202"/>
                    <a:gd name="T7" fmla="*/ 35 h 998"/>
                    <a:gd name="T8" fmla="*/ 147 w 202"/>
                    <a:gd name="T9" fmla="*/ 45 h 998"/>
                    <a:gd name="T10" fmla="*/ 136 w 202"/>
                    <a:gd name="T11" fmla="*/ 56 h 998"/>
                    <a:gd name="T12" fmla="*/ 123 w 202"/>
                    <a:gd name="T13" fmla="*/ 64 h 998"/>
                    <a:gd name="T14" fmla="*/ 111 w 202"/>
                    <a:gd name="T15" fmla="*/ 78 h 998"/>
                    <a:gd name="T16" fmla="*/ 99 w 202"/>
                    <a:gd name="T17" fmla="*/ 94 h 998"/>
                    <a:gd name="T18" fmla="*/ 90 w 202"/>
                    <a:gd name="T19" fmla="*/ 106 h 998"/>
                    <a:gd name="T20" fmla="*/ 79 w 202"/>
                    <a:gd name="T21" fmla="*/ 121 h 998"/>
                    <a:gd name="T22" fmla="*/ 72 w 202"/>
                    <a:gd name="T23" fmla="*/ 134 h 998"/>
                    <a:gd name="T24" fmla="*/ 58 w 202"/>
                    <a:gd name="T25" fmla="*/ 161 h 998"/>
                    <a:gd name="T26" fmla="*/ 47 w 202"/>
                    <a:gd name="T27" fmla="*/ 188 h 998"/>
                    <a:gd name="T28" fmla="*/ 55 w 202"/>
                    <a:gd name="T29" fmla="*/ 203 h 998"/>
                    <a:gd name="T30" fmla="*/ 72 w 202"/>
                    <a:gd name="T31" fmla="*/ 214 h 998"/>
                    <a:gd name="T32" fmla="*/ 105 w 202"/>
                    <a:gd name="T33" fmla="*/ 257 h 998"/>
                    <a:gd name="T34" fmla="*/ 27 w 202"/>
                    <a:gd name="T35" fmla="*/ 285 h 998"/>
                    <a:gd name="T36" fmla="*/ 12 w 202"/>
                    <a:gd name="T37" fmla="*/ 289 h 998"/>
                    <a:gd name="T38" fmla="*/ 4 w 202"/>
                    <a:gd name="T39" fmla="*/ 298 h 998"/>
                    <a:gd name="T40" fmla="*/ 0 w 202"/>
                    <a:gd name="T41" fmla="*/ 318 h 998"/>
                    <a:gd name="T42" fmla="*/ 10 w 202"/>
                    <a:gd name="T43" fmla="*/ 385 h 998"/>
                    <a:gd name="T44" fmla="*/ 27 w 202"/>
                    <a:gd name="T45" fmla="*/ 465 h 998"/>
                    <a:gd name="T46" fmla="*/ 40 w 202"/>
                    <a:gd name="T47" fmla="*/ 518 h 998"/>
                    <a:gd name="T48" fmla="*/ 66 w 202"/>
                    <a:gd name="T49" fmla="*/ 631 h 998"/>
                    <a:gd name="T50" fmla="*/ 71 w 202"/>
                    <a:gd name="T51" fmla="*/ 671 h 998"/>
                    <a:gd name="T52" fmla="*/ 75 w 202"/>
                    <a:gd name="T53" fmla="*/ 705 h 998"/>
                    <a:gd name="T54" fmla="*/ 78 w 202"/>
                    <a:gd name="T55" fmla="*/ 751 h 998"/>
                    <a:gd name="T56" fmla="*/ 62 w 202"/>
                    <a:gd name="T57" fmla="*/ 998 h 998"/>
                    <a:gd name="T58" fmla="*/ 68 w 202"/>
                    <a:gd name="T59" fmla="*/ 957 h 998"/>
                    <a:gd name="T60" fmla="*/ 79 w 202"/>
                    <a:gd name="T61" fmla="*/ 887 h 998"/>
                    <a:gd name="T62" fmla="*/ 87 w 202"/>
                    <a:gd name="T63" fmla="*/ 784 h 998"/>
                    <a:gd name="T64" fmla="*/ 98 w 202"/>
                    <a:gd name="T65" fmla="*/ 608 h 998"/>
                    <a:gd name="T66" fmla="*/ 104 w 202"/>
                    <a:gd name="T67" fmla="*/ 393 h 998"/>
                    <a:gd name="T68" fmla="*/ 149 w 202"/>
                    <a:gd name="T69" fmla="*/ 141 h 998"/>
                    <a:gd name="T70" fmla="*/ 158 w 202"/>
                    <a:gd name="T71" fmla="*/ 115 h 998"/>
                    <a:gd name="T72" fmla="*/ 164 w 202"/>
                    <a:gd name="T73" fmla="*/ 100 h 998"/>
                    <a:gd name="T74" fmla="*/ 172 w 202"/>
                    <a:gd name="T75" fmla="*/ 75 h 998"/>
                    <a:gd name="T76" fmla="*/ 180 w 202"/>
                    <a:gd name="T77" fmla="*/ 53 h 998"/>
                    <a:gd name="T78" fmla="*/ 191 w 202"/>
                    <a:gd name="T79" fmla="*/ 30 h 998"/>
                    <a:gd name="T80" fmla="*/ 200 w 202"/>
                    <a:gd name="T81" fmla="*/ 11 h 998"/>
                    <a:gd name="T82" fmla="*/ 202 w 202"/>
                    <a:gd name="T83"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 h="998">
                      <a:moveTo>
                        <a:pt x="202" y="0"/>
                      </a:moveTo>
                      <a:lnTo>
                        <a:pt x="184" y="14"/>
                      </a:lnTo>
                      <a:lnTo>
                        <a:pt x="172" y="24"/>
                      </a:lnTo>
                      <a:lnTo>
                        <a:pt x="160" y="35"/>
                      </a:lnTo>
                      <a:lnTo>
                        <a:pt x="147" y="45"/>
                      </a:lnTo>
                      <a:lnTo>
                        <a:pt x="136" y="56"/>
                      </a:lnTo>
                      <a:lnTo>
                        <a:pt x="123" y="64"/>
                      </a:lnTo>
                      <a:lnTo>
                        <a:pt x="111" y="78"/>
                      </a:lnTo>
                      <a:lnTo>
                        <a:pt x="99" y="94"/>
                      </a:lnTo>
                      <a:lnTo>
                        <a:pt x="90" y="106"/>
                      </a:lnTo>
                      <a:lnTo>
                        <a:pt x="79" y="121"/>
                      </a:lnTo>
                      <a:lnTo>
                        <a:pt x="72" y="134"/>
                      </a:lnTo>
                      <a:lnTo>
                        <a:pt x="58" y="161"/>
                      </a:lnTo>
                      <a:lnTo>
                        <a:pt x="47" y="188"/>
                      </a:lnTo>
                      <a:lnTo>
                        <a:pt x="55" y="203"/>
                      </a:lnTo>
                      <a:lnTo>
                        <a:pt x="72" y="214"/>
                      </a:lnTo>
                      <a:lnTo>
                        <a:pt x="105" y="257"/>
                      </a:lnTo>
                      <a:lnTo>
                        <a:pt x="27" y="285"/>
                      </a:lnTo>
                      <a:lnTo>
                        <a:pt x="12" y="289"/>
                      </a:lnTo>
                      <a:lnTo>
                        <a:pt x="4" y="298"/>
                      </a:lnTo>
                      <a:lnTo>
                        <a:pt x="0" y="318"/>
                      </a:lnTo>
                      <a:lnTo>
                        <a:pt x="10" y="385"/>
                      </a:lnTo>
                      <a:lnTo>
                        <a:pt x="27" y="465"/>
                      </a:lnTo>
                      <a:lnTo>
                        <a:pt x="40" y="518"/>
                      </a:lnTo>
                      <a:lnTo>
                        <a:pt x="66" y="631"/>
                      </a:lnTo>
                      <a:lnTo>
                        <a:pt x="71" y="671"/>
                      </a:lnTo>
                      <a:lnTo>
                        <a:pt x="75" y="705"/>
                      </a:lnTo>
                      <a:lnTo>
                        <a:pt x="78" y="751"/>
                      </a:lnTo>
                      <a:lnTo>
                        <a:pt x="62" y="998"/>
                      </a:lnTo>
                      <a:lnTo>
                        <a:pt x="68" y="957"/>
                      </a:lnTo>
                      <a:lnTo>
                        <a:pt x="79" y="887"/>
                      </a:lnTo>
                      <a:lnTo>
                        <a:pt x="87" y="784"/>
                      </a:lnTo>
                      <a:lnTo>
                        <a:pt x="98" y="608"/>
                      </a:lnTo>
                      <a:lnTo>
                        <a:pt x="104" y="393"/>
                      </a:lnTo>
                      <a:lnTo>
                        <a:pt x="149" y="141"/>
                      </a:lnTo>
                      <a:lnTo>
                        <a:pt x="158" y="115"/>
                      </a:lnTo>
                      <a:lnTo>
                        <a:pt x="164" y="100"/>
                      </a:lnTo>
                      <a:lnTo>
                        <a:pt x="172" y="75"/>
                      </a:lnTo>
                      <a:lnTo>
                        <a:pt x="180" y="53"/>
                      </a:lnTo>
                      <a:lnTo>
                        <a:pt x="191" y="30"/>
                      </a:lnTo>
                      <a:lnTo>
                        <a:pt x="200" y="11"/>
                      </a:lnTo>
                      <a:lnTo>
                        <a:pt x="202" y="0"/>
                      </a:lnTo>
                      <a:close/>
                    </a:path>
                  </a:pathLst>
                </a:custGeom>
                <a:solidFill>
                  <a:srgbClr val="00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39" name="Freeform 68"/>
                <p:cNvSpPr>
                  <a:spLocks/>
                </p:cNvSpPr>
                <p:nvPr/>
              </p:nvSpPr>
              <p:spPr bwMode="auto">
                <a:xfrm>
                  <a:off x="3536" y="1838"/>
                  <a:ext cx="202" cy="998"/>
                </a:xfrm>
                <a:custGeom>
                  <a:avLst/>
                  <a:gdLst>
                    <a:gd name="T0" fmla="*/ 202 w 202"/>
                    <a:gd name="T1" fmla="*/ 0 h 998"/>
                    <a:gd name="T2" fmla="*/ 184 w 202"/>
                    <a:gd name="T3" fmla="*/ 14 h 998"/>
                    <a:gd name="T4" fmla="*/ 172 w 202"/>
                    <a:gd name="T5" fmla="*/ 24 h 998"/>
                    <a:gd name="T6" fmla="*/ 160 w 202"/>
                    <a:gd name="T7" fmla="*/ 35 h 998"/>
                    <a:gd name="T8" fmla="*/ 147 w 202"/>
                    <a:gd name="T9" fmla="*/ 45 h 998"/>
                    <a:gd name="T10" fmla="*/ 136 w 202"/>
                    <a:gd name="T11" fmla="*/ 56 h 998"/>
                    <a:gd name="T12" fmla="*/ 123 w 202"/>
                    <a:gd name="T13" fmla="*/ 64 h 998"/>
                    <a:gd name="T14" fmla="*/ 111 w 202"/>
                    <a:gd name="T15" fmla="*/ 78 h 998"/>
                    <a:gd name="T16" fmla="*/ 99 w 202"/>
                    <a:gd name="T17" fmla="*/ 94 h 998"/>
                    <a:gd name="T18" fmla="*/ 90 w 202"/>
                    <a:gd name="T19" fmla="*/ 106 h 998"/>
                    <a:gd name="T20" fmla="*/ 79 w 202"/>
                    <a:gd name="T21" fmla="*/ 121 h 998"/>
                    <a:gd name="T22" fmla="*/ 72 w 202"/>
                    <a:gd name="T23" fmla="*/ 135 h 998"/>
                    <a:gd name="T24" fmla="*/ 58 w 202"/>
                    <a:gd name="T25" fmla="*/ 161 h 998"/>
                    <a:gd name="T26" fmla="*/ 47 w 202"/>
                    <a:gd name="T27" fmla="*/ 188 h 998"/>
                    <a:gd name="T28" fmla="*/ 52 w 202"/>
                    <a:gd name="T29" fmla="*/ 203 h 998"/>
                    <a:gd name="T30" fmla="*/ 72 w 202"/>
                    <a:gd name="T31" fmla="*/ 214 h 998"/>
                    <a:gd name="T32" fmla="*/ 105 w 202"/>
                    <a:gd name="T33" fmla="*/ 257 h 998"/>
                    <a:gd name="T34" fmla="*/ 27 w 202"/>
                    <a:gd name="T35" fmla="*/ 285 h 998"/>
                    <a:gd name="T36" fmla="*/ 12 w 202"/>
                    <a:gd name="T37" fmla="*/ 289 h 998"/>
                    <a:gd name="T38" fmla="*/ 4 w 202"/>
                    <a:gd name="T39" fmla="*/ 298 h 998"/>
                    <a:gd name="T40" fmla="*/ 0 w 202"/>
                    <a:gd name="T41" fmla="*/ 311 h 998"/>
                    <a:gd name="T42" fmla="*/ 10 w 202"/>
                    <a:gd name="T43" fmla="*/ 385 h 998"/>
                    <a:gd name="T44" fmla="*/ 27 w 202"/>
                    <a:gd name="T45" fmla="*/ 465 h 998"/>
                    <a:gd name="T46" fmla="*/ 40 w 202"/>
                    <a:gd name="T47" fmla="*/ 518 h 998"/>
                    <a:gd name="T48" fmla="*/ 66 w 202"/>
                    <a:gd name="T49" fmla="*/ 631 h 998"/>
                    <a:gd name="T50" fmla="*/ 71 w 202"/>
                    <a:gd name="T51" fmla="*/ 671 h 998"/>
                    <a:gd name="T52" fmla="*/ 75 w 202"/>
                    <a:gd name="T53" fmla="*/ 705 h 998"/>
                    <a:gd name="T54" fmla="*/ 78 w 202"/>
                    <a:gd name="T55" fmla="*/ 751 h 998"/>
                    <a:gd name="T56" fmla="*/ 62 w 202"/>
                    <a:gd name="T57" fmla="*/ 998 h 998"/>
                    <a:gd name="T58" fmla="*/ 68 w 202"/>
                    <a:gd name="T59" fmla="*/ 957 h 998"/>
                    <a:gd name="T60" fmla="*/ 79 w 202"/>
                    <a:gd name="T61" fmla="*/ 887 h 998"/>
                    <a:gd name="T62" fmla="*/ 87 w 202"/>
                    <a:gd name="T63" fmla="*/ 784 h 998"/>
                    <a:gd name="T64" fmla="*/ 98 w 202"/>
                    <a:gd name="T65" fmla="*/ 608 h 998"/>
                    <a:gd name="T66" fmla="*/ 104 w 202"/>
                    <a:gd name="T67" fmla="*/ 393 h 998"/>
                    <a:gd name="T68" fmla="*/ 149 w 202"/>
                    <a:gd name="T69" fmla="*/ 141 h 998"/>
                    <a:gd name="T70" fmla="*/ 158 w 202"/>
                    <a:gd name="T71" fmla="*/ 115 h 998"/>
                    <a:gd name="T72" fmla="*/ 164 w 202"/>
                    <a:gd name="T73" fmla="*/ 100 h 998"/>
                    <a:gd name="T74" fmla="*/ 172 w 202"/>
                    <a:gd name="T75" fmla="*/ 75 h 998"/>
                    <a:gd name="T76" fmla="*/ 180 w 202"/>
                    <a:gd name="T77" fmla="*/ 53 h 998"/>
                    <a:gd name="T78" fmla="*/ 191 w 202"/>
                    <a:gd name="T79" fmla="*/ 30 h 998"/>
                    <a:gd name="T80" fmla="*/ 200 w 202"/>
                    <a:gd name="T81" fmla="*/ 11 h 998"/>
                    <a:gd name="T82" fmla="*/ 202 w 202"/>
                    <a:gd name="T83"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 h="998">
                      <a:moveTo>
                        <a:pt x="202" y="0"/>
                      </a:moveTo>
                      <a:lnTo>
                        <a:pt x="184" y="14"/>
                      </a:lnTo>
                      <a:lnTo>
                        <a:pt x="172" y="24"/>
                      </a:lnTo>
                      <a:lnTo>
                        <a:pt x="160" y="35"/>
                      </a:lnTo>
                      <a:lnTo>
                        <a:pt x="147" y="45"/>
                      </a:lnTo>
                      <a:lnTo>
                        <a:pt x="136" y="56"/>
                      </a:lnTo>
                      <a:lnTo>
                        <a:pt x="123" y="64"/>
                      </a:lnTo>
                      <a:lnTo>
                        <a:pt x="111" y="78"/>
                      </a:lnTo>
                      <a:lnTo>
                        <a:pt x="99" y="94"/>
                      </a:lnTo>
                      <a:lnTo>
                        <a:pt x="90" y="106"/>
                      </a:lnTo>
                      <a:lnTo>
                        <a:pt x="79" y="121"/>
                      </a:lnTo>
                      <a:lnTo>
                        <a:pt x="72" y="135"/>
                      </a:lnTo>
                      <a:lnTo>
                        <a:pt x="58" y="161"/>
                      </a:lnTo>
                      <a:lnTo>
                        <a:pt x="47" y="188"/>
                      </a:lnTo>
                      <a:lnTo>
                        <a:pt x="52" y="203"/>
                      </a:lnTo>
                      <a:lnTo>
                        <a:pt x="72" y="214"/>
                      </a:lnTo>
                      <a:lnTo>
                        <a:pt x="105" y="257"/>
                      </a:lnTo>
                      <a:lnTo>
                        <a:pt x="27" y="285"/>
                      </a:lnTo>
                      <a:lnTo>
                        <a:pt x="12" y="289"/>
                      </a:lnTo>
                      <a:lnTo>
                        <a:pt x="4" y="298"/>
                      </a:lnTo>
                      <a:lnTo>
                        <a:pt x="0" y="311"/>
                      </a:lnTo>
                      <a:lnTo>
                        <a:pt x="10" y="385"/>
                      </a:lnTo>
                      <a:lnTo>
                        <a:pt x="27" y="465"/>
                      </a:lnTo>
                      <a:lnTo>
                        <a:pt x="40" y="518"/>
                      </a:lnTo>
                      <a:lnTo>
                        <a:pt x="66" y="631"/>
                      </a:lnTo>
                      <a:lnTo>
                        <a:pt x="71" y="671"/>
                      </a:lnTo>
                      <a:lnTo>
                        <a:pt x="75" y="705"/>
                      </a:lnTo>
                      <a:lnTo>
                        <a:pt x="78" y="751"/>
                      </a:lnTo>
                      <a:lnTo>
                        <a:pt x="62" y="998"/>
                      </a:lnTo>
                      <a:lnTo>
                        <a:pt x="68" y="957"/>
                      </a:lnTo>
                      <a:lnTo>
                        <a:pt x="79" y="887"/>
                      </a:lnTo>
                      <a:lnTo>
                        <a:pt x="87" y="784"/>
                      </a:lnTo>
                      <a:lnTo>
                        <a:pt x="98" y="608"/>
                      </a:lnTo>
                      <a:lnTo>
                        <a:pt x="104" y="393"/>
                      </a:lnTo>
                      <a:lnTo>
                        <a:pt x="149" y="141"/>
                      </a:lnTo>
                      <a:lnTo>
                        <a:pt x="158" y="115"/>
                      </a:lnTo>
                      <a:lnTo>
                        <a:pt x="164" y="100"/>
                      </a:lnTo>
                      <a:lnTo>
                        <a:pt x="172" y="75"/>
                      </a:lnTo>
                      <a:lnTo>
                        <a:pt x="180" y="53"/>
                      </a:lnTo>
                      <a:lnTo>
                        <a:pt x="191" y="30"/>
                      </a:lnTo>
                      <a:lnTo>
                        <a:pt x="200" y="11"/>
                      </a:lnTo>
                      <a:lnTo>
                        <a:pt x="202" y="0"/>
                      </a:lnTo>
                      <a:close/>
                    </a:path>
                  </a:pathLst>
                </a:custGeom>
                <a:solidFill>
                  <a:srgbClr val="00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nvGrpSpPr>
              <p:cNvPr id="32" name="Group 69"/>
              <p:cNvGrpSpPr>
                <a:grpSpLocks/>
              </p:cNvGrpSpPr>
              <p:nvPr/>
            </p:nvGrpSpPr>
            <p:grpSpPr bwMode="auto">
              <a:xfrm>
                <a:off x="3277" y="2018"/>
                <a:ext cx="913" cy="315"/>
                <a:chOff x="3277" y="2018"/>
                <a:chExt cx="913" cy="315"/>
              </a:xfrm>
            </p:grpSpPr>
            <p:sp>
              <p:nvSpPr>
                <p:cNvPr id="33" name="Freeform 70"/>
                <p:cNvSpPr>
                  <a:spLocks/>
                </p:cNvSpPr>
                <p:nvPr/>
              </p:nvSpPr>
              <p:spPr bwMode="auto">
                <a:xfrm>
                  <a:off x="3323" y="2018"/>
                  <a:ext cx="220" cy="210"/>
                </a:xfrm>
                <a:custGeom>
                  <a:avLst/>
                  <a:gdLst>
                    <a:gd name="T0" fmla="*/ 196 w 220"/>
                    <a:gd name="T1" fmla="*/ 166 h 210"/>
                    <a:gd name="T2" fmla="*/ 0 w 220"/>
                    <a:gd name="T3" fmla="*/ 210 h 210"/>
                    <a:gd name="T4" fmla="*/ 194 w 220"/>
                    <a:gd name="T5" fmla="*/ 153 h 210"/>
                    <a:gd name="T6" fmla="*/ 66 w 220"/>
                    <a:gd name="T7" fmla="*/ 152 h 210"/>
                    <a:gd name="T8" fmla="*/ 196 w 220"/>
                    <a:gd name="T9" fmla="*/ 135 h 210"/>
                    <a:gd name="T10" fmla="*/ 196 w 220"/>
                    <a:gd name="T11" fmla="*/ 110 h 210"/>
                    <a:gd name="T12" fmla="*/ 190 w 220"/>
                    <a:gd name="T13" fmla="*/ 85 h 210"/>
                    <a:gd name="T14" fmla="*/ 175 w 220"/>
                    <a:gd name="T15" fmla="*/ 55 h 210"/>
                    <a:gd name="T16" fmla="*/ 151 w 220"/>
                    <a:gd name="T17" fmla="*/ 22 h 210"/>
                    <a:gd name="T18" fmla="*/ 138 w 220"/>
                    <a:gd name="T19" fmla="*/ 0 h 210"/>
                    <a:gd name="T20" fmla="*/ 156 w 220"/>
                    <a:gd name="T21" fmla="*/ 9 h 210"/>
                    <a:gd name="T22" fmla="*/ 175 w 220"/>
                    <a:gd name="T23" fmla="*/ 34 h 210"/>
                    <a:gd name="T24" fmla="*/ 190 w 220"/>
                    <a:gd name="T25" fmla="*/ 62 h 210"/>
                    <a:gd name="T26" fmla="*/ 199 w 220"/>
                    <a:gd name="T27" fmla="*/ 82 h 210"/>
                    <a:gd name="T28" fmla="*/ 200 w 220"/>
                    <a:gd name="T29" fmla="*/ 112 h 210"/>
                    <a:gd name="T30" fmla="*/ 220 w 220"/>
                    <a:gd name="T31" fmla="*/ 68 h 210"/>
                    <a:gd name="T32" fmla="*/ 200 w 220"/>
                    <a:gd name="T33" fmla="*/ 135 h 210"/>
                    <a:gd name="T34" fmla="*/ 196 w 220"/>
                    <a:gd name="T35" fmla="*/ 16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0">
                      <a:moveTo>
                        <a:pt x="196" y="166"/>
                      </a:moveTo>
                      <a:lnTo>
                        <a:pt x="0" y="210"/>
                      </a:lnTo>
                      <a:lnTo>
                        <a:pt x="194" y="153"/>
                      </a:lnTo>
                      <a:lnTo>
                        <a:pt x="66" y="152"/>
                      </a:lnTo>
                      <a:lnTo>
                        <a:pt x="196" y="135"/>
                      </a:lnTo>
                      <a:lnTo>
                        <a:pt x="196" y="110"/>
                      </a:lnTo>
                      <a:lnTo>
                        <a:pt x="190" y="85"/>
                      </a:lnTo>
                      <a:lnTo>
                        <a:pt x="175" y="55"/>
                      </a:lnTo>
                      <a:lnTo>
                        <a:pt x="151" y="22"/>
                      </a:lnTo>
                      <a:lnTo>
                        <a:pt x="138" y="0"/>
                      </a:lnTo>
                      <a:lnTo>
                        <a:pt x="156" y="9"/>
                      </a:lnTo>
                      <a:lnTo>
                        <a:pt x="175" y="34"/>
                      </a:lnTo>
                      <a:lnTo>
                        <a:pt x="190" y="62"/>
                      </a:lnTo>
                      <a:lnTo>
                        <a:pt x="199" y="82"/>
                      </a:lnTo>
                      <a:lnTo>
                        <a:pt x="200" y="112"/>
                      </a:lnTo>
                      <a:lnTo>
                        <a:pt x="220" y="68"/>
                      </a:lnTo>
                      <a:lnTo>
                        <a:pt x="200" y="135"/>
                      </a:lnTo>
                      <a:lnTo>
                        <a:pt x="196" y="166"/>
                      </a:lnTo>
                      <a:close/>
                    </a:path>
                  </a:pathLst>
                </a:custGeom>
                <a:solidFill>
                  <a:srgbClr val="00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34" name="Freeform 71"/>
                <p:cNvSpPr>
                  <a:spLocks/>
                </p:cNvSpPr>
                <p:nvPr/>
              </p:nvSpPr>
              <p:spPr bwMode="auto">
                <a:xfrm>
                  <a:off x="3277" y="2191"/>
                  <a:ext cx="27" cy="92"/>
                </a:xfrm>
                <a:custGeom>
                  <a:avLst/>
                  <a:gdLst>
                    <a:gd name="T0" fmla="*/ 13 w 27"/>
                    <a:gd name="T1" fmla="*/ 0 h 92"/>
                    <a:gd name="T2" fmla="*/ 16 w 27"/>
                    <a:gd name="T3" fmla="*/ 20 h 92"/>
                    <a:gd name="T4" fmla="*/ 27 w 27"/>
                    <a:gd name="T5" fmla="*/ 40 h 92"/>
                    <a:gd name="T6" fmla="*/ 27 w 27"/>
                    <a:gd name="T7" fmla="*/ 60 h 92"/>
                    <a:gd name="T8" fmla="*/ 23 w 27"/>
                    <a:gd name="T9" fmla="*/ 77 h 92"/>
                    <a:gd name="T10" fmla="*/ 8 w 27"/>
                    <a:gd name="T11" fmla="*/ 92 h 92"/>
                    <a:gd name="T12" fmla="*/ 6 w 27"/>
                    <a:gd name="T13" fmla="*/ 36 h 92"/>
                    <a:gd name="T14" fmla="*/ 0 w 27"/>
                    <a:gd name="T15" fmla="*/ 30 h 92"/>
                    <a:gd name="T16" fmla="*/ 1 w 27"/>
                    <a:gd name="T17" fmla="*/ 17 h 92"/>
                    <a:gd name="T18" fmla="*/ 13 w 27"/>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2">
                      <a:moveTo>
                        <a:pt x="13" y="0"/>
                      </a:moveTo>
                      <a:lnTo>
                        <a:pt x="16" y="20"/>
                      </a:lnTo>
                      <a:lnTo>
                        <a:pt x="27" y="40"/>
                      </a:lnTo>
                      <a:lnTo>
                        <a:pt x="27" y="60"/>
                      </a:lnTo>
                      <a:lnTo>
                        <a:pt x="23" y="77"/>
                      </a:lnTo>
                      <a:lnTo>
                        <a:pt x="8" y="92"/>
                      </a:lnTo>
                      <a:lnTo>
                        <a:pt x="6" y="36"/>
                      </a:lnTo>
                      <a:lnTo>
                        <a:pt x="0" y="30"/>
                      </a:lnTo>
                      <a:lnTo>
                        <a:pt x="1" y="17"/>
                      </a:lnTo>
                      <a:lnTo>
                        <a:pt x="13" y="0"/>
                      </a:lnTo>
                      <a:close/>
                    </a:path>
                  </a:pathLst>
                </a:custGeom>
                <a:solidFill>
                  <a:srgbClr val="00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35" name="Freeform 72"/>
                <p:cNvSpPr>
                  <a:spLocks/>
                </p:cNvSpPr>
                <p:nvPr/>
              </p:nvSpPr>
              <p:spPr bwMode="auto">
                <a:xfrm>
                  <a:off x="4071" y="2229"/>
                  <a:ext cx="116" cy="104"/>
                </a:xfrm>
                <a:custGeom>
                  <a:avLst/>
                  <a:gdLst>
                    <a:gd name="T0" fmla="*/ 0 w 116"/>
                    <a:gd name="T1" fmla="*/ 104 h 104"/>
                    <a:gd name="T2" fmla="*/ 43 w 116"/>
                    <a:gd name="T3" fmla="*/ 73 h 104"/>
                    <a:gd name="T4" fmla="*/ 82 w 116"/>
                    <a:gd name="T5" fmla="*/ 46 h 104"/>
                    <a:gd name="T6" fmla="*/ 104 w 116"/>
                    <a:gd name="T7" fmla="*/ 15 h 104"/>
                    <a:gd name="T8" fmla="*/ 116 w 116"/>
                    <a:gd name="T9" fmla="*/ 0 h 104"/>
                    <a:gd name="T10" fmla="*/ 82 w 116"/>
                    <a:gd name="T11" fmla="*/ 21 h 104"/>
                    <a:gd name="T12" fmla="*/ 61 w 116"/>
                    <a:gd name="T13" fmla="*/ 37 h 104"/>
                    <a:gd name="T14" fmla="*/ 43 w 116"/>
                    <a:gd name="T15" fmla="*/ 49 h 104"/>
                    <a:gd name="T16" fmla="*/ 27 w 116"/>
                    <a:gd name="T17" fmla="*/ 67 h 104"/>
                    <a:gd name="T18" fmla="*/ 0 w 116"/>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4">
                      <a:moveTo>
                        <a:pt x="0" y="104"/>
                      </a:moveTo>
                      <a:lnTo>
                        <a:pt x="43" y="73"/>
                      </a:lnTo>
                      <a:lnTo>
                        <a:pt x="82" y="46"/>
                      </a:lnTo>
                      <a:lnTo>
                        <a:pt x="104" y="15"/>
                      </a:lnTo>
                      <a:lnTo>
                        <a:pt x="116" y="0"/>
                      </a:lnTo>
                      <a:lnTo>
                        <a:pt x="82" y="21"/>
                      </a:lnTo>
                      <a:lnTo>
                        <a:pt x="61" y="37"/>
                      </a:lnTo>
                      <a:lnTo>
                        <a:pt x="43" y="49"/>
                      </a:lnTo>
                      <a:lnTo>
                        <a:pt x="27" y="67"/>
                      </a:lnTo>
                      <a:lnTo>
                        <a:pt x="0" y="104"/>
                      </a:lnTo>
                      <a:close/>
                    </a:path>
                  </a:pathLst>
                </a:custGeom>
                <a:solidFill>
                  <a:srgbClr val="00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36" name="Freeform 73"/>
                <p:cNvSpPr>
                  <a:spLocks/>
                </p:cNvSpPr>
                <p:nvPr/>
              </p:nvSpPr>
              <p:spPr bwMode="auto">
                <a:xfrm>
                  <a:off x="4128" y="2268"/>
                  <a:ext cx="62" cy="62"/>
                </a:xfrm>
                <a:custGeom>
                  <a:avLst/>
                  <a:gdLst>
                    <a:gd name="T0" fmla="*/ 0 w 62"/>
                    <a:gd name="T1" fmla="*/ 62 h 62"/>
                    <a:gd name="T2" fmla="*/ 62 w 62"/>
                    <a:gd name="T3" fmla="*/ 0 h 62"/>
                    <a:gd name="T4" fmla="*/ 43 w 62"/>
                    <a:gd name="T5" fmla="*/ 40 h 62"/>
                    <a:gd name="T6" fmla="*/ 0 w 62"/>
                    <a:gd name="T7" fmla="*/ 62 h 62"/>
                  </a:gdLst>
                  <a:ahLst/>
                  <a:cxnLst>
                    <a:cxn ang="0">
                      <a:pos x="T0" y="T1"/>
                    </a:cxn>
                    <a:cxn ang="0">
                      <a:pos x="T2" y="T3"/>
                    </a:cxn>
                    <a:cxn ang="0">
                      <a:pos x="T4" y="T5"/>
                    </a:cxn>
                    <a:cxn ang="0">
                      <a:pos x="T6" y="T7"/>
                    </a:cxn>
                  </a:cxnLst>
                  <a:rect l="0" t="0" r="r" b="b"/>
                  <a:pathLst>
                    <a:path w="62" h="62">
                      <a:moveTo>
                        <a:pt x="0" y="62"/>
                      </a:moveTo>
                      <a:lnTo>
                        <a:pt x="62" y="0"/>
                      </a:lnTo>
                      <a:lnTo>
                        <a:pt x="43" y="40"/>
                      </a:lnTo>
                      <a:lnTo>
                        <a:pt x="0" y="62"/>
                      </a:lnTo>
                      <a:close/>
                    </a:path>
                  </a:pathLst>
                </a:custGeom>
                <a:solidFill>
                  <a:srgbClr val="00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37" name="Freeform 74"/>
                <p:cNvSpPr>
                  <a:spLocks/>
                </p:cNvSpPr>
                <p:nvPr/>
              </p:nvSpPr>
              <p:spPr bwMode="auto">
                <a:xfrm>
                  <a:off x="4080" y="2111"/>
                  <a:ext cx="56" cy="183"/>
                </a:xfrm>
                <a:custGeom>
                  <a:avLst/>
                  <a:gdLst>
                    <a:gd name="T0" fmla="*/ 0 w 56"/>
                    <a:gd name="T1" fmla="*/ 183 h 183"/>
                    <a:gd name="T2" fmla="*/ 3 w 56"/>
                    <a:gd name="T3" fmla="*/ 107 h 183"/>
                    <a:gd name="T4" fmla="*/ 19 w 56"/>
                    <a:gd name="T5" fmla="*/ 30 h 183"/>
                    <a:gd name="T6" fmla="*/ 31 w 56"/>
                    <a:gd name="T7" fmla="*/ 0 h 183"/>
                    <a:gd name="T8" fmla="*/ 12 w 56"/>
                    <a:gd name="T9" fmla="*/ 98 h 183"/>
                    <a:gd name="T10" fmla="*/ 9 w 56"/>
                    <a:gd name="T11" fmla="*/ 150 h 183"/>
                    <a:gd name="T12" fmla="*/ 56 w 56"/>
                    <a:gd name="T13" fmla="*/ 104 h 183"/>
                    <a:gd name="T14" fmla="*/ 0 w 56"/>
                    <a:gd name="T15" fmla="*/ 183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83">
                      <a:moveTo>
                        <a:pt x="0" y="183"/>
                      </a:moveTo>
                      <a:lnTo>
                        <a:pt x="3" y="107"/>
                      </a:lnTo>
                      <a:lnTo>
                        <a:pt x="19" y="30"/>
                      </a:lnTo>
                      <a:lnTo>
                        <a:pt x="31" y="0"/>
                      </a:lnTo>
                      <a:lnTo>
                        <a:pt x="12" y="98"/>
                      </a:lnTo>
                      <a:lnTo>
                        <a:pt x="9" y="150"/>
                      </a:lnTo>
                      <a:lnTo>
                        <a:pt x="56" y="104"/>
                      </a:lnTo>
                      <a:lnTo>
                        <a:pt x="0" y="183"/>
                      </a:lnTo>
                      <a:close/>
                    </a:path>
                  </a:pathLst>
                </a:custGeom>
                <a:solidFill>
                  <a:srgbClr val="00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grpSp>
        </p:grpSp>
      </p:grpSp>
      <p:cxnSp>
        <p:nvCxnSpPr>
          <p:cNvPr id="13" name="Straight Arrow Connector 12"/>
          <p:cNvCxnSpPr/>
          <p:nvPr/>
        </p:nvCxnSpPr>
        <p:spPr bwMode="auto">
          <a:xfrm>
            <a:off x="2435053" y="2451732"/>
            <a:ext cx="3669205" cy="848667"/>
          </a:xfrm>
          <a:prstGeom prst="straightConnector1">
            <a:avLst/>
          </a:prstGeom>
          <a:solidFill>
            <a:schemeClr val="accent1"/>
          </a:solidFill>
          <a:ln w="57150" cap="flat" cmpd="sng" algn="ctr">
            <a:solidFill>
              <a:srgbClr val="3333CC"/>
            </a:solidFill>
            <a:prstDash val="solid"/>
            <a:round/>
            <a:headEnd type="none" w="med" len="med"/>
            <a:tailEnd type="triangle"/>
          </a:ln>
          <a:effectLst/>
        </p:spPr>
      </p:cxnSp>
      <p:cxnSp>
        <p:nvCxnSpPr>
          <p:cNvPr id="15" name="Straight Arrow Connector 14"/>
          <p:cNvCxnSpPr/>
          <p:nvPr/>
        </p:nvCxnSpPr>
        <p:spPr bwMode="auto">
          <a:xfrm>
            <a:off x="2435052" y="2451731"/>
            <a:ext cx="3552788" cy="1303934"/>
          </a:xfrm>
          <a:prstGeom prst="straightConnector1">
            <a:avLst/>
          </a:prstGeom>
          <a:solidFill>
            <a:schemeClr val="accent1"/>
          </a:solidFill>
          <a:ln w="57150" cap="flat" cmpd="sng" algn="ctr">
            <a:solidFill>
              <a:srgbClr val="3333CC"/>
            </a:solidFill>
            <a:prstDash val="solid"/>
            <a:round/>
            <a:headEnd type="none" w="med" len="med"/>
            <a:tailEnd type="triangle"/>
          </a:ln>
          <a:effectLst/>
        </p:spPr>
      </p:cxnSp>
      <p:cxnSp>
        <p:nvCxnSpPr>
          <p:cNvPr id="17" name="Straight Arrow Connector 16"/>
          <p:cNvCxnSpPr/>
          <p:nvPr/>
        </p:nvCxnSpPr>
        <p:spPr bwMode="auto">
          <a:xfrm>
            <a:off x="2435052" y="2451732"/>
            <a:ext cx="3024281" cy="1678929"/>
          </a:xfrm>
          <a:prstGeom prst="straightConnector1">
            <a:avLst/>
          </a:prstGeom>
          <a:solidFill>
            <a:schemeClr val="accent1"/>
          </a:solidFill>
          <a:ln w="57150" cap="flat" cmpd="sng" algn="ctr">
            <a:solidFill>
              <a:srgbClr val="3333CC"/>
            </a:solidFill>
            <a:prstDash val="solid"/>
            <a:round/>
            <a:headEnd type="none" w="med" len="med"/>
            <a:tailEnd type="triangle"/>
          </a:ln>
          <a:effectLst/>
        </p:spPr>
      </p:cxnSp>
      <p:sp>
        <p:nvSpPr>
          <p:cNvPr id="18" name="TextBox 17"/>
          <p:cNvSpPr txBox="1"/>
          <p:nvPr/>
        </p:nvSpPr>
        <p:spPr>
          <a:xfrm>
            <a:off x="3431704" y="2060848"/>
            <a:ext cx="3575018" cy="707886"/>
          </a:xfrm>
          <a:prstGeom prst="rect">
            <a:avLst/>
          </a:prstGeom>
          <a:noFill/>
        </p:spPr>
        <p:txBody>
          <a:bodyPr wrap="none" rtlCol="0">
            <a:spAutoFit/>
          </a:bodyPr>
          <a:lstStyle/>
          <a:p>
            <a:r>
              <a:rPr lang="en-GB" sz="2000" i="0" dirty="0">
                <a:latin typeface="+mn-lt"/>
              </a:rPr>
              <a:t>Directed UV sterilisation from </a:t>
            </a:r>
          </a:p>
          <a:p>
            <a:r>
              <a:rPr lang="en-GB" sz="2000" i="0" dirty="0" smtClean="0">
                <a:latin typeface="+mn-lt"/>
              </a:rPr>
              <a:t>drones </a:t>
            </a:r>
            <a:r>
              <a:rPr lang="en-GB" sz="2000" i="0" dirty="0">
                <a:latin typeface="+mn-lt"/>
              </a:rPr>
              <a:t>or robot </a:t>
            </a:r>
            <a:r>
              <a:rPr lang="en-GB" sz="2000" i="0" dirty="0" smtClean="0">
                <a:latin typeface="+mn-lt"/>
              </a:rPr>
              <a:t>attachments</a:t>
            </a:r>
            <a:endParaRPr lang="en-GB" sz="2000" i="0" dirty="0">
              <a:latin typeface="+mn-lt"/>
            </a:endParaRPr>
          </a:p>
        </p:txBody>
      </p:sp>
      <p:grpSp>
        <p:nvGrpSpPr>
          <p:cNvPr id="21" name="Group 20"/>
          <p:cNvGrpSpPr/>
          <p:nvPr/>
        </p:nvGrpSpPr>
        <p:grpSpPr>
          <a:xfrm rot="17073621">
            <a:off x="8626646" y="4476596"/>
            <a:ext cx="1455101" cy="998057"/>
            <a:chOff x="7103258" y="2852936"/>
            <a:chExt cx="1069142" cy="864096"/>
          </a:xfrm>
        </p:grpSpPr>
        <p:cxnSp>
          <p:nvCxnSpPr>
            <p:cNvPr id="20" name="Curved Connector 19"/>
            <p:cNvCxnSpPr/>
            <p:nvPr/>
          </p:nvCxnSpPr>
          <p:spPr bwMode="auto">
            <a:xfrm rot="10800000">
              <a:off x="7280642" y="2852936"/>
              <a:ext cx="891758" cy="288032"/>
            </a:xfrm>
            <a:prstGeom prst="curvedConnector3">
              <a:avLst/>
            </a:prstGeom>
            <a:solidFill>
              <a:schemeClr val="accent1"/>
            </a:solidFill>
            <a:ln w="57150" cap="flat" cmpd="sng" algn="ctr">
              <a:solidFill>
                <a:srgbClr val="3333CC"/>
              </a:solidFill>
              <a:prstDash val="solid"/>
              <a:round/>
              <a:headEnd type="none" w="med" len="med"/>
              <a:tailEnd type="none" w="med" len="med"/>
            </a:ln>
            <a:effectLst/>
          </p:spPr>
        </p:cxnSp>
        <p:cxnSp>
          <p:nvCxnSpPr>
            <p:cNvPr id="155" name="Curved Connector 154"/>
            <p:cNvCxnSpPr/>
            <p:nvPr/>
          </p:nvCxnSpPr>
          <p:spPr bwMode="auto">
            <a:xfrm rot="10800000">
              <a:off x="7236296" y="2996952"/>
              <a:ext cx="891758" cy="288032"/>
            </a:xfrm>
            <a:prstGeom prst="curvedConnector3">
              <a:avLst/>
            </a:prstGeom>
            <a:solidFill>
              <a:schemeClr val="accent1"/>
            </a:solidFill>
            <a:ln w="57150" cap="flat" cmpd="sng" algn="ctr">
              <a:solidFill>
                <a:srgbClr val="3333CC"/>
              </a:solidFill>
              <a:prstDash val="solid"/>
              <a:round/>
              <a:headEnd type="none" w="med" len="med"/>
              <a:tailEnd type="none" w="med" len="med"/>
            </a:ln>
            <a:effectLst/>
          </p:spPr>
        </p:cxnSp>
        <p:cxnSp>
          <p:nvCxnSpPr>
            <p:cNvPr id="156" name="Curved Connector 155"/>
            <p:cNvCxnSpPr/>
            <p:nvPr/>
          </p:nvCxnSpPr>
          <p:spPr bwMode="auto">
            <a:xfrm rot="10800000">
              <a:off x="7191950" y="3140968"/>
              <a:ext cx="891758" cy="288032"/>
            </a:xfrm>
            <a:prstGeom prst="curvedConnector3">
              <a:avLst/>
            </a:prstGeom>
            <a:solidFill>
              <a:schemeClr val="accent1"/>
            </a:solidFill>
            <a:ln w="57150" cap="flat" cmpd="sng" algn="ctr">
              <a:solidFill>
                <a:srgbClr val="3333CC"/>
              </a:solidFill>
              <a:prstDash val="solid"/>
              <a:round/>
              <a:headEnd type="none" w="med" len="med"/>
              <a:tailEnd type="none" w="med" len="med"/>
            </a:ln>
            <a:effectLst/>
          </p:spPr>
        </p:cxnSp>
        <p:cxnSp>
          <p:nvCxnSpPr>
            <p:cNvPr id="157" name="Curved Connector 156"/>
            <p:cNvCxnSpPr/>
            <p:nvPr/>
          </p:nvCxnSpPr>
          <p:spPr bwMode="auto">
            <a:xfrm rot="10800000">
              <a:off x="7147604" y="3284984"/>
              <a:ext cx="891758" cy="288032"/>
            </a:xfrm>
            <a:prstGeom prst="curvedConnector3">
              <a:avLst/>
            </a:prstGeom>
            <a:solidFill>
              <a:schemeClr val="accent1"/>
            </a:solidFill>
            <a:ln w="57150" cap="flat" cmpd="sng" algn="ctr">
              <a:solidFill>
                <a:srgbClr val="3333CC"/>
              </a:solidFill>
              <a:prstDash val="solid"/>
              <a:round/>
              <a:headEnd type="none" w="med" len="med"/>
              <a:tailEnd type="none" w="med" len="med"/>
            </a:ln>
            <a:effectLst/>
          </p:spPr>
        </p:cxnSp>
        <p:cxnSp>
          <p:nvCxnSpPr>
            <p:cNvPr id="158" name="Curved Connector 157"/>
            <p:cNvCxnSpPr/>
            <p:nvPr/>
          </p:nvCxnSpPr>
          <p:spPr bwMode="auto">
            <a:xfrm rot="10800000">
              <a:off x="7103258" y="3429000"/>
              <a:ext cx="891758" cy="288032"/>
            </a:xfrm>
            <a:prstGeom prst="curvedConnector3">
              <a:avLst/>
            </a:prstGeom>
            <a:solidFill>
              <a:schemeClr val="accent1"/>
            </a:solidFill>
            <a:ln w="57150" cap="flat" cmpd="sng" algn="ctr">
              <a:solidFill>
                <a:srgbClr val="3333CC"/>
              </a:solidFill>
              <a:prstDash val="solid"/>
              <a:round/>
              <a:headEnd type="none" w="med" len="med"/>
              <a:tailEnd type="none" w="med" len="med"/>
            </a:ln>
            <a:effectLst/>
          </p:spPr>
        </p:cxnSp>
      </p:grpSp>
      <p:sp>
        <p:nvSpPr>
          <p:cNvPr id="162" name="TextBox 161"/>
          <p:cNvSpPr txBox="1"/>
          <p:nvPr/>
        </p:nvSpPr>
        <p:spPr>
          <a:xfrm>
            <a:off x="8328248" y="3429000"/>
            <a:ext cx="2232248" cy="707886"/>
          </a:xfrm>
          <a:prstGeom prst="rect">
            <a:avLst/>
          </a:prstGeom>
          <a:noFill/>
        </p:spPr>
        <p:txBody>
          <a:bodyPr wrap="square" rtlCol="0">
            <a:spAutoFit/>
          </a:bodyPr>
          <a:lstStyle/>
          <a:p>
            <a:r>
              <a:rPr lang="en-GB" sz="2000" i="0" dirty="0">
                <a:latin typeface="+mn-lt"/>
              </a:rPr>
              <a:t>Base sterilisation from UV lights</a:t>
            </a:r>
          </a:p>
        </p:txBody>
      </p:sp>
      <p:cxnSp>
        <p:nvCxnSpPr>
          <p:cNvPr id="1080323" name="Straight Arrow Connector 1080322"/>
          <p:cNvCxnSpPr/>
          <p:nvPr/>
        </p:nvCxnSpPr>
        <p:spPr bwMode="auto">
          <a:xfrm>
            <a:off x="2427908" y="2451732"/>
            <a:ext cx="2602286" cy="2201405"/>
          </a:xfrm>
          <a:prstGeom prst="straightConnector1">
            <a:avLst/>
          </a:prstGeom>
          <a:solidFill>
            <a:schemeClr val="accent1"/>
          </a:solidFill>
          <a:ln w="57150" cap="flat" cmpd="sng" algn="ctr">
            <a:solidFill>
              <a:srgbClr val="3333CC"/>
            </a:solidFill>
            <a:prstDash val="solid"/>
            <a:round/>
            <a:headEnd type="none" w="med" len="med"/>
            <a:tailEnd type="triangle"/>
          </a:ln>
          <a:effectLst/>
        </p:spPr>
      </p:cxnSp>
      <p:sp>
        <p:nvSpPr>
          <p:cNvPr id="92" name="TextBox 91"/>
          <p:cNvSpPr txBox="1"/>
          <p:nvPr/>
        </p:nvSpPr>
        <p:spPr>
          <a:xfrm>
            <a:off x="6769534" y="1686202"/>
            <a:ext cx="3629520" cy="400110"/>
          </a:xfrm>
          <a:prstGeom prst="rect">
            <a:avLst/>
          </a:prstGeom>
          <a:noFill/>
        </p:spPr>
        <p:txBody>
          <a:bodyPr wrap="none" rtlCol="0">
            <a:spAutoFit/>
          </a:bodyPr>
          <a:lstStyle/>
          <a:p>
            <a:r>
              <a:rPr lang="en-GB" sz="2000" i="0" dirty="0">
                <a:latin typeface="+mn-lt"/>
              </a:rPr>
              <a:t>Detect human or pet presence</a:t>
            </a:r>
          </a:p>
        </p:txBody>
      </p:sp>
      <p:grpSp>
        <p:nvGrpSpPr>
          <p:cNvPr id="93" name="Group 92"/>
          <p:cNvGrpSpPr/>
          <p:nvPr/>
        </p:nvGrpSpPr>
        <p:grpSpPr>
          <a:xfrm>
            <a:off x="1980910" y="2078496"/>
            <a:ext cx="893996" cy="746470"/>
            <a:chOff x="2279576" y="2132856"/>
            <a:chExt cx="1296144" cy="1296144"/>
          </a:xfrm>
          <a:scene3d>
            <a:camera prst="isometricOffAxis2Top"/>
            <a:lightRig rig="threePt" dir="t"/>
          </a:scene3d>
        </p:grpSpPr>
        <p:grpSp>
          <p:nvGrpSpPr>
            <p:cNvPr id="94" name="Group 93"/>
            <p:cNvGrpSpPr/>
            <p:nvPr/>
          </p:nvGrpSpPr>
          <p:grpSpPr>
            <a:xfrm>
              <a:off x="2279576" y="2132856"/>
              <a:ext cx="583431" cy="583431"/>
              <a:chOff x="2279576" y="2132856"/>
              <a:chExt cx="583431" cy="583431"/>
            </a:xfrm>
          </p:grpSpPr>
          <p:sp>
            <p:nvSpPr>
              <p:cNvPr id="104" name="Oval 103"/>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105" name="Cross 104"/>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nvGrpSpPr>
            <p:cNvPr id="95" name="Group 94"/>
            <p:cNvGrpSpPr/>
            <p:nvPr/>
          </p:nvGrpSpPr>
          <p:grpSpPr>
            <a:xfrm>
              <a:off x="2992289" y="2132856"/>
              <a:ext cx="583431" cy="583431"/>
              <a:chOff x="2279576" y="2132856"/>
              <a:chExt cx="583431" cy="583431"/>
            </a:xfrm>
          </p:grpSpPr>
          <p:sp>
            <p:nvSpPr>
              <p:cNvPr id="102" name="Oval 101"/>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103" name="Cross 102"/>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nvGrpSpPr>
            <p:cNvPr id="96" name="Group 95"/>
            <p:cNvGrpSpPr/>
            <p:nvPr/>
          </p:nvGrpSpPr>
          <p:grpSpPr>
            <a:xfrm>
              <a:off x="2279576" y="2845569"/>
              <a:ext cx="583431" cy="583431"/>
              <a:chOff x="2279576" y="2132856"/>
              <a:chExt cx="583431" cy="583431"/>
            </a:xfrm>
          </p:grpSpPr>
          <p:sp>
            <p:nvSpPr>
              <p:cNvPr id="100" name="Oval 99"/>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101" name="Cross 100"/>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nvGrpSpPr>
            <p:cNvPr id="97" name="Group 96"/>
            <p:cNvGrpSpPr/>
            <p:nvPr/>
          </p:nvGrpSpPr>
          <p:grpSpPr>
            <a:xfrm>
              <a:off x="2992289" y="2845569"/>
              <a:ext cx="583431" cy="583431"/>
              <a:chOff x="2279576" y="2132856"/>
              <a:chExt cx="583431" cy="583431"/>
            </a:xfrm>
          </p:grpSpPr>
          <p:sp>
            <p:nvSpPr>
              <p:cNvPr id="98" name="Oval 97"/>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99" name="Cross 98"/>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grpSp>
        <p:nvGrpSpPr>
          <p:cNvPr id="106" name="Group 105"/>
          <p:cNvGrpSpPr/>
          <p:nvPr/>
        </p:nvGrpSpPr>
        <p:grpSpPr>
          <a:xfrm>
            <a:off x="8024218" y="2047934"/>
            <a:ext cx="893996" cy="746470"/>
            <a:chOff x="2279576" y="2132856"/>
            <a:chExt cx="1296144" cy="1296144"/>
          </a:xfrm>
          <a:scene3d>
            <a:camera prst="isometricOffAxis2Top"/>
            <a:lightRig rig="threePt" dir="t"/>
          </a:scene3d>
        </p:grpSpPr>
        <p:grpSp>
          <p:nvGrpSpPr>
            <p:cNvPr id="107" name="Group 106"/>
            <p:cNvGrpSpPr/>
            <p:nvPr/>
          </p:nvGrpSpPr>
          <p:grpSpPr>
            <a:xfrm>
              <a:off x="2279576" y="2132856"/>
              <a:ext cx="583431" cy="583431"/>
              <a:chOff x="2279576" y="2132856"/>
              <a:chExt cx="583431" cy="583431"/>
            </a:xfrm>
          </p:grpSpPr>
          <p:sp>
            <p:nvSpPr>
              <p:cNvPr id="117" name="Oval 116"/>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118" name="Cross 117"/>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nvGrpSpPr>
            <p:cNvPr id="108" name="Group 107"/>
            <p:cNvGrpSpPr/>
            <p:nvPr/>
          </p:nvGrpSpPr>
          <p:grpSpPr>
            <a:xfrm>
              <a:off x="2992289" y="2132856"/>
              <a:ext cx="583431" cy="583431"/>
              <a:chOff x="2279576" y="2132856"/>
              <a:chExt cx="583431" cy="583431"/>
            </a:xfrm>
          </p:grpSpPr>
          <p:sp>
            <p:nvSpPr>
              <p:cNvPr id="115" name="Oval 114"/>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116" name="Cross 115"/>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nvGrpSpPr>
            <p:cNvPr id="109" name="Group 108"/>
            <p:cNvGrpSpPr/>
            <p:nvPr/>
          </p:nvGrpSpPr>
          <p:grpSpPr>
            <a:xfrm>
              <a:off x="2279576" y="2845569"/>
              <a:ext cx="583431" cy="583431"/>
              <a:chOff x="2279576" y="2132856"/>
              <a:chExt cx="583431" cy="583431"/>
            </a:xfrm>
          </p:grpSpPr>
          <p:sp>
            <p:nvSpPr>
              <p:cNvPr id="113" name="Oval 112"/>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114" name="Cross 113"/>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nvGrpSpPr>
            <p:cNvPr id="110" name="Group 109"/>
            <p:cNvGrpSpPr/>
            <p:nvPr/>
          </p:nvGrpSpPr>
          <p:grpSpPr>
            <a:xfrm>
              <a:off x="2992289" y="2845569"/>
              <a:ext cx="583431" cy="583431"/>
              <a:chOff x="2279576" y="2132856"/>
              <a:chExt cx="583431" cy="583431"/>
            </a:xfrm>
          </p:grpSpPr>
          <p:sp>
            <p:nvSpPr>
              <p:cNvPr id="111" name="Oval 110"/>
              <p:cNvSpPr/>
              <p:nvPr/>
            </p:nvSpPr>
            <p:spPr bwMode="auto">
              <a:xfrm>
                <a:off x="2279576" y="2132856"/>
                <a:ext cx="583431" cy="5834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sp>
            <p:nvSpPr>
              <p:cNvPr id="112" name="Cross 111"/>
              <p:cNvSpPr/>
              <p:nvPr/>
            </p:nvSpPr>
            <p:spPr bwMode="auto">
              <a:xfrm>
                <a:off x="2351584" y="2204864"/>
                <a:ext cx="432048" cy="432048"/>
              </a:xfrm>
              <a:prstGeom prst="plus">
                <a:avLst>
                  <a:gd name="adj" fmla="val 461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2700"/>
              </a:p>
            </p:txBody>
          </p:sp>
        </p:grpSp>
      </p:grpSp>
      <p:cxnSp>
        <p:nvCxnSpPr>
          <p:cNvPr id="119" name="Straight Arrow Connector 118"/>
          <p:cNvCxnSpPr/>
          <p:nvPr/>
        </p:nvCxnSpPr>
        <p:spPr bwMode="auto">
          <a:xfrm flipH="1">
            <a:off x="7999386" y="2669994"/>
            <a:ext cx="328863" cy="6600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20" name="Freeform 125"/>
          <p:cNvSpPr>
            <a:spLocks/>
          </p:cNvSpPr>
          <p:nvPr/>
        </p:nvSpPr>
        <p:spPr bwMode="auto">
          <a:xfrm>
            <a:off x="6278610" y="4357646"/>
            <a:ext cx="417910" cy="288131"/>
          </a:xfrm>
          <a:custGeom>
            <a:avLst/>
            <a:gdLst>
              <a:gd name="T0" fmla="*/ 297 w 351"/>
              <a:gd name="T1" fmla="*/ 0 h 242"/>
              <a:gd name="T2" fmla="*/ 124 w 351"/>
              <a:gd name="T3" fmla="*/ 81 h 242"/>
              <a:gd name="T4" fmla="*/ 94 w 351"/>
              <a:gd name="T5" fmla="*/ 94 h 242"/>
              <a:gd name="T6" fmla="*/ 43 w 351"/>
              <a:gd name="T7" fmla="*/ 103 h 242"/>
              <a:gd name="T8" fmla="*/ 21 w 351"/>
              <a:gd name="T9" fmla="*/ 105 h 242"/>
              <a:gd name="T10" fmla="*/ 0 w 351"/>
              <a:gd name="T11" fmla="*/ 126 h 242"/>
              <a:gd name="T12" fmla="*/ 0 w 351"/>
              <a:gd name="T13" fmla="*/ 242 h 242"/>
              <a:gd name="T14" fmla="*/ 28 w 351"/>
              <a:gd name="T15" fmla="*/ 236 h 242"/>
              <a:gd name="T16" fmla="*/ 46 w 351"/>
              <a:gd name="T17" fmla="*/ 236 h 242"/>
              <a:gd name="T18" fmla="*/ 95 w 351"/>
              <a:gd name="T19" fmla="*/ 200 h 242"/>
              <a:gd name="T20" fmla="*/ 128 w 351"/>
              <a:gd name="T21" fmla="*/ 150 h 242"/>
              <a:gd name="T22" fmla="*/ 197 w 351"/>
              <a:gd name="T23" fmla="*/ 139 h 242"/>
              <a:gd name="T24" fmla="*/ 351 w 351"/>
              <a:gd name="T25" fmla="*/ 103 h 242"/>
              <a:gd name="T26" fmla="*/ 344 w 351"/>
              <a:gd name="T27" fmla="*/ 53 h 242"/>
              <a:gd name="T28" fmla="*/ 320 w 351"/>
              <a:gd name="T29" fmla="*/ 15 h 242"/>
              <a:gd name="T30" fmla="*/ 297 w 351"/>
              <a:gd name="T3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242">
                <a:moveTo>
                  <a:pt x="297" y="0"/>
                </a:moveTo>
                <a:lnTo>
                  <a:pt x="124" y="81"/>
                </a:lnTo>
                <a:lnTo>
                  <a:pt x="94" y="94"/>
                </a:lnTo>
                <a:lnTo>
                  <a:pt x="43" y="103"/>
                </a:lnTo>
                <a:lnTo>
                  <a:pt x="21" y="105"/>
                </a:lnTo>
                <a:lnTo>
                  <a:pt x="0" y="126"/>
                </a:lnTo>
                <a:lnTo>
                  <a:pt x="0" y="242"/>
                </a:lnTo>
                <a:lnTo>
                  <a:pt x="28" y="236"/>
                </a:lnTo>
                <a:lnTo>
                  <a:pt x="46" y="236"/>
                </a:lnTo>
                <a:lnTo>
                  <a:pt x="95" y="200"/>
                </a:lnTo>
                <a:lnTo>
                  <a:pt x="128" y="150"/>
                </a:lnTo>
                <a:lnTo>
                  <a:pt x="197" y="139"/>
                </a:lnTo>
                <a:lnTo>
                  <a:pt x="351" y="103"/>
                </a:lnTo>
                <a:lnTo>
                  <a:pt x="344" y="53"/>
                </a:lnTo>
                <a:lnTo>
                  <a:pt x="320" y="15"/>
                </a:lnTo>
                <a:lnTo>
                  <a:pt x="297" y="0"/>
                </a:lnTo>
                <a:close/>
              </a:path>
            </a:pathLst>
          </a:custGeom>
          <a:solidFill>
            <a:srgbClr val="F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700"/>
          </a:p>
        </p:txBody>
      </p:sp>
      <p:sp>
        <p:nvSpPr>
          <p:cNvPr id="121" name="TextBox 120"/>
          <p:cNvSpPr txBox="1"/>
          <p:nvPr/>
        </p:nvSpPr>
        <p:spPr>
          <a:xfrm>
            <a:off x="551384" y="5673442"/>
            <a:ext cx="10009111" cy="707886"/>
          </a:xfrm>
          <a:prstGeom prst="rect">
            <a:avLst/>
          </a:prstGeom>
          <a:noFill/>
        </p:spPr>
        <p:txBody>
          <a:bodyPr wrap="square" rtlCol="0">
            <a:spAutoFit/>
          </a:bodyPr>
          <a:lstStyle/>
          <a:p>
            <a:r>
              <a:rPr lang="en-GB" sz="2000" i="0" dirty="0">
                <a:latin typeface="+mn-lt"/>
              </a:rPr>
              <a:t>Chemical free cleaning of rooms while empty. Works well with self-cleaning fabrics too. Next generation </a:t>
            </a:r>
            <a:r>
              <a:rPr lang="en-GB" sz="2000" i="0" dirty="0" smtClean="0">
                <a:latin typeface="+mn-lt"/>
              </a:rPr>
              <a:t>may use </a:t>
            </a:r>
            <a:r>
              <a:rPr lang="en-GB" sz="2000" i="0" dirty="0">
                <a:latin typeface="+mn-lt"/>
              </a:rPr>
              <a:t>plasma.</a:t>
            </a:r>
          </a:p>
        </p:txBody>
      </p:sp>
      <p:pic>
        <p:nvPicPr>
          <p:cNvPr id="122" name="Picture 4" descr="C:\Users\Ian\Desktop\logos\Futurizon Logo\Usable Files\White Text\PNG (transparent background)\Futurizon-logo.png"/>
          <p:cNvPicPr>
            <a:picLocks noChangeAspect="1" noChangeArrowheads="1"/>
          </p:cNvPicPr>
          <p:nvPr/>
        </p:nvPicPr>
        <p:blipFill>
          <a:blip r:embed="rId3" cstate="print"/>
          <a:srcRect/>
          <a:stretch>
            <a:fillRect/>
          </a:stretch>
        </p:blipFill>
        <p:spPr bwMode="auto">
          <a:xfrm>
            <a:off x="1658718" y="6525344"/>
            <a:ext cx="1700979" cy="216024"/>
          </a:xfrm>
          <a:prstGeom prst="rect">
            <a:avLst/>
          </a:prstGeom>
          <a:noFill/>
        </p:spPr>
      </p:pic>
    </p:spTree>
    <p:extLst>
      <p:ext uri="{BB962C8B-B14F-4D97-AF65-F5344CB8AC3E}">
        <p14:creationId xmlns:p14="http://schemas.microsoft.com/office/powerpoint/2010/main" val="422083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12032" y="352897"/>
            <a:ext cx="8460432" cy="1131887"/>
          </a:xfrm>
        </p:spPr>
        <p:txBody>
          <a:bodyPr/>
          <a:lstStyle/>
          <a:p>
            <a:r>
              <a:rPr lang="en-US" b="0" dirty="0" smtClean="0"/>
              <a:t>AR Enhances the real world</a:t>
            </a:r>
          </a:p>
        </p:txBody>
      </p:sp>
      <p:sp>
        <p:nvSpPr>
          <p:cNvPr id="18435" name="Rectangle 3"/>
          <p:cNvSpPr>
            <a:spLocks noGrp="1" noChangeArrowheads="1"/>
          </p:cNvSpPr>
          <p:nvPr>
            <p:ph type="body" sz="half" idx="1"/>
          </p:nvPr>
        </p:nvSpPr>
        <p:spPr>
          <a:xfrm>
            <a:off x="911424" y="2204864"/>
            <a:ext cx="5472608" cy="4114800"/>
          </a:xfrm>
        </p:spPr>
        <p:txBody>
          <a:bodyPr/>
          <a:lstStyle/>
          <a:p>
            <a:pPr>
              <a:lnSpc>
                <a:spcPct val="80000"/>
              </a:lnSpc>
            </a:pPr>
            <a:r>
              <a:rPr lang="en-US" sz="2400" dirty="0"/>
              <a:t>Hi-res, 3D AV overlays for email, leisure, </a:t>
            </a:r>
            <a:r>
              <a:rPr lang="en-US" sz="2400" dirty="0" err="1"/>
              <a:t>socialisation</a:t>
            </a:r>
            <a:r>
              <a:rPr lang="en-US" sz="2400" dirty="0"/>
              <a:t>, navigation, business, shopping</a:t>
            </a:r>
          </a:p>
          <a:p>
            <a:pPr>
              <a:lnSpc>
                <a:spcPct val="80000"/>
              </a:lnSpc>
            </a:pPr>
            <a:r>
              <a:rPr lang="en-US" sz="2400" dirty="0"/>
              <a:t>Enhances every aspect of travel</a:t>
            </a:r>
            <a:endParaRPr lang="en-US" sz="2000" dirty="0"/>
          </a:p>
          <a:p>
            <a:pPr>
              <a:lnSpc>
                <a:spcPct val="80000"/>
              </a:lnSpc>
            </a:pPr>
            <a:r>
              <a:rPr lang="en-US" sz="2400" dirty="0"/>
              <a:t>Dual appearance</a:t>
            </a:r>
          </a:p>
          <a:p>
            <a:pPr lvl="1">
              <a:lnSpc>
                <a:spcPct val="80000"/>
              </a:lnSpc>
            </a:pPr>
            <a:r>
              <a:rPr lang="en-US" sz="2000" dirty="0"/>
              <a:t>Games, TV or ads blended into real world lifestyles</a:t>
            </a:r>
          </a:p>
          <a:p>
            <a:pPr lvl="1">
              <a:lnSpc>
                <a:spcPct val="80000"/>
              </a:lnSpc>
            </a:pPr>
            <a:r>
              <a:rPr lang="en-US" sz="2000" dirty="0"/>
              <a:t>You choose how you appear in the virtual world</a:t>
            </a:r>
          </a:p>
          <a:p>
            <a:pPr lvl="1">
              <a:lnSpc>
                <a:spcPct val="80000"/>
              </a:lnSpc>
            </a:pPr>
            <a:r>
              <a:rPr lang="en-US" sz="2000" dirty="0"/>
              <a:t>Everyone sees world differently</a:t>
            </a:r>
          </a:p>
          <a:p>
            <a:pPr lvl="1">
              <a:lnSpc>
                <a:spcPct val="80000"/>
              </a:lnSpc>
            </a:pPr>
            <a:r>
              <a:rPr lang="en-US" sz="2000" dirty="0"/>
              <a:t>Fight off aliens while your partner chooses an outfit</a:t>
            </a:r>
          </a:p>
          <a:p>
            <a:pPr marL="457200" lvl="1" indent="0">
              <a:lnSpc>
                <a:spcPct val="80000"/>
              </a:lnSpc>
              <a:buNone/>
            </a:pPr>
            <a:endParaRPr lang="en-US" sz="2000" dirty="0"/>
          </a:p>
          <a:p>
            <a:pPr lvl="1">
              <a:lnSpc>
                <a:spcPct val="80000"/>
              </a:lnSpc>
            </a:pPr>
            <a:endParaRPr lang="en-US" sz="2000" dirty="0"/>
          </a:p>
        </p:txBody>
      </p:sp>
      <p:pic>
        <p:nvPicPr>
          <p:cNvPr id="18436" name="Picture 4" descr="DIGITAL-FASHION4"/>
          <p:cNvPicPr>
            <a:picLocks noGrp="1" noChangeAspect="1" noChangeArrowheads="1"/>
          </p:cNvPicPr>
          <p:nvPr>
            <p:ph sz="half" idx="2"/>
          </p:nvPr>
        </p:nvPicPr>
        <p:blipFill>
          <a:blip r:embed="rId3" cstate="print"/>
          <a:srcRect/>
          <a:stretch>
            <a:fillRect/>
          </a:stretch>
        </p:blipFill>
        <p:spPr>
          <a:xfrm>
            <a:off x="6456040" y="1412776"/>
            <a:ext cx="3888432" cy="5183182"/>
          </a:xfrm>
          <a:noFill/>
        </p:spPr>
      </p:pic>
    </p:spTree>
    <p:extLst>
      <p:ext uri="{BB962C8B-B14F-4D97-AF65-F5344CB8AC3E}">
        <p14:creationId xmlns:p14="http://schemas.microsoft.com/office/powerpoint/2010/main" val="1592028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defRPr/>
            </a:pPr>
            <a:r>
              <a:rPr lang="en-GB" b="0" dirty="0" smtClean="0">
                <a:latin typeface="+mn-lt"/>
              </a:rPr>
              <a:t>Rising AI &amp; the Care </a:t>
            </a:r>
            <a:r>
              <a:rPr lang="en-GB" b="0" dirty="0">
                <a:latin typeface="+mn-lt"/>
              </a:rPr>
              <a:t>E</a:t>
            </a:r>
            <a:r>
              <a:rPr lang="en-GB" b="0" dirty="0" smtClean="0">
                <a:latin typeface="+mn-lt"/>
              </a:rPr>
              <a:t>conomy</a:t>
            </a:r>
          </a:p>
        </p:txBody>
      </p:sp>
      <p:sp>
        <p:nvSpPr>
          <p:cNvPr id="10244" name="Arc 3"/>
          <p:cNvSpPr>
            <a:spLocks/>
          </p:cNvSpPr>
          <p:nvPr/>
        </p:nvSpPr>
        <p:spPr bwMode="auto">
          <a:xfrm flipV="1">
            <a:off x="3238128" y="1969987"/>
            <a:ext cx="3735388" cy="3479800"/>
          </a:xfrm>
          <a:custGeom>
            <a:avLst/>
            <a:gdLst>
              <a:gd name="T0" fmla="*/ 0 w 21600"/>
              <a:gd name="T1" fmla="*/ 0 h 23608"/>
              <a:gd name="T2" fmla="*/ 2147483647 w 21600"/>
              <a:gd name="T3" fmla="*/ 2147483647 h 23608"/>
              <a:gd name="T4" fmla="*/ 0 w 21600"/>
              <a:gd name="T5" fmla="*/ 2147483647 h 23608"/>
              <a:gd name="T6" fmla="*/ 0 60000 65536"/>
              <a:gd name="T7" fmla="*/ 0 60000 65536"/>
              <a:gd name="T8" fmla="*/ 0 60000 65536"/>
              <a:gd name="T9" fmla="*/ 0 w 21600"/>
              <a:gd name="T10" fmla="*/ 0 h 23608"/>
              <a:gd name="T11" fmla="*/ 21600 w 21600"/>
              <a:gd name="T12" fmla="*/ 23608 h 23608"/>
            </a:gdLst>
            <a:ahLst/>
            <a:cxnLst>
              <a:cxn ang="T6">
                <a:pos x="T0" y="T1"/>
              </a:cxn>
              <a:cxn ang="T7">
                <a:pos x="T2" y="T3"/>
              </a:cxn>
              <a:cxn ang="T8">
                <a:pos x="T4" y="T5"/>
              </a:cxn>
            </a:cxnLst>
            <a:rect l="T9" t="T10" r="T11" b="T12"/>
            <a:pathLst>
              <a:path w="21600" h="23608" fill="none" extrusionOk="0">
                <a:moveTo>
                  <a:pt x="-1" y="0"/>
                </a:moveTo>
                <a:cubicBezTo>
                  <a:pt x="11929" y="0"/>
                  <a:pt x="21600" y="9670"/>
                  <a:pt x="21600" y="21600"/>
                </a:cubicBezTo>
                <a:cubicBezTo>
                  <a:pt x="21600" y="22270"/>
                  <a:pt x="21568" y="22940"/>
                  <a:pt x="21506" y="23608"/>
                </a:cubicBezTo>
              </a:path>
              <a:path w="21600" h="23608" stroke="0" extrusionOk="0">
                <a:moveTo>
                  <a:pt x="-1" y="0"/>
                </a:moveTo>
                <a:cubicBezTo>
                  <a:pt x="11929" y="0"/>
                  <a:pt x="21600" y="9670"/>
                  <a:pt x="21600" y="21600"/>
                </a:cubicBezTo>
                <a:cubicBezTo>
                  <a:pt x="21600" y="22270"/>
                  <a:pt x="21568" y="22940"/>
                  <a:pt x="21506" y="23608"/>
                </a:cubicBezTo>
                <a:lnTo>
                  <a:pt x="0" y="21600"/>
                </a:lnTo>
                <a:close/>
              </a:path>
            </a:pathLst>
          </a:custGeom>
          <a:noFill/>
          <a:ln w="38100">
            <a:solidFill>
              <a:srgbClr val="FF6600"/>
            </a:solidFill>
            <a:round/>
            <a:headEnd/>
            <a:tailEnd/>
          </a:ln>
        </p:spPr>
        <p:txBody>
          <a:bodyPr wrap="none" anchor="ctr"/>
          <a:lstStyle/>
          <a:p>
            <a:pPr>
              <a:defRPr/>
            </a:pPr>
            <a:endParaRPr lang="en-GB">
              <a:latin typeface="+mn-lt"/>
            </a:endParaRPr>
          </a:p>
        </p:txBody>
      </p:sp>
      <p:sp>
        <p:nvSpPr>
          <p:cNvPr id="10245" name="Arc 4"/>
          <p:cNvSpPr>
            <a:spLocks/>
          </p:cNvSpPr>
          <p:nvPr/>
        </p:nvSpPr>
        <p:spPr bwMode="auto">
          <a:xfrm flipH="1" flipV="1">
            <a:off x="3465142" y="2055712"/>
            <a:ext cx="3735387" cy="3392488"/>
          </a:xfrm>
          <a:custGeom>
            <a:avLst/>
            <a:gdLst>
              <a:gd name="T0" fmla="*/ 0 w 21600"/>
              <a:gd name="T1" fmla="*/ 0 h 23025"/>
              <a:gd name="T2" fmla="*/ 2147483647 w 21600"/>
              <a:gd name="T3" fmla="*/ 2147483647 h 23025"/>
              <a:gd name="T4" fmla="*/ 0 w 21600"/>
              <a:gd name="T5" fmla="*/ 2147483647 h 23025"/>
              <a:gd name="T6" fmla="*/ 0 60000 65536"/>
              <a:gd name="T7" fmla="*/ 0 60000 65536"/>
              <a:gd name="T8" fmla="*/ 0 60000 65536"/>
              <a:gd name="T9" fmla="*/ 0 w 21600"/>
              <a:gd name="T10" fmla="*/ 0 h 23025"/>
              <a:gd name="T11" fmla="*/ 21600 w 21600"/>
              <a:gd name="T12" fmla="*/ 23025 h 23025"/>
            </a:gdLst>
            <a:ahLst/>
            <a:cxnLst>
              <a:cxn ang="T6">
                <a:pos x="T0" y="T1"/>
              </a:cxn>
              <a:cxn ang="T7">
                <a:pos x="T2" y="T3"/>
              </a:cxn>
              <a:cxn ang="T8">
                <a:pos x="T4" y="T5"/>
              </a:cxn>
            </a:cxnLst>
            <a:rect l="T9" t="T10" r="T11" b="T12"/>
            <a:pathLst>
              <a:path w="21600" h="23025" fill="none" extrusionOk="0">
                <a:moveTo>
                  <a:pt x="-1" y="0"/>
                </a:moveTo>
                <a:cubicBezTo>
                  <a:pt x="11929" y="0"/>
                  <a:pt x="21600" y="9670"/>
                  <a:pt x="21600" y="21600"/>
                </a:cubicBezTo>
                <a:cubicBezTo>
                  <a:pt x="21600" y="22075"/>
                  <a:pt x="21584" y="22550"/>
                  <a:pt x="21552" y="23025"/>
                </a:cubicBezTo>
              </a:path>
              <a:path w="21600" h="23025" stroke="0" extrusionOk="0">
                <a:moveTo>
                  <a:pt x="-1" y="0"/>
                </a:moveTo>
                <a:cubicBezTo>
                  <a:pt x="11929" y="0"/>
                  <a:pt x="21600" y="9670"/>
                  <a:pt x="21600" y="21600"/>
                </a:cubicBezTo>
                <a:cubicBezTo>
                  <a:pt x="21600" y="22075"/>
                  <a:pt x="21584" y="22550"/>
                  <a:pt x="21552" y="23025"/>
                </a:cubicBezTo>
                <a:lnTo>
                  <a:pt x="0" y="21600"/>
                </a:lnTo>
                <a:close/>
              </a:path>
            </a:pathLst>
          </a:custGeom>
          <a:noFill/>
          <a:ln w="38100">
            <a:solidFill>
              <a:srgbClr val="FFFF00"/>
            </a:solidFill>
            <a:round/>
            <a:headEnd/>
            <a:tailEnd/>
          </a:ln>
        </p:spPr>
        <p:txBody>
          <a:bodyPr wrap="none" anchor="ctr"/>
          <a:lstStyle/>
          <a:p>
            <a:pPr>
              <a:defRPr/>
            </a:pPr>
            <a:endParaRPr lang="en-GB">
              <a:latin typeface="+mn-lt"/>
            </a:endParaRPr>
          </a:p>
        </p:txBody>
      </p:sp>
      <p:sp>
        <p:nvSpPr>
          <p:cNvPr id="10246" name="Line 5"/>
          <p:cNvSpPr>
            <a:spLocks noChangeShapeType="1"/>
          </p:cNvSpPr>
          <p:nvPr/>
        </p:nvSpPr>
        <p:spPr bwMode="auto">
          <a:xfrm flipV="1">
            <a:off x="3238128" y="1868387"/>
            <a:ext cx="0" cy="3581400"/>
          </a:xfrm>
          <a:prstGeom prst="line">
            <a:avLst/>
          </a:prstGeom>
          <a:noFill/>
          <a:ln w="44450">
            <a:solidFill>
              <a:schemeClr val="tx1"/>
            </a:solidFill>
            <a:round/>
            <a:headEnd/>
            <a:tailEnd/>
          </a:ln>
        </p:spPr>
        <p:txBody>
          <a:bodyPr wrap="none" anchor="ctr"/>
          <a:lstStyle/>
          <a:p>
            <a:pPr>
              <a:defRPr/>
            </a:pPr>
            <a:endParaRPr lang="en-GB">
              <a:latin typeface="+mn-lt"/>
            </a:endParaRPr>
          </a:p>
        </p:txBody>
      </p:sp>
      <p:sp>
        <p:nvSpPr>
          <p:cNvPr id="10247" name="Line 6"/>
          <p:cNvSpPr>
            <a:spLocks noChangeShapeType="1"/>
          </p:cNvSpPr>
          <p:nvPr/>
        </p:nvSpPr>
        <p:spPr bwMode="auto">
          <a:xfrm>
            <a:off x="3238128" y="5449787"/>
            <a:ext cx="3962400" cy="0"/>
          </a:xfrm>
          <a:prstGeom prst="line">
            <a:avLst/>
          </a:prstGeom>
          <a:noFill/>
          <a:ln w="44450">
            <a:solidFill>
              <a:schemeClr val="tx1"/>
            </a:solidFill>
            <a:round/>
            <a:headEnd/>
            <a:tailEnd/>
          </a:ln>
        </p:spPr>
        <p:txBody>
          <a:bodyPr wrap="none" anchor="ctr"/>
          <a:lstStyle/>
          <a:p>
            <a:pPr>
              <a:defRPr/>
            </a:pPr>
            <a:endParaRPr lang="en-GB">
              <a:latin typeface="+mn-lt"/>
            </a:endParaRPr>
          </a:p>
        </p:txBody>
      </p:sp>
      <p:sp>
        <p:nvSpPr>
          <p:cNvPr id="10248" name="Line 7"/>
          <p:cNvSpPr>
            <a:spLocks noChangeShapeType="1"/>
          </p:cNvSpPr>
          <p:nvPr/>
        </p:nvSpPr>
        <p:spPr bwMode="auto">
          <a:xfrm flipV="1">
            <a:off x="7200528" y="1868387"/>
            <a:ext cx="0" cy="3581400"/>
          </a:xfrm>
          <a:prstGeom prst="line">
            <a:avLst/>
          </a:prstGeom>
          <a:noFill/>
          <a:ln w="44450">
            <a:solidFill>
              <a:schemeClr val="tx1"/>
            </a:solidFill>
            <a:round/>
            <a:headEnd/>
            <a:tailEnd/>
          </a:ln>
        </p:spPr>
        <p:txBody>
          <a:bodyPr wrap="none" anchor="ctr"/>
          <a:lstStyle/>
          <a:p>
            <a:pPr>
              <a:defRPr/>
            </a:pPr>
            <a:endParaRPr lang="en-GB">
              <a:latin typeface="+mn-lt"/>
            </a:endParaRPr>
          </a:p>
        </p:txBody>
      </p:sp>
      <p:sp>
        <p:nvSpPr>
          <p:cNvPr id="10249" name="Text Box 8"/>
          <p:cNvSpPr txBox="1">
            <a:spLocks noChangeArrowheads="1"/>
          </p:cNvSpPr>
          <p:nvPr/>
        </p:nvSpPr>
        <p:spPr bwMode="auto">
          <a:xfrm>
            <a:off x="1104528" y="1854695"/>
            <a:ext cx="1931988" cy="2246769"/>
          </a:xfrm>
          <a:prstGeom prst="rect">
            <a:avLst/>
          </a:prstGeom>
          <a:noFill/>
          <a:ln w="9525">
            <a:noFill/>
            <a:miter lim="800000"/>
            <a:headEnd/>
            <a:tailEnd/>
          </a:ln>
        </p:spPr>
        <p:txBody>
          <a:bodyPr>
            <a:spAutoFit/>
          </a:bodyPr>
          <a:lstStyle/>
          <a:p>
            <a:pPr>
              <a:defRPr/>
            </a:pPr>
            <a:r>
              <a:rPr lang="en-GB" sz="2800" i="0" dirty="0">
                <a:solidFill>
                  <a:srgbClr val="FFFF00"/>
                </a:solidFill>
                <a:latin typeface="+mn-lt"/>
              </a:rPr>
              <a:t>Value of</a:t>
            </a:r>
          </a:p>
          <a:p>
            <a:pPr>
              <a:defRPr/>
            </a:pPr>
            <a:r>
              <a:rPr lang="en-GB" sz="2800" i="0" dirty="0">
                <a:solidFill>
                  <a:srgbClr val="FFFF00"/>
                </a:solidFill>
                <a:latin typeface="+mn-lt"/>
              </a:rPr>
              <a:t>physical/</a:t>
            </a:r>
          </a:p>
          <a:p>
            <a:pPr>
              <a:defRPr/>
            </a:pPr>
            <a:r>
              <a:rPr lang="en-GB" sz="2800" i="0" dirty="0">
                <a:solidFill>
                  <a:srgbClr val="FFFF00"/>
                </a:solidFill>
                <a:latin typeface="+mn-lt"/>
              </a:rPr>
              <a:t>intellectual</a:t>
            </a:r>
          </a:p>
          <a:p>
            <a:pPr>
              <a:defRPr/>
            </a:pPr>
            <a:r>
              <a:rPr lang="en-GB" sz="2800" i="0" dirty="0" smtClean="0">
                <a:solidFill>
                  <a:srgbClr val="FFFF00"/>
                </a:solidFill>
                <a:latin typeface="+mn-lt"/>
              </a:rPr>
              <a:t>work </a:t>
            </a:r>
            <a:r>
              <a:rPr lang="en-GB" sz="2800" i="0" dirty="0">
                <a:solidFill>
                  <a:srgbClr val="FFFF00"/>
                </a:solidFill>
                <a:latin typeface="+mn-lt"/>
              </a:rPr>
              <a:t>as AI develops</a:t>
            </a:r>
          </a:p>
        </p:txBody>
      </p:sp>
      <p:sp>
        <p:nvSpPr>
          <p:cNvPr id="10250" name="Text Box 9"/>
          <p:cNvSpPr txBox="1">
            <a:spLocks noChangeArrowheads="1"/>
          </p:cNvSpPr>
          <p:nvPr/>
        </p:nvSpPr>
        <p:spPr bwMode="auto">
          <a:xfrm>
            <a:off x="7352928" y="1782687"/>
            <a:ext cx="3999656" cy="954107"/>
          </a:xfrm>
          <a:prstGeom prst="rect">
            <a:avLst/>
          </a:prstGeom>
          <a:noFill/>
          <a:ln w="9525">
            <a:noFill/>
            <a:miter lim="800000"/>
            <a:headEnd/>
            <a:tailEnd/>
          </a:ln>
        </p:spPr>
        <p:txBody>
          <a:bodyPr wrap="square">
            <a:spAutoFit/>
          </a:bodyPr>
          <a:lstStyle/>
          <a:p>
            <a:pPr>
              <a:defRPr/>
            </a:pPr>
            <a:r>
              <a:rPr lang="en-GB" sz="2800" i="0" dirty="0">
                <a:solidFill>
                  <a:srgbClr val="FF6600"/>
                </a:solidFill>
                <a:latin typeface="+mn-lt"/>
              </a:rPr>
              <a:t>Value of </a:t>
            </a:r>
            <a:r>
              <a:rPr lang="en-GB" sz="2800" i="0" dirty="0" smtClean="0">
                <a:solidFill>
                  <a:srgbClr val="FF6600"/>
                </a:solidFill>
                <a:latin typeface="+mn-lt"/>
              </a:rPr>
              <a:t>human skills &amp;</a:t>
            </a:r>
            <a:endParaRPr lang="en-GB" sz="2800" i="0" dirty="0">
              <a:solidFill>
                <a:srgbClr val="FF6600"/>
              </a:solidFill>
              <a:latin typeface="+mn-lt"/>
            </a:endParaRPr>
          </a:p>
          <a:p>
            <a:pPr>
              <a:defRPr/>
            </a:pPr>
            <a:r>
              <a:rPr lang="en-GB" sz="2800" i="0" dirty="0" smtClean="0">
                <a:solidFill>
                  <a:srgbClr val="FF6600"/>
                </a:solidFill>
                <a:latin typeface="+mn-lt"/>
              </a:rPr>
              <a:t>personal </a:t>
            </a:r>
            <a:r>
              <a:rPr lang="en-GB" sz="2800" i="0" dirty="0">
                <a:solidFill>
                  <a:srgbClr val="FF6600"/>
                </a:solidFill>
                <a:latin typeface="+mn-lt"/>
              </a:rPr>
              <a:t>contact</a:t>
            </a:r>
          </a:p>
        </p:txBody>
      </p:sp>
      <p:sp>
        <p:nvSpPr>
          <p:cNvPr id="10251" name="Text Box 10"/>
          <p:cNvSpPr txBox="1">
            <a:spLocks noChangeArrowheads="1"/>
          </p:cNvSpPr>
          <p:nvPr/>
        </p:nvSpPr>
        <p:spPr bwMode="auto">
          <a:xfrm>
            <a:off x="4781179" y="5441851"/>
            <a:ext cx="950913" cy="579437"/>
          </a:xfrm>
          <a:prstGeom prst="rect">
            <a:avLst/>
          </a:prstGeom>
          <a:noFill/>
          <a:ln w="9525">
            <a:noFill/>
            <a:miter lim="800000"/>
            <a:headEnd/>
            <a:tailEnd/>
          </a:ln>
        </p:spPr>
        <p:txBody>
          <a:bodyPr wrap="none">
            <a:spAutoFit/>
          </a:bodyPr>
          <a:lstStyle/>
          <a:p>
            <a:pPr>
              <a:defRPr/>
            </a:pPr>
            <a:r>
              <a:rPr lang="en-GB" sz="3200" i="0">
                <a:latin typeface="+mn-lt"/>
              </a:rPr>
              <a:t>time</a:t>
            </a:r>
          </a:p>
        </p:txBody>
      </p:sp>
      <p:sp>
        <p:nvSpPr>
          <p:cNvPr id="10252" name="TextBox 11"/>
          <p:cNvSpPr txBox="1">
            <a:spLocks noChangeArrowheads="1"/>
          </p:cNvSpPr>
          <p:nvPr/>
        </p:nvSpPr>
        <p:spPr bwMode="auto">
          <a:xfrm>
            <a:off x="1631504" y="6165304"/>
            <a:ext cx="8928992" cy="400110"/>
          </a:xfrm>
          <a:prstGeom prst="rect">
            <a:avLst/>
          </a:prstGeom>
          <a:noFill/>
          <a:ln w="9525">
            <a:noFill/>
            <a:miter lim="800000"/>
            <a:headEnd/>
            <a:tailEnd/>
          </a:ln>
        </p:spPr>
        <p:txBody>
          <a:bodyPr wrap="square">
            <a:spAutoFit/>
          </a:bodyPr>
          <a:lstStyle/>
          <a:p>
            <a:pPr>
              <a:defRPr/>
            </a:pPr>
            <a:r>
              <a:rPr lang="en-GB" sz="2000" i="0" dirty="0">
                <a:latin typeface="+mn-lt"/>
              </a:rPr>
              <a:t>More face to face </a:t>
            </a:r>
            <a:r>
              <a:rPr lang="en-GB" sz="2000" i="0" dirty="0" smtClean="0">
                <a:latin typeface="+mn-lt"/>
              </a:rPr>
              <a:t>interaction to deliver emotional </a:t>
            </a:r>
            <a:r>
              <a:rPr lang="en-GB" sz="2000" i="0" dirty="0">
                <a:latin typeface="+mn-lt"/>
              </a:rPr>
              <a:t>and ‘human’ </a:t>
            </a:r>
            <a:r>
              <a:rPr lang="en-GB" sz="2000" i="0" dirty="0" smtClean="0">
                <a:latin typeface="+mn-lt"/>
              </a:rPr>
              <a:t>skills</a:t>
            </a:r>
            <a:endParaRPr lang="en-GB" sz="2000" i="0" dirty="0">
              <a:latin typeface="+mn-lt"/>
            </a:endParaRPr>
          </a:p>
        </p:txBody>
      </p:sp>
    </p:spTree>
    <p:extLst>
      <p:ext uri="{BB962C8B-B14F-4D97-AF65-F5344CB8AC3E}">
        <p14:creationId xmlns:p14="http://schemas.microsoft.com/office/powerpoint/2010/main" val="3207058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66875" y="773832"/>
            <a:ext cx="8858250" cy="1143000"/>
          </a:xfrm>
        </p:spPr>
        <p:txBody>
          <a:bodyPr/>
          <a:lstStyle/>
          <a:p>
            <a:pPr>
              <a:defRPr/>
            </a:pPr>
            <a:r>
              <a:rPr lang="en-GB" sz="4400" dirty="0"/>
              <a:t>Changing nature of work</a:t>
            </a:r>
            <a:endParaRPr lang="en-GB" b="0" dirty="0" smtClean="0">
              <a:latin typeface="+mn-lt"/>
            </a:endParaRPr>
          </a:p>
        </p:txBody>
      </p:sp>
      <p:sp>
        <p:nvSpPr>
          <p:cNvPr id="3" name="TextBox 2"/>
          <p:cNvSpPr txBox="1"/>
          <p:nvPr/>
        </p:nvSpPr>
        <p:spPr>
          <a:xfrm>
            <a:off x="1991544" y="2132856"/>
            <a:ext cx="8280920" cy="4093428"/>
          </a:xfrm>
          <a:prstGeom prst="rect">
            <a:avLst/>
          </a:prstGeom>
          <a:noFill/>
        </p:spPr>
        <p:txBody>
          <a:bodyPr wrap="square" rtlCol="0">
            <a:spAutoFit/>
          </a:bodyPr>
          <a:lstStyle/>
          <a:p>
            <a:r>
              <a:rPr lang="en-GB" sz="2000" i="0" dirty="0">
                <a:solidFill>
                  <a:srgbClr val="FFFF00"/>
                </a:solidFill>
                <a:latin typeface="+mn-lt"/>
              </a:rPr>
              <a:t>AI will automate some everyday tasks. </a:t>
            </a:r>
          </a:p>
          <a:p>
            <a:r>
              <a:rPr lang="en-GB" sz="2000" i="0" dirty="0">
                <a:solidFill>
                  <a:srgbClr val="FFFF00"/>
                </a:solidFill>
                <a:latin typeface="+mn-lt"/>
              </a:rPr>
              <a:t>This frees people to do more </a:t>
            </a:r>
            <a:r>
              <a:rPr lang="en-GB" sz="2000" i="0" dirty="0" smtClean="0">
                <a:solidFill>
                  <a:srgbClr val="FFFF00"/>
                </a:solidFill>
                <a:latin typeface="+mn-lt"/>
              </a:rPr>
              <a:t>‘people stuff’</a:t>
            </a:r>
            <a:endParaRPr lang="en-GB" sz="2000" i="0" dirty="0">
              <a:solidFill>
                <a:srgbClr val="FFFF00"/>
              </a:solidFill>
              <a:latin typeface="+mn-lt"/>
            </a:endParaRPr>
          </a:p>
          <a:p>
            <a:r>
              <a:rPr lang="en-GB" sz="2000" i="0" dirty="0">
                <a:solidFill>
                  <a:srgbClr val="FFFF00"/>
                </a:solidFill>
                <a:latin typeface="+mn-lt"/>
              </a:rPr>
              <a:t>Work will mostly be people oriented – a care economy</a:t>
            </a:r>
          </a:p>
          <a:p>
            <a:r>
              <a:rPr lang="en-GB" sz="2000" i="0" dirty="0">
                <a:solidFill>
                  <a:srgbClr val="FFFF00"/>
                </a:solidFill>
                <a:latin typeface="+mn-lt"/>
              </a:rPr>
              <a:t>Needs close emotional contact, often face to face</a:t>
            </a:r>
          </a:p>
          <a:p>
            <a:r>
              <a:rPr lang="en-GB" sz="2000" i="0" dirty="0">
                <a:solidFill>
                  <a:srgbClr val="FFFF00"/>
                </a:solidFill>
                <a:latin typeface="+mn-lt"/>
              </a:rPr>
              <a:t>More local travel to deliver personal services face to face</a:t>
            </a:r>
          </a:p>
          <a:p>
            <a:endParaRPr lang="en-GB" sz="2000" i="0" dirty="0">
              <a:latin typeface="+mn-lt"/>
            </a:endParaRPr>
          </a:p>
          <a:p>
            <a:r>
              <a:rPr lang="en-GB" sz="2000" i="0" dirty="0">
                <a:solidFill>
                  <a:srgbClr val="66FFFF"/>
                </a:solidFill>
                <a:latin typeface="+mn-lt"/>
              </a:rPr>
              <a:t>Robotics automates manufacturing, assembly and distribution. </a:t>
            </a:r>
          </a:p>
          <a:p>
            <a:r>
              <a:rPr lang="en-GB" sz="2000" i="0" dirty="0">
                <a:solidFill>
                  <a:srgbClr val="66FFFF"/>
                </a:solidFill>
                <a:latin typeface="+mn-lt"/>
              </a:rPr>
              <a:t>Distribution will become cheaper so will stimulate new businesses</a:t>
            </a:r>
          </a:p>
          <a:p>
            <a:r>
              <a:rPr lang="en-GB" sz="2000" i="0" dirty="0">
                <a:solidFill>
                  <a:srgbClr val="66FFFF"/>
                </a:solidFill>
                <a:latin typeface="+mn-lt"/>
              </a:rPr>
              <a:t>3D printing and ‘part-bake’ </a:t>
            </a:r>
            <a:r>
              <a:rPr lang="en-GB" sz="2000" i="0" dirty="0" smtClean="0">
                <a:solidFill>
                  <a:srgbClr val="66FFFF"/>
                </a:solidFill>
                <a:latin typeface="+mn-lt"/>
              </a:rPr>
              <a:t>will allow </a:t>
            </a:r>
            <a:r>
              <a:rPr lang="en-GB" sz="2000" i="0" dirty="0">
                <a:solidFill>
                  <a:srgbClr val="66FFFF"/>
                </a:solidFill>
                <a:latin typeface="+mn-lt"/>
              </a:rPr>
              <a:t>cottage industry to flourish again</a:t>
            </a:r>
          </a:p>
          <a:p>
            <a:endParaRPr lang="en-GB" sz="2000" i="0" dirty="0">
              <a:latin typeface="+mn-lt"/>
            </a:endParaRPr>
          </a:p>
          <a:p>
            <a:r>
              <a:rPr lang="en-GB" sz="2000" i="0" dirty="0">
                <a:solidFill>
                  <a:schemeClr val="accent2">
                    <a:lumMod val="60000"/>
                    <a:lumOff val="40000"/>
                  </a:schemeClr>
                </a:solidFill>
                <a:latin typeface="+mn-lt"/>
              </a:rPr>
              <a:t>Co-ops, collectives, and informal collaborations of freelancers will exist alongside traditional companies</a:t>
            </a:r>
          </a:p>
          <a:p>
            <a:endParaRPr lang="en-GB" sz="2000" i="0" dirty="0">
              <a:latin typeface="+mn-lt"/>
            </a:endParaRPr>
          </a:p>
        </p:txBody>
      </p:sp>
    </p:spTree>
    <p:extLst>
      <p:ext uri="{BB962C8B-B14F-4D97-AF65-F5344CB8AC3E}">
        <p14:creationId xmlns:p14="http://schemas.microsoft.com/office/powerpoint/2010/main" val="81846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449661" y="198910"/>
            <a:ext cx="5518547" cy="1285875"/>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47717" tIns="23440" rIns="47717" bIns="23440" numCol="1" rtlCol="0" anchor="ctr" anchorCtr="0" compatLnSpc="1">
            <a:prstTxWarp prst="textNoShape">
              <a:avLst/>
            </a:prstTxWarp>
            <a:normAutofit/>
          </a:bodyPr>
          <a:lstStyle/>
          <a:p>
            <a:r>
              <a:rPr lang="en-GB" altLang="en-US" dirty="0" smtClean="0"/>
              <a:t>2050 Cities</a:t>
            </a:r>
            <a:endParaRPr lang="en-GB"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1484784"/>
            <a:ext cx="3672408" cy="5194960"/>
          </a:xfrm>
          <a:prstGeom prst="rect">
            <a:avLst/>
          </a:prstGeom>
        </p:spPr>
      </p:pic>
      <p:sp>
        <p:nvSpPr>
          <p:cNvPr id="3" name="TextBox 2"/>
          <p:cNvSpPr txBox="1"/>
          <p:nvPr/>
        </p:nvSpPr>
        <p:spPr>
          <a:xfrm>
            <a:off x="4367808" y="2200796"/>
            <a:ext cx="6984776" cy="2308324"/>
          </a:xfrm>
          <a:prstGeom prst="rect">
            <a:avLst/>
          </a:prstGeom>
          <a:noFill/>
        </p:spPr>
        <p:txBody>
          <a:bodyPr wrap="square" rtlCol="0">
            <a:spAutoFit/>
          </a:bodyPr>
          <a:lstStyle/>
          <a:p>
            <a:r>
              <a:rPr lang="en-GB" sz="2400" i="0" dirty="0">
                <a:latin typeface="+mn-lt"/>
              </a:rPr>
              <a:t>30km tall </a:t>
            </a:r>
            <a:r>
              <a:rPr lang="en-GB" sz="2400" i="0" dirty="0" smtClean="0">
                <a:latin typeface="+mn-lt"/>
              </a:rPr>
              <a:t>spaceports</a:t>
            </a:r>
            <a:endParaRPr lang="en-GB" sz="2400" i="0" dirty="0">
              <a:latin typeface="+mn-lt"/>
            </a:endParaRPr>
          </a:p>
          <a:p>
            <a:r>
              <a:rPr lang="en-GB" sz="2400" i="0" dirty="0">
                <a:latin typeface="+mn-lt"/>
              </a:rPr>
              <a:t>Residential buildings up to 10km, acting as small cities </a:t>
            </a:r>
            <a:r>
              <a:rPr lang="en-GB" sz="2400" i="0" dirty="0" smtClean="0">
                <a:latin typeface="+mn-lt"/>
              </a:rPr>
              <a:t>themselves</a:t>
            </a:r>
            <a:endParaRPr lang="en-GB" sz="2400" i="0" dirty="0">
              <a:latin typeface="+mn-lt"/>
            </a:endParaRPr>
          </a:p>
          <a:p>
            <a:r>
              <a:rPr lang="en-GB" sz="2400" i="0" dirty="0">
                <a:latin typeface="+mn-lt"/>
              </a:rPr>
              <a:t>Residents may rarely leave them</a:t>
            </a:r>
          </a:p>
          <a:p>
            <a:r>
              <a:rPr lang="en-GB" sz="2400" i="0" dirty="0">
                <a:latin typeface="+mn-lt"/>
              </a:rPr>
              <a:t>Internal transport via lifts, moving walkways, skyways, </a:t>
            </a:r>
            <a:r>
              <a:rPr lang="en-GB" sz="2400" i="0" dirty="0" smtClean="0">
                <a:latin typeface="+mn-lt"/>
              </a:rPr>
              <a:t>bikes, pods</a:t>
            </a:r>
            <a:r>
              <a:rPr lang="en-GB" sz="2400" i="0" dirty="0">
                <a:latin typeface="+mn-lt"/>
              </a:rPr>
              <a:t>, </a:t>
            </a:r>
            <a:r>
              <a:rPr lang="en-GB" sz="2400" i="0" dirty="0" smtClean="0">
                <a:latin typeface="+mn-lt"/>
              </a:rPr>
              <a:t>and outer </a:t>
            </a:r>
            <a:r>
              <a:rPr lang="en-GB" sz="2400" i="0" dirty="0">
                <a:latin typeface="+mn-lt"/>
              </a:rPr>
              <a:t>surface transport</a:t>
            </a:r>
          </a:p>
        </p:txBody>
      </p:sp>
      <p:pic>
        <p:nvPicPr>
          <p:cNvPr id="18" name="Picture 4" descr="http://eaassets-a.akamaihd.net/prod.simcity.com/sites/default/files/megatower_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496" y="116632"/>
            <a:ext cx="409416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eaassets-a.akamaihd.net/prod.simcity.com/sites/default/files/futuretransport_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040" y="4504417"/>
            <a:ext cx="4032448" cy="226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635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09800" y="214313"/>
            <a:ext cx="7772400" cy="1143000"/>
          </a:xfrm>
        </p:spPr>
        <p:txBody>
          <a:bodyPr/>
          <a:lstStyle/>
          <a:p>
            <a:pPr>
              <a:defRPr/>
            </a:pPr>
            <a:r>
              <a:rPr lang="en-GB" b="0" dirty="0" smtClean="0">
                <a:latin typeface="+mn-lt"/>
              </a:rPr>
              <a:t>Upskilling v Redundancy</a:t>
            </a:r>
          </a:p>
        </p:txBody>
      </p:sp>
      <p:sp>
        <p:nvSpPr>
          <p:cNvPr id="6148" name="Right Arrow 4"/>
          <p:cNvSpPr>
            <a:spLocks noChangeArrowheads="1"/>
          </p:cNvSpPr>
          <p:nvPr/>
        </p:nvSpPr>
        <p:spPr bwMode="auto">
          <a:xfrm>
            <a:off x="4439816" y="1844824"/>
            <a:ext cx="3312367" cy="357188"/>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eaLnBrk="0" hangingPunct="0">
              <a:defRPr/>
            </a:pPr>
            <a:endParaRPr lang="en-GB" sz="3200">
              <a:latin typeface="+mn-lt"/>
              <a:cs typeface="+mn-cs"/>
            </a:endParaRPr>
          </a:p>
        </p:txBody>
      </p:sp>
      <p:sp>
        <p:nvSpPr>
          <p:cNvPr id="6149" name="Right Arrow 5"/>
          <p:cNvSpPr>
            <a:spLocks noChangeArrowheads="1"/>
          </p:cNvSpPr>
          <p:nvPr/>
        </p:nvSpPr>
        <p:spPr bwMode="auto">
          <a:xfrm flipH="1">
            <a:off x="4467945" y="4800006"/>
            <a:ext cx="3284238" cy="357187"/>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eaLnBrk="0" hangingPunct="0">
              <a:defRPr/>
            </a:pPr>
            <a:endParaRPr lang="en-GB" sz="3200">
              <a:latin typeface="+mn-lt"/>
              <a:cs typeface="+mn-cs"/>
            </a:endParaRPr>
          </a:p>
        </p:txBody>
      </p:sp>
      <p:sp>
        <p:nvSpPr>
          <p:cNvPr id="6150" name="Right Arrow 6"/>
          <p:cNvSpPr>
            <a:spLocks noChangeArrowheads="1"/>
          </p:cNvSpPr>
          <p:nvPr/>
        </p:nvSpPr>
        <p:spPr bwMode="auto">
          <a:xfrm rot="5400000" flipH="1">
            <a:off x="2935635" y="3198713"/>
            <a:ext cx="2357438" cy="357188"/>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eaLnBrk="0" hangingPunct="0">
              <a:defRPr/>
            </a:pPr>
            <a:endParaRPr lang="en-GB" sz="3200">
              <a:latin typeface="+mn-lt"/>
              <a:cs typeface="+mn-cs"/>
            </a:endParaRPr>
          </a:p>
        </p:txBody>
      </p:sp>
      <p:sp>
        <p:nvSpPr>
          <p:cNvPr id="6151" name="Right Arrow 7"/>
          <p:cNvSpPr>
            <a:spLocks noChangeArrowheads="1"/>
          </p:cNvSpPr>
          <p:nvPr/>
        </p:nvSpPr>
        <p:spPr bwMode="auto">
          <a:xfrm rot="-5400000" flipH="1" flipV="1">
            <a:off x="6826921" y="3270152"/>
            <a:ext cx="2357437" cy="357187"/>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eaLnBrk="0" hangingPunct="0">
              <a:defRPr/>
            </a:pPr>
            <a:endParaRPr lang="en-GB" sz="3200">
              <a:latin typeface="+mn-lt"/>
              <a:cs typeface="+mn-cs"/>
            </a:endParaRPr>
          </a:p>
        </p:txBody>
      </p:sp>
      <p:sp>
        <p:nvSpPr>
          <p:cNvPr id="6152" name="TextBox 8"/>
          <p:cNvSpPr txBox="1">
            <a:spLocks noChangeArrowheads="1"/>
          </p:cNvSpPr>
          <p:nvPr/>
        </p:nvSpPr>
        <p:spPr bwMode="auto">
          <a:xfrm>
            <a:off x="4439817" y="5088086"/>
            <a:ext cx="3227809" cy="1077218"/>
          </a:xfrm>
          <a:prstGeom prst="rect">
            <a:avLst/>
          </a:prstGeom>
          <a:noFill/>
          <a:ln w="9525">
            <a:noFill/>
            <a:miter lim="800000"/>
            <a:headEnd/>
            <a:tailEnd/>
          </a:ln>
        </p:spPr>
        <p:txBody>
          <a:bodyPr wrap="square">
            <a:spAutoFit/>
          </a:bodyPr>
          <a:lstStyle/>
          <a:p>
            <a:pPr eaLnBrk="0" hangingPunct="0">
              <a:defRPr/>
            </a:pPr>
            <a:r>
              <a:rPr lang="en-GB" sz="3200" dirty="0">
                <a:solidFill>
                  <a:srgbClr val="FFC000"/>
                </a:solidFill>
                <a:latin typeface="+mn-lt"/>
                <a:cs typeface="+mn-cs"/>
              </a:rPr>
              <a:t>AI processing,</a:t>
            </a:r>
          </a:p>
          <a:p>
            <a:pPr eaLnBrk="0" hangingPunct="0">
              <a:defRPr/>
            </a:pPr>
            <a:r>
              <a:rPr lang="en-GB" sz="3200" dirty="0">
                <a:solidFill>
                  <a:srgbClr val="FFC000"/>
                </a:solidFill>
                <a:latin typeface="+mn-lt"/>
              </a:rPr>
              <a:t>Ground-up data</a:t>
            </a:r>
            <a:endParaRPr lang="en-GB" sz="3200" dirty="0">
              <a:solidFill>
                <a:srgbClr val="FFC000"/>
              </a:solidFill>
              <a:latin typeface="+mn-lt"/>
              <a:cs typeface="+mn-cs"/>
            </a:endParaRPr>
          </a:p>
        </p:txBody>
      </p:sp>
      <p:sp>
        <p:nvSpPr>
          <p:cNvPr id="6153" name="TextBox 9"/>
          <p:cNvSpPr txBox="1">
            <a:spLocks noChangeArrowheads="1"/>
          </p:cNvSpPr>
          <p:nvPr/>
        </p:nvSpPr>
        <p:spPr bwMode="auto">
          <a:xfrm>
            <a:off x="4151784" y="1332058"/>
            <a:ext cx="4251322" cy="584775"/>
          </a:xfrm>
          <a:prstGeom prst="rect">
            <a:avLst/>
          </a:prstGeom>
          <a:noFill/>
          <a:ln w="9525">
            <a:noFill/>
            <a:miter lim="800000"/>
            <a:headEnd/>
            <a:tailEnd/>
          </a:ln>
        </p:spPr>
        <p:txBody>
          <a:bodyPr wrap="square">
            <a:spAutoFit/>
          </a:bodyPr>
          <a:lstStyle/>
          <a:p>
            <a:pPr eaLnBrk="0" hangingPunct="0">
              <a:defRPr/>
            </a:pPr>
            <a:r>
              <a:rPr lang="en-GB" sz="3200" dirty="0">
                <a:solidFill>
                  <a:srgbClr val="FFFF00"/>
                </a:solidFill>
                <a:latin typeface="+mn-lt"/>
                <a:cs typeface="+mn-cs"/>
              </a:rPr>
              <a:t>Access to knowledge</a:t>
            </a:r>
          </a:p>
        </p:txBody>
      </p:sp>
      <p:sp>
        <p:nvSpPr>
          <p:cNvPr id="6155" name="TextBox 11"/>
          <p:cNvSpPr txBox="1">
            <a:spLocks noChangeArrowheads="1"/>
          </p:cNvSpPr>
          <p:nvPr/>
        </p:nvSpPr>
        <p:spPr bwMode="auto">
          <a:xfrm>
            <a:off x="4307782" y="2204864"/>
            <a:ext cx="3359843" cy="1569660"/>
          </a:xfrm>
          <a:prstGeom prst="rect">
            <a:avLst/>
          </a:prstGeom>
          <a:noFill/>
          <a:ln w="9525">
            <a:noFill/>
            <a:miter lim="800000"/>
            <a:headEnd/>
            <a:tailEnd/>
          </a:ln>
        </p:spPr>
        <p:txBody>
          <a:bodyPr wrap="square">
            <a:spAutoFit/>
          </a:bodyPr>
          <a:lstStyle/>
          <a:p>
            <a:pPr eaLnBrk="0" hangingPunct="0">
              <a:defRPr/>
            </a:pPr>
            <a:r>
              <a:rPr lang="en-GB" sz="3200" dirty="0">
                <a:solidFill>
                  <a:schemeClr val="accent2">
                    <a:lumMod val="60000"/>
                    <a:lumOff val="40000"/>
                  </a:schemeClr>
                </a:solidFill>
                <a:latin typeface="+mn-lt"/>
                <a:cs typeface="+mn-cs"/>
              </a:rPr>
              <a:t>People become more capable, more productive</a:t>
            </a:r>
          </a:p>
        </p:txBody>
      </p:sp>
      <p:sp>
        <p:nvSpPr>
          <p:cNvPr id="6156" name="TextBox 12"/>
          <p:cNvSpPr txBox="1">
            <a:spLocks noChangeArrowheads="1"/>
          </p:cNvSpPr>
          <p:nvPr/>
        </p:nvSpPr>
        <p:spPr bwMode="auto">
          <a:xfrm>
            <a:off x="1825650" y="2270027"/>
            <a:ext cx="2714625" cy="584775"/>
          </a:xfrm>
          <a:prstGeom prst="rect">
            <a:avLst/>
          </a:prstGeom>
          <a:noFill/>
          <a:ln w="9525">
            <a:noFill/>
            <a:miter lim="800000"/>
            <a:headEnd/>
            <a:tailEnd/>
          </a:ln>
        </p:spPr>
        <p:txBody>
          <a:bodyPr>
            <a:spAutoFit/>
          </a:bodyPr>
          <a:lstStyle/>
          <a:p>
            <a:pPr eaLnBrk="0" hangingPunct="0">
              <a:defRPr/>
            </a:pPr>
            <a:r>
              <a:rPr lang="en-GB" sz="3200" dirty="0">
                <a:solidFill>
                  <a:srgbClr val="FC9088"/>
                </a:solidFill>
                <a:latin typeface="+mn-lt"/>
                <a:cs typeface="+mn-cs"/>
              </a:rPr>
              <a:t>Ubiquity</a:t>
            </a:r>
          </a:p>
        </p:txBody>
      </p:sp>
      <p:sp>
        <p:nvSpPr>
          <p:cNvPr id="12" name="TextBox 12"/>
          <p:cNvSpPr txBox="1">
            <a:spLocks noChangeArrowheads="1"/>
          </p:cNvSpPr>
          <p:nvPr/>
        </p:nvSpPr>
        <p:spPr bwMode="auto">
          <a:xfrm>
            <a:off x="8185904" y="2348881"/>
            <a:ext cx="2751217" cy="1569660"/>
          </a:xfrm>
          <a:prstGeom prst="rect">
            <a:avLst/>
          </a:prstGeom>
          <a:noFill/>
          <a:ln w="9525">
            <a:noFill/>
            <a:miter lim="800000"/>
            <a:headEnd/>
            <a:tailEnd/>
          </a:ln>
        </p:spPr>
        <p:txBody>
          <a:bodyPr wrap="square">
            <a:spAutoFit/>
          </a:bodyPr>
          <a:lstStyle/>
          <a:p>
            <a:pPr eaLnBrk="0" hangingPunct="0">
              <a:defRPr/>
            </a:pPr>
            <a:r>
              <a:rPr lang="en-GB" sz="3200" dirty="0">
                <a:solidFill>
                  <a:srgbClr val="A1B8D1"/>
                </a:solidFill>
                <a:latin typeface="+mn-lt"/>
                <a:cs typeface="+mn-cs"/>
              </a:rPr>
              <a:t>Search &amp; analysis tools, data mining</a:t>
            </a:r>
          </a:p>
        </p:txBody>
      </p:sp>
      <p:sp>
        <p:nvSpPr>
          <p:cNvPr id="13" name="TextBox 12"/>
          <p:cNvSpPr txBox="1">
            <a:spLocks noChangeArrowheads="1"/>
          </p:cNvSpPr>
          <p:nvPr/>
        </p:nvSpPr>
        <p:spPr bwMode="auto">
          <a:xfrm>
            <a:off x="1842925" y="3204778"/>
            <a:ext cx="2714625" cy="1569660"/>
          </a:xfrm>
          <a:prstGeom prst="rect">
            <a:avLst/>
          </a:prstGeom>
          <a:noFill/>
          <a:ln w="9525">
            <a:noFill/>
            <a:miter lim="800000"/>
            <a:headEnd/>
            <a:tailEnd/>
          </a:ln>
        </p:spPr>
        <p:txBody>
          <a:bodyPr>
            <a:spAutoFit/>
          </a:bodyPr>
          <a:lstStyle/>
          <a:p>
            <a:pPr eaLnBrk="0" hangingPunct="0">
              <a:defRPr/>
            </a:pPr>
            <a:r>
              <a:rPr lang="en-GB" sz="3200" dirty="0">
                <a:solidFill>
                  <a:srgbClr val="FFCC66"/>
                </a:solidFill>
                <a:latin typeface="+mn-lt"/>
                <a:cs typeface="+mn-cs"/>
              </a:rPr>
              <a:t>Natural language interaction</a:t>
            </a:r>
          </a:p>
        </p:txBody>
      </p:sp>
      <p:sp>
        <p:nvSpPr>
          <p:cNvPr id="14" name="TextBox 11"/>
          <p:cNvSpPr txBox="1">
            <a:spLocks noChangeArrowheads="1"/>
          </p:cNvSpPr>
          <p:nvPr/>
        </p:nvSpPr>
        <p:spPr bwMode="auto">
          <a:xfrm>
            <a:off x="2063552" y="6165305"/>
            <a:ext cx="8136904" cy="584775"/>
          </a:xfrm>
          <a:prstGeom prst="rect">
            <a:avLst/>
          </a:prstGeom>
          <a:noFill/>
          <a:ln w="9525">
            <a:noFill/>
            <a:miter lim="800000"/>
            <a:headEnd/>
            <a:tailEnd/>
          </a:ln>
        </p:spPr>
        <p:txBody>
          <a:bodyPr wrap="square">
            <a:spAutoFit/>
          </a:bodyPr>
          <a:lstStyle/>
          <a:p>
            <a:pPr eaLnBrk="0" hangingPunct="0">
              <a:defRPr/>
            </a:pPr>
            <a:r>
              <a:rPr lang="en-GB" sz="3200" dirty="0">
                <a:latin typeface="+mn-lt"/>
              </a:rPr>
              <a:t>Do you want fewer people or better people?</a:t>
            </a:r>
            <a:endParaRPr lang="en-GB" sz="3200" dirty="0">
              <a:latin typeface="+mn-lt"/>
              <a:cs typeface="+mn-cs"/>
            </a:endParaRPr>
          </a:p>
        </p:txBody>
      </p:sp>
      <p:sp>
        <p:nvSpPr>
          <p:cNvPr id="15" name="TextBox 12"/>
          <p:cNvSpPr txBox="1">
            <a:spLocks noChangeArrowheads="1"/>
          </p:cNvSpPr>
          <p:nvPr/>
        </p:nvSpPr>
        <p:spPr bwMode="auto">
          <a:xfrm>
            <a:off x="4295800" y="3719934"/>
            <a:ext cx="3588418" cy="1077218"/>
          </a:xfrm>
          <a:prstGeom prst="rect">
            <a:avLst/>
          </a:prstGeom>
          <a:noFill/>
          <a:ln w="9525">
            <a:noFill/>
            <a:miter lim="800000"/>
            <a:headEnd/>
            <a:tailEnd/>
          </a:ln>
        </p:spPr>
        <p:txBody>
          <a:bodyPr wrap="square">
            <a:spAutoFit/>
          </a:bodyPr>
          <a:lstStyle/>
          <a:p>
            <a:pPr eaLnBrk="0" hangingPunct="0">
              <a:defRPr/>
            </a:pPr>
            <a:r>
              <a:rPr lang="en-GB" sz="3200" dirty="0">
                <a:solidFill>
                  <a:srgbClr val="FF0000"/>
                </a:solidFill>
                <a:latin typeface="+mn-lt"/>
                <a:cs typeface="+mn-cs"/>
              </a:rPr>
              <a:t>Need fewer people for same work</a:t>
            </a:r>
          </a:p>
        </p:txBody>
      </p:sp>
    </p:spTree>
    <p:extLst>
      <p:ext uri="{BB962C8B-B14F-4D97-AF65-F5344CB8AC3E}">
        <p14:creationId xmlns:p14="http://schemas.microsoft.com/office/powerpoint/2010/main" val="291056568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ChangeArrowheads="1"/>
          </p:cNvSpPr>
          <p:nvPr/>
        </p:nvSpPr>
        <p:spPr bwMode="auto">
          <a:xfrm>
            <a:off x="2009477" y="1628800"/>
            <a:ext cx="8238728" cy="4472150"/>
          </a:xfrm>
          <a:prstGeom prst="rect">
            <a:avLst/>
          </a:prstGeom>
          <a:gradFill rotWithShape="0">
            <a:gsLst>
              <a:gs pos="0">
                <a:schemeClr val="accent1">
                  <a:gamma/>
                  <a:shade val="76078"/>
                  <a:invGamma/>
                </a:schemeClr>
              </a:gs>
              <a:gs pos="100000">
                <a:schemeClr val="accent1"/>
              </a:gs>
            </a:gsLst>
            <a:lin ang="18900000" scaled="1"/>
          </a:gradFill>
          <a:ln w="9525">
            <a:solidFill>
              <a:schemeClr val="tx1"/>
            </a:solidFill>
            <a:miter lim="800000"/>
            <a:headEnd/>
            <a:tailEnd/>
          </a:ln>
          <a:effectLst/>
        </p:spPr>
        <p:txBody>
          <a:bodyPr wrap="none" anchor="ctr"/>
          <a:lstStyle/>
          <a:p>
            <a:pPr algn="ctr">
              <a:defRPr/>
            </a:pPr>
            <a:endParaRPr lang="en-GB" sz="1800" i="0">
              <a:latin typeface="+mn-lt"/>
            </a:endParaRPr>
          </a:p>
        </p:txBody>
      </p:sp>
      <p:sp>
        <p:nvSpPr>
          <p:cNvPr id="7171" name="Rectangle 3"/>
          <p:cNvSpPr>
            <a:spLocks noGrp="1" noChangeArrowheads="1"/>
          </p:cNvSpPr>
          <p:nvPr>
            <p:ph type="title"/>
          </p:nvPr>
        </p:nvSpPr>
        <p:spPr>
          <a:xfrm>
            <a:off x="1981200" y="357188"/>
            <a:ext cx="8458200" cy="1143000"/>
          </a:xfrm>
        </p:spPr>
        <p:txBody>
          <a:bodyPr/>
          <a:lstStyle/>
          <a:p>
            <a:r>
              <a:rPr lang="en-GB" smtClean="0"/>
              <a:t>Part-reversal of globalisation</a:t>
            </a:r>
          </a:p>
        </p:txBody>
      </p:sp>
      <p:grpSp>
        <p:nvGrpSpPr>
          <p:cNvPr id="2" name="Group 4"/>
          <p:cNvGrpSpPr>
            <a:grpSpLocks/>
          </p:cNvGrpSpPr>
          <p:nvPr/>
        </p:nvGrpSpPr>
        <p:grpSpPr bwMode="auto">
          <a:xfrm>
            <a:off x="1838878" y="6077892"/>
            <a:ext cx="8316244" cy="369119"/>
            <a:chOff x="422" y="3818"/>
            <a:chExt cx="4506" cy="200"/>
          </a:xfrm>
        </p:grpSpPr>
        <p:sp>
          <p:nvSpPr>
            <p:cNvPr id="7180" name="Text Box 5"/>
            <p:cNvSpPr txBox="1">
              <a:spLocks noChangeArrowheads="1"/>
            </p:cNvSpPr>
            <p:nvPr/>
          </p:nvSpPr>
          <p:spPr bwMode="auto">
            <a:xfrm>
              <a:off x="422" y="3818"/>
              <a:ext cx="378" cy="200"/>
            </a:xfrm>
            <a:prstGeom prst="rect">
              <a:avLst/>
            </a:prstGeom>
            <a:noFill/>
            <a:ln w="9525">
              <a:noFill/>
              <a:miter lim="800000"/>
              <a:headEnd/>
              <a:tailEnd/>
            </a:ln>
          </p:spPr>
          <p:txBody>
            <a:bodyPr wrap="none">
              <a:spAutoFit/>
            </a:bodyPr>
            <a:lstStyle/>
            <a:p>
              <a:r>
                <a:rPr lang="en-GB" sz="1800" i="0" dirty="0">
                  <a:latin typeface="+mn-lt"/>
                </a:rPr>
                <a:t>2010</a:t>
              </a:r>
            </a:p>
          </p:txBody>
        </p:sp>
        <p:sp>
          <p:nvSpPr>
            <p:cNvPr id="7181" name="Text Box 6"/>
            <p:cNvSpPr txBox="1">
              <a:spLocks noChangeArrowheads="1"/>
            </p:cNvSpPr>
            <p:nvPr/>
          </p:nvSpPr>
          <p:spPr bwMode="auto">
            <a:xfrm>
              <a:off x="1798" y="3818"/>
              <a:ext cx="378" cy="200"/>
            </a:xfrm>
            <a:prstGeom prst="rect">
              <a:avLst/>
            </a:prstGeom>
            <a:noFill/>
            <a:ln w="9525">
              <a:noFill/>
              <a:miter lim="800000"/>
              <a:headEnd/>
              <a:tailEnd/>
            </a:ln>
          </p:spPr>
          <p:txBody>
            <a:bodyPr wrap="none">
              <a:spAutoFit/>
            </a:bodyPr>
            <a:lstStyle/>
            <a:p>
              <a:r>
                <a:rPr lang="en-GB" sz="1800" i="0">
                  <a:latin typeface="+mn-lt"/>
                </a:rPr>
                <a:t>2015</a:t>
              </a:r>
            </a:p>
          </p:txBody>
        </p:sp>
        <p:sp>
          <p:nvSpPr>
            <p:cNvPr id="7182" name="Text Box 7"/>
            <p:cNvSpPr txBox="1">
              <a:spLocks noChangeArrowheads="1"/>
            </p:cNvSpPr>
            <p:nvPr/>
          </p:nvSpPr>
          <p:spPr bwMode="auto">
            <a:xfrm>
              <a:off x="3174" y="3818"/>
              <a:ext cx="378" cy="200"/>
            </a:xfrm>
            <a:prstGeom prst="rect">
              <a:avLst/>
            </a:prstGeom>
            <a:noFill/>
            <a:ln w="9525">
              <a:noFill/>
              <a:miter lim="800000"/>
              <a:headEnd/>
              <a:tailEnd/>
            </a:ln>
          </p:spPr>
          <p:txBody>
            <a:bodyPr wrap="none">
              <a:spAutoFit/>
            </a:bodyPr>
            <a:lstStyle/>
            <a:p>
              <a:r>
                <a:rPr lang="en-GB" sz="1800" i="0">
                  <a:latin typeface="+mn-lt"/>
                </a:rPr>
                <a:t>2020</a:t>
              </a:r>
            </a:p>
          </p:txBody>
        </p:sp>
        <p:sp>
          <p:nvSpPr>
            <p:cNvPr id="7183" name="Text Box 8"/>
            <p:cNvSpPr txBox="1">
              <a:spLocks noChangeArrowheads="1"/>
            </p:cNvSpPr>
            <p:nvPr/>
          </p:nvSpPr>
          <p:spPr bwMode="auto">
            <a:xfrm>
              <a:off x="4550" y="3818"/>
              <a:ext cx="378" cy="200"/>
            </a:xfrm>
            <a:prstGeom prst="rect">
              <a:avLst/>
            </a:prstGeom>
            <a:noFill/>
            <a:ln w="9525">
              <a:noFill/>
              <a:miter lim="800000"/>
              <a:headEnd/>
              <a:tailEnd/>
            </a:ln>
          </p:spPr>
          <p:txBody>
            <a:bodyPr wrap="none">
              <a:spAutoFit/>
            </a:bodyPr>
            <a:lstStyle/>
            <a:p>
              <a:r>
                <a:rPr lang="en-GB" sz="1800" i="0">
                  <a:latin typeface="+mn-lt"/>
                </a:rPr>
                <a:t>2025</a:t>
              </a:r>
            </a:p>
          </p:txBody>
        </p:sp>
      </p:grpSp>
      <p:sp>
        <p:nvSpPr>
          <p:cNvPr id="7173" name="Text Box 10"/>
          <p:cNvSpPr txBox="1">
            <a:spLocks noChangeArrowheads="1"/>
          </p:cNvSpPr>
          <p:nvPr/>
        </p:nvSpPr>
        <p:spPr bwMode="auto">
          <a:xfrm>
            <a:off x="7187353" y="4630418"/>
            <a:ext cx="2989861" cy="1200329"/>
          </a:xfrm>
          <a:prstGeom prst="rect">
            <a:avLst/>
          </a:prstGeom>
          <a:solidFill>
            <a:schemeClr val="hlink"/>
          </a:solidFill>
          <a:ln w="9525">
            <a:noFill/>
            <a:miter lim="800000"/>
            <a:headEnd/>
            <a:tailEnd/>
          </a:ln>
        </p:spPr>
        <p:txBody>
          <a:bodyPr wrap="square">
            <a:spAutoFit/>
          </a:bodyPr>
          <a:lstStyle/>
          <a:p>
            <a:r>
              <a:rPr lang="en-GB" sz="1800" i="0">
                <a:latin typeface="+mn-lt"/>
              </a:rPr>
              <a:t>Global arrangements for most things, but work and consumption patterns will be increasingly localised</a:t>
            </a:r>
          </a:p>
        </p:txBody>
      </p:sp>
      <p:sp>
        <p:nvSpPr>
          <p:cNvPr id="7174" name="Freeform 11"/>
          <p:cNvSpPr>
            <a:spLocks/>
          </p:cNvSpPr>
          <p:nvPr/>
        </p:nvSpPr>
        <p:spPr bwMode="auto">
          <a:xfrm>
            <a:off x="2033736" y="2166558"/>
            <a:ext cx="8238728" cy="1343592"/>
          </a:xfrm>
          <a:custGeom>
            <a:avLst/>
            <a:gdLst>
              <a:gd name="T0" fmla="*/ 0 w 4464"/>
              <a:gd name="T1" fmla="*/ 2147483647 h 728"/>
              <a:gd name="T2" fmla="*/ 2147483647 w 4464"/>
              <a:gd name="T3" fmla="*/ 2147483647 h 728"/>
              <a:gd name="T4" fmla="*/ 2147483647 w 4464"/>
              <a:gd name="T5" fmla="*/ 2147483647 h 728"/>
              <a:gd name="T6" fmla="*/ 0 60000 65536"/>
              <a:gd name="T7" fmla="*/ 0 60000 65536"/>
              <a:gd name="T8" fmla="*/ 0 60000 65536"/>
              <a:gd name="T9" fmla="*/ 0 w 4464"/>
              <a:gd name="T10" fmla="*/ 0 h 728"/>
              <a:gd name="T11" fmla="*/ 4464 w 4464"/>
              <a:gd name="T12" fmla="*/ 728 h 728"/>
            </a:gdLst>
            <a:ahLst/>
            <a:cxnLst>
              <a:cxn ang="T6">
                <a:pos x="T0" y="T1"/>
              </a:cxn>
              <a:cxn ang="T7">
                <a:pos x="T2" y="T3"/>
              </a:cxn>
              <a:cxn ang="T8">
                <a:pos x="T4" y="T5"/>
              </a:cxn>
            </a:cxnLst>
            <a:rect l="T9" t="T10" r="T11" b="T12"/>
            <a:pathLst>
              <a:path w="4464" h="728">
                <a:moveTo>
                  <a:pt x="0" y="680"/>
                </a:moveTo>
                <a:cubicBezTo>
                  <a:pt x="1068" y="340"/>
                  <a:pt x="2136" y="0"/>
                  <a:pt x="2880" y="8"/>
                </a:cubicBezTo>
                <a:cubicBezTo>
                  <a:pt x="3624" y="16"/>
                  <a:pt x="4044" y="372"/>
                  <a:pt x="4464" y="728"/>
                </a:cubicBezTo>
              </a:path>
            </a:pathLst>
          </a:custGeom>
          <a:noFill/>
          <a:ln w="38100">
            <a:solidFill>
              <a:srgbClr val="FFFF00"/>
            </a:solidFill>
            <a:round/>
            <a:headEnd/>
            <a:tailEnd/>
          </a:ln>
        </p:spPr>
        <p:txBody>
          <a:bodyPr wrap="none" anchor="ctr"/>
          <a:lstStyle/>
          <a:p>
            <a:endParaRPr lang="en-GB" sz="1800" i="0">
              <a:latin typeface="+mn-lt"/>
            </a:endParaRPr>
          </a:p>
        </p:txBody>
      </p:sp>
      <p:sp>
        <p:nvSpPr>
          <p:cNvPr id="7175" name="Text Box 12"/>
          <p:cNvSpPr txBox="1">
            <a:spLocks noChangeArrowheads="1"/>
          </p:cNvSpPr>
          <p:nvPr/>
        </p:nvSpPr>
        <p:spPr bwMode="auto">
          <a:xfrm>
            <a:off x="2845956" y="5357599"/>
            <a:ext cx="3978911" cy="369332"/>
          </a:xfrm>
          <a:prstGeom prst="rect">
            <a:avLst/>
          </a:prstGeom>
          <a:solidFill>
            <a:schemeClr val="hlink"/>
          </a:solidFill>
          <a:ln w="9525">
            <a:noFill/>
            <a:miter lim="800000"/>
            <a:headEnd/>
            <a:tailEnd/>
          </a:ln>
        </p:spPr>
        <p:txBody>
          <a:bodyPr wrap="square">
            <a:spAutoFit/>
          </a:bodyPr>
          <a:lstStyle/>
          <a:p>
            <a:r>
              <a:rPr lang="en-GB" sz="1800" i="0" dirty="0">
                <a:latin typeface="+mn-lt"/>
              </a:rPr>
              <a:t>Many things </a:t>
            </a:r>
            <a:r>
              <a:rPr lang="en-GB" sz="1800" i="0" dirty="0" smtClean="0">
                <a:latin typeface="+mn-lt"/>
              </a:rPr>
              <a:t>increasingly globalised</a:t>
            </a:r>
            <a:endParaRPr lang="en-GB" sz="1800" i="0" dirty="0">
              <a:latin typeface="+mn-lt"/>
            </a:endParaRPr>
          </a:p>
        </p:txBody>
      </p:sp>
      <p:sp>
        <p:nvSpPr>
          <p:cNvPr id="7176" name="Text Box 13"/>
          <p:cNvSpPr txBox="1">
            <a:spLocks noChangeArrowheads="1"/>
          </p:cNvSpPr>
          <p:nvPr/>
        </p:nvSpPr>
        <p:spPr bwMode="auto">
          <a:xfrm>
            <a:off x="6041925" y="2499587"/>
            <a:ext cx="2583830" cy="646331"/>
          </a:xfrm>
          <a:prstGeom prst="rect">
            <a:avLst/>
          </a:prstGeom>
          <a:solidFill>
            <a:schemeClr val="accent2"/>
          </a:solidFill>
          <a:ln w="9525">
            <a:noFill/>
            <a:miter lim="800000"/>
            <a:headEnd/>
            <a:tailEnd/>
          </a:ln>
        </p:spPr>
        <p:txBody>
          <a:bodyPr wrap="square">
            <a:spAutoFit/>
          </a:bodyPr>
          <a:lstStyle/>
          <a:p>
            <a:r>
              <a:rPr lang="en-GB" sz="1800" i="0" dirty="0">
                <a:latin typeface="+mn-lt"/>
              </a:rPr>
              <a:t>Machine intelligence changes nature of work</a:t>
            </a:r>
          </a:p>
        </p:txBody>
      </p:sp>
      <p:sp>
        <p:nvSpPr>
          <p:cNvPr id="7177" name="Text Box 13"/>
          <p:cNvSpPr txBox="1">
            <a:spLocks noChangeArrowheads="1"/>
          </p:cNvSpPr>
          <p:nvPr/>
        </p:nvSpPr>
        <p:spPr bwMode="auto">
          <a:xfrm>
            <a:off x="4592290" y="4168753"/>
            <a:ext cx="2583830" cy="923330"/>
          </a:xfrm>
          <a:prstGeom prst="rect">
            <a:avLst/>
          </a:prstGeom>
          <a:solidFill>
            <a:schemeClr val="accent2"/>
          </a:solidFill>
          <a:ln w="9525">
            <a:noFill/>
            <a:miter lim="800000"/>
            <a:headEnd/>
            <a:tailEnd/>
          </a:ln>
        </p:spPr>
        <p:txBody>
          <a:bodyPr wrap="square">
            <a:spAutoFit/>
          </a:bodyPr>
          <a:lstStyle/>
          <a:p>
            <a:r>
              <a:rPr lang="en-GB" sz="1800" i="0" dirty="0">
                <a:latin typeface="+mn-lt"/>
              </a:rPr>
              <a:t>Carbon economics </a:t>
            </a:r>
            <a:r>
              <a:rPr lang="en-GB" sz="1800" i="0" dirty="0" smtClean="0">
                <a:latin typeface="+mn-lt"/>
              </a:rPr>
              <a:t>dictates </a:t>
            </a:r>
            <a:r>
              <a:rPr lang="en-GB" sz="1800" i="0" dirty="0">
                <a:latin typeface="+mn-lt"/>
              </a:rPr>
              <a:t>less global transportation</a:t>
            </a:r>
          </a:p>
        </p:txBody>
      </p:sp>
      <p:sp>
        <p:nvSpPr>
          <p:cNvPr id="7178" name="Text Box 10"/>
          <p:cNvSpPr txBox="1">
            <a:spLocks noChangeArrowheads="1"/>
          </p:cNvSpPr>
          <p:nvPr/>
        </p:nvSpPr>
        <p:spPr bwMode="auto">
          <a:xfrm>
            <a:off x="8112224" y="3427093"/>
            <a:ext cx="2064990" cy="923330"/>
          </a:xfrm>
          <a:prstGeom prst="rect">
            <a:avLst/>
          </a:prstGeom>
          <a:solidFill>
            <a:schemeClr val="hlink"/>
          </a:solidFill>
          <a:ln w="9525">
            <a:noFill/>
            <a:miter lim="800000"/>
            <a:headEnd/>
            <a:tailEnd/>
          </a:ln>
        </p:spPr>
        <p:txBody>
          <a:bodyPr wrap="square">
            <a:spAutoFit/>
          </a:bodyPr>
          <a:lstStyle/>
          <a:p>
            <a:r>
              <a:rPr lang="en-GB" sz="1800" i="0" dirty="0" smtClean="0">
                <a:latin typeface="+mn-lt"/>
              </a:rPr>
              <a:t>Potential </a:t>
            </a:r>
            <a:r>
              <a:rPr lang="en-GB" sz="1800" i="0" dirty="0">
                <a:latin typeface="+mn-lt"/>
              </a:rPr>
              <a:t>for virus outbreaks forcing travel constraints</a:t>
            </a:r>
          </a:p>
        </p:txBody>
      </p:sp>
      <p:sp>
        <p:nvSpPr>
          <p:cNvPr id="7179" name="Text Box 10"/>
          <p:cNvSpPr txBox="1">
            <a:spLocks noChangeArrowheads="1"/>
          </p:cNvSpPr>
          <p:nvPr/>
        </p:nvSpPr>
        <p:spPr bwMode="auto">
          <a:xfrm>
            <a:off x="6040665" y="3219425"/>
            <a:ext cx="1999551" cy="923330"/>
          </a:xfrm>
          <a:prstGeom prst="rect">
            <a:avLst/>
          </a:prstGeom>
          <a:solidFill>
            <a:schemeClr val="hlink"/>
          </a:solidFill>
          <a:ln w="9525">
            <a:noFill/>
            <a:miter lim="800000"/>
            <a:headEnd/>
            <a:tailEnd/>
          </a:ln>
        </p:spPr>
        <p:txBody>
          <a:bodyPr wrap="square">
            <a:spAutoFit/>
          </a:bodyPr>
          <a:lstStyle/>
          <a:p>
            <a:r>
              <a:rPr lang="en-GB" sz="1800" i="0" dirty="0" smtClean="0">
                <a:latin typeface="+mn-lt"/>
              </a:rPr>
              <a:t>Protectionism &amp; regionalisation returning</a:t>
            </a:r>
            <a:endParaRPr lang="en-GB" sz="1800" i="0" dirty="0">
              <a:latin typeface="+mn-lt"/>
            </a:endParaRPr>
          </a:p>
        </p:txBody>
      </p:sp>
    </p:spTree>
    <p:extLst>
      <p:ext uri="{BB962C8B-B14F-4D97-AF65-F5344CB8AC3E}">
        <p14:creationId xmlns:p14="http://schemas.microsoft.com/office/powerpoint/2010/main" val="2984347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en-GB" dirty="0" smtClean="0"/>
              <a:t>3d Printing stimulates local manufacture</a:t>
            </a:r>
            <a:endParaRPr lang="en-GB" dirty="0"/>
          </a:p>
        </p:txBody>
      </p:sp>
      <p:pic>
        <p:nvPicPr>
          <p:cNvPr id="36866" name="Picture 2" descr="http://t1.gstatic.com/images?q=tbn:ANd9GcS0HkD8a9BXk1Bte_6YShIoQiG4O3CXgWg0ubDblAbYETu6BFeRLw"/>
          <p:cNvPicPr>
            <a:picLocks noChangeAspect="1" noChangeArrowheads="1"/>
          </p:cNvPicPr>
          <p:nvPr/>
        </p:nvPicPr>
        <p:blipFill>
          <a:blip r:embed="rId3" cstate="print"/>
          <a:srcRect/>
          <a:stretch>
            <a:fillRect/>
          </a:stretch>
        </p:blipFill>
        <p:spPr bwMode="auto">
          <a:xfrm>
            <a:off x="1524001" y="1628800"/>
            <a:ext cx="2619375" cy="1743076"/>
          </a:xfrm>
          <a:prstGeom prst="rect">
            <a:avLst/>
          </a:prstGeom>
          <a:noFill/>
        </p:spPr>
      </p:pic>
      <p:pic>
        <p:nvPicPr>
          <p:cNvPr id="36870" name="Picture 6" descr="http://t2.gstatic.com/images?q=tbn:ANd9GcQDNXmxUEebZY8JdEODRoIAbtL4FdxFuJ1IqNxwsKjHR9tBf-Bm"/>
          <p:cNvPicPr>
            <a:picLocks noChangeAspect="1" noChangeArrowheads="1"/>
          </p:cNvPicPr>
          <p:nvPr/>
        </p:nvPicPr>
        <p:blipFill>
          <a:blip r:embed="rId4" cstate="print"/>
          <a:srcRect/>
          <a:stretch>
            <a:fillRect/>
          </a:stretch>
        </p:blipFill>
        <p:spPr bwMode="auto">
          <a:xfrm>
            <a:off x="8027966" y="1507280"/>
            <a:ext cx="2266950" cy="2019301"/>
          </a:xfrm>
          <a:prstGeom prst="rect">
            <a:avLst/>
          </a:prstGeom>
          <a:noFill/>
        </p:spPr>
      </p:pic>
      <p:pic>
        <p:nvPicPr>
          <p:cNvPr id="36874" name="Picture 10" descr="http://blog.ponoko.com/wp-content/uploads/2012/02/ceramic_competition.png"/>
          <p:cNvPicPr>
            <a:picLocks noChangeAspect="1" noChangeArrowheads="1"/>
          </p:cNvPicPr>
          <p:nvPr/>
        </p:nvPicPr>
        <p:blipFill>
          <a:blip r:embed="rId5" cstate="print"/>
          <a:srcRect/>
          <a:stretch>
            <a:fillRect/>
          </a:stretch>
        </p:blipFill>
        <p:spPr bwMode="auto">
          <a:xfrm>
            <a:off x="4143375" y="1702906"/>
            <a:ext cx="3635896" cy="1583841"/>
          </a:xfrm>
          <a:prstGeom prst="rect">
            <a:avLst/>
          </a:prstGeom>
          <a:noFill/>
        </p:spPr>
      </p:pic>
      <p:sp>
        <p:nvSpPr>
          <p:cNvPr id="8" name="TextBox 7"/>
          <p:cNvSpPr txBox="1"/>
          <p:nvPr/>
        </p:nvSpPr>
        <p:spPr>
          <a:xfrm>
            <a:off x="1847528" y="5910372"/>
            <a:ext cx="8496944" cy="830997"/>
          </a:xfrm>
          <a:prstGeom prst="rect">
            <a:avLst/>
          </a:prstGeom>
          <a:noFill/>
        </p:spPr>
        <p:txBody>
          <a:bodyPr wrap="square" rtlCol="0">
            <a:spAutoFit/>
          </a:bodyPr>
          <a:lstStyle/>
          <a:p>
            <a:r>
              <a:rPr lang="en-GB" sz="2400" i="0" dirty="0">
                <a:latin typeface="+mn-lt"/>
              </a:rPr>
              <a:t>High street pick &amp; place 3d printing hybrids will soon make complex artefacts containing a wide range of IT &amp; mechanics</a:t>
            </a:r>
          </a:p>
        </p:txBody>
      </p:sp>
      <p:pic>
        <p:nvPicPr>
          <p:cNvPr id="2" name="Picture 1"/>
          <p:cNvPicPr>
            <a:picLocks noChangeAspect="1"/>
          </p:cNvPicPr>
          <p:nvPr/>
        </p:nvPicPr>
        <p:blipFill>
          <a:blip r:embed="rId6"/>
          <a:stretch>
            <a:fillRect/>
          </a:stretch>
        </p:blipFill>
        <p:spPr>
          <a:xfrm>
            <a:off x="1897318" y="3353942"/>
            <a:ext cx="2562343" cy="2163290"/>
          </a:xfrm>
          <a:prstGeom prst="rect">
            <a:avLst/>
          </a:prstGeom>
        </p:spPr>
      </p:pic>
      <p:pic>
        <p:nvPicPr>
          <p:cNvPr id="3" name="Picture 2"/>
          <p:cNvPicPr>
            <a:picLocks noChangeAspect="1"/>
          </p:cNvPicPr>
          <p:nvPr/>
        </p:nvPicPr>
        <p:blipFill>
          <a:blip r:embed="rId7"/>
          <a:stretch>
            <a:fillRect/>
          </a:stretch>
        </p:blipFill>
        <p:spPr>
          <a:xfrm>
            <a:off x="5279741" y="3353943"/>
            <a:ext cx="2499531" cy="2499531"/>
          </a:xfrm>
          <a:prstGeom prst="rect">
            <a:avLst/>
          </a:prstGeom>
        </p:spPr>
      </p:pic>
      <p:sp>
        <p:nvSpPr>
          <p:cNvPr id="4" name="TextBox 3"/>
          <p:cNvSpPr txBox="1"/>
          <p:nvPr/>
        </p:nvSpPr>
        <p:spPr>
          <a:xfrm>
            <a:off x="4655841" y="4221089"/>
            <a:ext cx="495649" cy="646331"/>
          </a:xfrm>
          <a:prstGeom prst="rect">
            <a:avLst/>
          </a:prstGeom>
          <a:noFill/>
        </p:spPr>
        <p:txBody>
          <a:bodyPr wrap="none" rtlCol="0">
            <a:spAutoFit/>
          </a:bodyPr>
          <a:lstStyle/>
          <a:p>
            <a:r>
              <a:rPr lang="en-GB" dirty="0"/>
              <a:t>+</a:t>
            </a:r>
          </a:p>
        </p:txBody>
      </p:sp>
      <p:sp>
        <p:nvSpPr>
          <p:cNvPr id="10" name="TextBox 9"/>
          <p:cNvSpPr txBox="1"/>
          <p:nvPr/>
        </p:nvSpPr>
        <p:spPr>
          <a:xfrm>
            <a:off x="8027966" y="4376225"/>
            <a:ext cx="2532530" cy="1077218"/>
          </a:xfrm>
          <a:prstGeom prst="rect">
            <a:avLst/>
          </a:prstGeom>
          <a:noFill/>
        </p:spPr>
        <p:txBody>
          <a:bodyPr wrap="square" rtlCol="0">
            <a:spAutoFit/>
          </a:bodyPr>
          <a:lstStyle/>
          <a:p>
            <a:r>
              <a:rPr lang="en-GB" sz="3200" i="0" dirty="0">
                <a:solidFill>
                  <a:srgbClr val="FF0000"/>
                </a:solidFill>
                <a:latin typeface="+mn-lt"/>
              </a:rPr>
              <a:t>Beware of overhype!</a:t>
            </a:r>
          </a:p>
        </p:txBody>
      </p:sp>
    </p:spTree>
    <p:extLst>
      <p:ext uri="{BB962C8B-B14F-4D97-AF65-F5344CB8AC3E}">
        <p14:creationId xmlns:p14="http://schemas.microsoft.com/office/powerpoint/2010/main" val="35041553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59496" y="269776"/>
            <a:ext cx="8422704" cy="1143000"/>
          </a:xfrm>
        </p:spPr>
        <p:txBody>
          <a:bodyPr/>
          <a:lstStyle/>
          <a:p>
            <a:r>
              <a:rPr lang="en-GB" dirty="0" smtClean="0"/>
              <a:t>Home business food production &amp; 3D printing</a:t>
            </a:r>
          </a:p>
        </p:txBody>
      </p:sp>
      <p:sp>
        <p:nvSpPr>
          <p:cNvPr id="7" name="TextBox 6"/>
          <p:cNvSpPr txBox="1"/>
          <p:nvPr/>
        </p:nvSpPr>
        <p:spPr>
          <a:xfrm>
            <a:off x="4958527" y="2086594"/>
            <a:ext cx="2897220" cy="1938992"/>
          </a:xfrm>
          <a:prstGeom prst="rect">
            <a:avLst/>
          </a:prstGeom>
          <a:noFill/>
        </p:spPr>
        <p:txBody>
          <a:bodyPr wrap="square" rtlCol="0">
            <a:spAutoFit/>
          </a:bodyPr>
          <a:lstStyle/>
          <a:p>
            <a:r>
              <a:rPr lang="en-GB" sz="2000" i="0" dirty="0">
                <a:latin typeface="+mn-lt"/>
              </a:rPr>
              <a:t>3D printing is useful for some things. Makes sense for decorations, novelties &amp; sweets, less suited to everyday foods or meals.</a:t>
            </a:r>
          </a:p>
        </p:txBody>
      </p:sp>
      <p:pic>
        <p:nvPicPr>
          <p:cNvPr id="3074" name="Picture 2" descr="http://www.3ders.org/images/3d-food-prin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4" y="1988841"/>
            <a:ext cx="3216043" cy="16991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e-sugar-lab.com/sites/default/files/3D_Printed_Wedding_Ca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13" y="3748010"/>
            <a:ext cx="3270449" cy="1769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3513" y="5157192"/>
            <a:ext cx="1130438" cy="338554"/>
          </a:xfrm>
          <a:prstGeom prst="rect">
            <a:avLst/>
          </a:prstGeom>
          <a:noFill/>
        </p:spPr>
        <p:txBody>
          <a:bodyPr wrap="none" rtlCol="0">
            <a:spAutoFit/>
          </a:bodyPr>
          <a:lstStyle/>
          <a:p>
            <a:r>
              <a:rPr lang="en-GB" sz="1600" i="0" dirty="0">
                <a:latin typeface="+mn-lt"/>
              </a:rPr>
              <a:t>Sugar Lab</a:t>
            </a:r>
          </a:p>
        </p:txBody>
      </p:sp>
      <p:sp>
        <p:nvSpPr>
          <p:cNvPr id="10" name="TextBox 9"/>
          <p:cNvSpPr txBox="1"/>
          <p:nvPr/>
        </p:nvSpPr>
        <p:spPr>
          <a:xfrm>
            <a:off x="1775522" y="3356992"/>
            <a:ext cx="1051891" cy="338554"/>
          </a:xfrm>
          <a:prstGeom prst="rect">
            <a:avLst/>
          </a:prstGeom>
          <a:noFill/>
        </p:spPr>
        <p:txBody>
          <a:bodyPr wrap="none" rtlCol="0">
            <a:spAutoFit/>
          </a:bodyPr>
          <a:lstStyle/>
          <a:p>
            <a:r>
              <a:rPr lang="en-GB" sz="1600" i="0" dirty="0">
                <a:latin typeface="+mn-lt"/>
              </a:rPr>
              <a:t>3ders.org</a:t>
            </a:r>
          </a:p>
        </p:txBody>
      </p:sp>
      <p:sp>
        <p:nvSpPr>
          <p:cNvPr id="17" name="TextBox 16"/>
          <p:cNvSpPr txBox="1"/>
          <p:nvPr/>
        </p:nvSpPr>
        <p:spPr>
          <a:xfrm>
            <a:off x="1847528" y="5653698"/>
            <a:ext cx="4320480" cy="1015663"/>
          </a:xfrm>
          <a:prstGeom prst="rect">
            <a:avLst/>
          </a:prstGeom>
          <a:noFill/>
        </p:spPr>
        <p:txBody>
          <a:bodyPr wrap="square" rtlCol="0">
            <a:spAutoFit/>
          </a:bodyPr>
          <a:lstStyle/>
          <a:p>
            <a:r>
              <a:rPr lang="en-GB" sz="2000" i="0" dirty="0">
                <a:latin typeface="+mn-lt"/>
              </a:rPr>
              <a:t>Pick and place robotic assembly may hybridise with 3D printers soon and that will be much better!</a:t>
            </a:r>
          </a:p>
        </p:txBody>
      </p:sp>
      <p:pic>
        <p:nvPicPr>
          <p:cNvPr id="3086" name="Picture 14" descr="http://i.dailymail.co.uk/i/pix/2014/04/23/article-2611143-1D4901F300000578-182_634x4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5747" y="1585612"/>
            <a:ext cx="2742998" cy="20594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a Tour Vivante (Image credit: workshop SoA architects)"/>
          <p:cNvPicPr>
            <a:picLocks noChangeAspect="1" noChangeArrowheads="1"/>
          </p:cNvPicPr>
          <p:nvPr/>
        </p:nvPicPr>
        <p:blipFill>
          <a:blip r:embed="rId6" cstate="print"/>
          <a:srcRect/>
          <a:stretch>
            <a:fillRect/>
          </a:stretch>
        </p:blipFill>
        <p:spPr bwMode="auto">
          <a:xfrm>
            <a:off x="7464152" y="3789041"/>
            <a:ext cx="2971774" cy="2226027"/>
          </a:xfrm>
          <a:prstGeom prst="rect">
            <a:avLst/>
          </a:prstGeom>
          <a:noFill/>
        </p:spPr>
      </p:pic>
      <p:sp>
        <p:nvSpPr>
          <p:cNvPr id="13" name="TextBox 12"/>
          <p:cNvSpPr txBox="1"/>
          <p:nvPr/>
        </p:nvSpPr>
        <p:spPr>
          <a:xfrm>
            <a:off x="7104112" y="6053226"/>
            <a:ext cx="3528392" cy="400110"/>
          </a:xfrm>
          <a:prstGeom prst="rect">
            <a:avLst/>
          </a:prstGeom>
          <a:noFill/>
        </p:spPr>
        <p:txBody>
          <a:bodyPr wrap="square" rtlCol="0">
            <a:spAutoFit/>
          </a:bodyPr>
          <a:lstStyle/>
          <a:p>
            <a:r>
              <a:rPr lang="en-GB" sz="2000" i="0" dirty="0">
                <a:latin typeface="+mn-lt"/>
              </a:rPr>
              <a:t>Vertical farms &amp; hydroponics</a:t>
            </a:r>
          </a:p>
        </p:txBody>
      </p:sp>
    </p:spTree>
    <p:extLst>
      <p:ext uri="{BB962C8B-B14F-4D97-AF65-F5344CB8AC3E}">
        <p14:creationId xmlns:p14="http://schemas.microsoft.com/office/powerpoint/2010/main" val="846540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07568" y="260648"/>
            <a:ext cx="7772400" cy="1143000"/>
          </a:xfrm>
        </p:spPr>
        <p:txBody>
          <a:bodyPr/>
          <a:lstStyle/>
          <a:p>
            <a:r>
              <a:rPr lang="en-GB" dirty="0">
                <a:cs typeface="Arial" pitchFamily="34" charset="0"/>
              </a:rPr>
              <a:t>E</a:t>
            </a:r>
            <a:r>
              <a:rPr lang="en-GB" dirty="0" smtClean="0">
                <a:cs typeface="Arial" pitchFamily="34" charset="0"/>
              </a:rPr>
              <a:t>nables cloud food production</a:t>
            </a:r>
            <a:endParaRPr lang="en-GB" baseline="-25000" dirty="0" smtClean="0">
              <a:cs typeface="Arial" pitchFamily="34" charset="0"/>
            </a:endParaRPr>
          </a:p>
        </p:txBody>
      </p:sp>
      <p:sp>
        <p:nvSpPr>
          <p:cNvPr id="36" name="Cloud 35"/>
          <p:cNvSpPr/>
          <p:nvPr/>
        </p:nvSpPr>
        <p:spPr>
          <a:xfrm>
            <a:off x="7885362" y="1484784"/>
            <a:ext cx="2675134" cy="150361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Big &amp; small Retailers</a:t>
            </a:r>
          </a:p>
        </p:txBody>
      </p:sp>
      <p:sp>
        <p:nvSpPr>
          <p:cNvPr id="24" name="Cloud 23"/>
          <p:cNvSpPr/>
          <p:nvPr/>
        </p:nvSpPr>
        <p:spPr>
          <a:xfrm>
            <a:off x="3935760" y="2132857"/>
            <a:ext cx="3168352" cy="2221979"/>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Traditional Processors</a:t>
            </a:r>
          </a:p>
        </p:txBody>
      </p:sp>
      <p:sp>
        <p:nvSpPr>
          <p:cNvPr id="37" name="Cloud 36"/>
          <p:cNvSpPr/>
          <p:nvPr/>
        </p:nvSpPr>
        <p:spPr>
          <a:xfrm>
            <a:off x="2855640" y="3501008"/>
            <a:ext cx="3096344" cy="2304256"/>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Farms</a:t>
            </a:r>
            <a:endParaRPr lang="en-GB" sz="2000" i="0" baseline="-25000" dirty="0">
              <a:solidFill>
                <a:srgbClr val="FF0000"/>
              </a:solidFill>
              <a:cs typeface="Arial" pitchFamily="34" charset="0"/>
            </a:endParaRPr>
          </a:p>
        </p:txBody>
      </p:sp>
      <p:sp>
        <p:nvSpPr>
          <p:cNvPr id="38" name="Cloud 37"/>
          <p:cNvSpPr/>
          <p:nvPr/>
        </p:nvSpPr>
        <p:spPr>
          <a:xfrm>
            <a:off x="1524000" y="4735984"/>
            <a:ext cx="2736304" cy="135731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Smallholdings</a:t>
            </a:r>
          </a:p>
        </p:txBody>
      </p:sp>
      <p:sp>
        <p:nvSpPr>
          <p:cNvPr id="40" name="Cloud 39"/>
          <p:cNvSpPr/>
          <p:nvPr/>
        </p:nvSpPr>
        <p:spPr>
          <a:xfrm>
            <a:off x="6600057" y="5812682"/>
            <a:ext cx="1425897" cy="92868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Man &amp; Van</a:t>
            </a:r>
          </a:p>
        </p:txBody>
      </p:sp>
      <p:sp>
        <p:nvSpPr>
          <p:cNvPr id="41" name="Cloud 40"/>
          <p:cNvSpPr/>
          <p:nvPr/>
        </p:nvSpPr>
        <p:spPr>
          <a:xfrm>
            <a:off x="7453314" y="2564905"/>
            <a:ext cx="2431158" cy="1568203"/>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chemeClr val="tx1"/>
                </a:solidFill>
                <a:cs typeface="Arial" pitchFamily="34" charset="0"/>
              </a:rPr>
              <a:t>Social web marketing</a:t>
            </a:r>
            <a:endParaRPr lang="en-GB" sz="2000" i="0" baseline="-25000" dirty="0">
              <a:solidFill>
                <a:schemeClr val="tx1"/>
              </a:solidFill>
              <a:cs typeface="Arial" pitchFamily="34" charset="0"/>
            </a:endParaRPr>
          </a:p>
        </p:txBody>
      </p:sp>
      <p:sp>
        <p:nvSpPr>
          <p:cNvPr id="11" name="Cloud 10"/>
          <p:cNvSpPr/>
          <p:nvPr/>
        </p:nvSpPr>
        <p:spPr>
          <a:xfrm>
            <a:off x="1919536" y="4005065"/>
            <a:ext cx="1785938" cy="92868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Home</a:t>
            </a:r>
          </a:p>
          <a:p>
            <a:pPr algn="ctr">
              <a:defRPr/>
            </a:pPr>
            <a:r>
              <a:rPr lang="en-GB" sz="2000" i="0" dirty="0">
                <a:solidFill>
                  <a:srgbClr val="FF0000"/>
                </a:solidFill>
                <a:cs typeface="Arial" pitchFamily="34" charset="0"/>
              </a:rPr>
              <a:t>growers</a:t>
            </a:r>
          </a:p>
        </p:txBody>
      </p:sp>
      <p:sp>
        <p:nvSpPr>
          <p:cNvPr id="12" name="Cloud 11"/>
          <p:cNvSpPr/>
          <p:nvPr/>
        </p:nvSpPr>
        <p:spPr>
          <a:xfrm>
            <a:off x="1512590" y="1223496"/>
            <a:ext cx="2145977" cy="1496194"/>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chemeClr val="tx1"/>
                </a:solidFill>
                <a:cs typeface="Arial" pitchFamily="34" charset="0"/>
              </a:rPr>
              <a:t>Energy &amp; CO</a:t>
            </a:r>
            <a:r>
              <a:rPr lang="en-GB" sz="2000" i="0" baseline="-25000" dirty="0">
                <a:solidFill>
                  <a:schemeClr val="tx1"/>
                </a:solidFill>
                <a:cs typeface="Arial" pitchFamily="34" charset="0"/>
              </a:rPr>
              <a:t>2</a:t>
            </a:r>
            <a:r>
              <a:rPr lang="en-GB" sz="2000" i="0" dirty="0">
                <a:solidFill>
                  <a:schemeClr val="tx1"/>
                </a:solidFill>
                <a:cs typeface="Arial" pitchFamily="34" charset="0"/>
              </a:rPr>
              <a:t> producers</a:t>
            </a:r>
            <a:endParaRPr lang="en-GB" sz="2000" i="0" baseline="-25000" dirty="0">
              <a:solidFill>
                <a:schemeClr val="tx1"/>
              </a:solidFill>
              <a:cs typeface="Arial" pitchFamily="34" charset="0"/>
            </a:endParaRPr>
          </a:p>
        </p:txBody>
      </p:sp>
      <p:sp>
        <p:nvSpPr>
          <p:cNvPr id="14" name="Cloud 13"/>
          <p:cNvSpPr/>
          <p:nvPr/>
        </p:nvSpPr>
        <p:spPr>
          <a:xfrm>
            <a:off x="2135560" y="2708920"/>
            <a:ext cx="2571750" cy="1431602"/>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Hydroponic greenhouses</a:t>
            </a:r>
          </a:p>
        </p:txBody>
      </p:sp>
      <p:sp>
        <p:nvSpPr>
          <p:cNvPr id="15" name="Cloud 14"/>
          <p:cNvSpPr/>
          <p:nvPr/>
        </p:nvSpPr>
        <p:spPr>
          <a:xfrm>
            <a:off x="3791744" y="1486670"/>
            <a:ext cx="2232248" cy="1071735"/>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Lab-grown foods</a:t>
            </a:r>
          </a:p>
        </p:txBody>
      </p:sp>
      <p:sp>
        <p:nvSpPr>
          <p:cNvPr id="16" name="Cloud 15"/>
          <p:cNvSpPr/>
          <p:nvPr/>
        </p:nvSpPr>
        <p:spPr>
          <a:xfrm>
            <a:off x="8406532" y="3588990"/>
            <a:ext cx="1423046" cy="106414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Farm shops</a:t>
            </a:r>
            <a:endParaRPr lang="en-GB" sz="2000" i="0" baseline="-25000" dirty="0">
              <a:solidFill>
                <a:srgbClr val="FF0000"/>
              </a:solidFill>
              <a:cs typeface="Arial" pitchFamily="34" charset="0"/>
            </a:endParaRPr>
          </a:p>
        </p:txBody>
      </p:sp>
      <p:sp>
        <p:nvSpPr>
          <p:cNvPr id="17" name="Cloud 16"/>
          <p:cNvSpPr/>
          <p:nvPr/>
        </p:nvSpPr>
        <p:spPr>
          <a:xfrm>
            <a:off x="6877250" y="3717033"/>
            <a:ext cx="1728192" cy="1008112"/>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Local markets</a:t>
            </a:r>
            <a:endParaRPr lang="en-GB" sz="2000" i="0" baseline="-25000" dirty="0">
              <a:solidFill>
                <a:srgbClr val="FF0000"/>
              </a:solidFill>
              <a:cs typeface="Arial" pitchFamily="34" charset="0"/>
            </a:endParaRPr>
          </a:p>
        </p:txBody>
      </p:sp>
      <p:sp>
        <p:nvSpPr>
          <p:cNvPr id="18" name="Cloud 17"/>
          <p:cNvSpPr/>
          <p:nvPr/>
        </p:nvSpPr>
        <p:spPr>
          <a:xfrm>
            <a:off x="8688288" y="4941168"/>
            <a:ext cx="1944216" cy="792088"/>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Personal collection</a:t>
            </a:r>
          </a:p>
        </p:txBody>
      </p:sp>
      <p:sp>
        <p:nvSpPr>
          <p:cNvPr id="19" name="Cloud 18"/>
          <p:cNvSpPr/>
          <p:nvPr/>
        </p:nvSpPr>
        <p:spPr>
          <a:xfrm>
            <a:off x="7752184" y="5596658"/>
            <a:ext cx="2520280" cy="1144711"/>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chemeClr val="tx1"/>
                </a:solidFill>
                <a:cs typeface="Arial" pitchFamily="34" charset="0"/>
              </a:rPr>
              <a:t>Delivery alliances</a:t>
            </a:r>
          </a:p>
        </p:txBody>
      </p:sp>
      <p:sp>
        <p:nvSpPr>
          <p:cNvPr id="20" name="Right Arrow 19"/>
          <p:cNvSpPr/>
          <p:nvPr/>
        </p:nvSpPr>
        <p:spPr bwMode="auto">
          <a:xfrm rot="2943926">
            <a:off x="2908920" y="2006211"/>
            <a:ext cx="1584176" cy="8640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1" name="Right Arrow 20"/>
          <p:cNvSpPr/>
          <p:nvPr/>
        </p:nvSpPr>
        <p:spPr bwMode="auto">
          <a:xfrm>
            <a:off x="6312024" y="2780928"/>
            <a:ext cx="1584176" cy="8640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3" name="Cloud 22"/>
          <p:cNvSpPr/>
          <p:nvPr/>
        </p:nvSpPr>
        <p:spPr>
          <a:xfrm>
            <a:off x="5295528" y="1486670"/>
            <a:ext cx="2312640" cy="1510283"/>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chemeClr val="tx1"/>
                </a:solidFill>
                <a:cs typeface="Arial" pitchFamily="34" charset="0"/>
              </a:rPr>
              <a:t>Bio/</a:t>
            </a:r>
            <a:r>
              <a:rPr lang="en-GB" sz="2000" i="0" dirty="0" err="1">
                <a:solidFill>
                  <a:schemeClr val="tx1"/>
                </a:solidFill>
                <a:cs typeface="Arial" pitchFamily="34" charset="0"/>
              </a:rPr>
              <a:t>pharma</a:t>
            </a:r>
            <a:endParaRPr lang="en-GB" sz="2000" i="0" dirty="0">
              <a:solidFill>
                <a:schemeClr val="tx1"/>
              </a:solidFill>
              <a:cs typeface="Arial" pitchFamily="34" charset="0"/>
            </a:endParaRPr>
          </a:p>
        </p:txBody>
      </p:sp>
      <p:sp>
        <p:nvSpPr>
          <p:cNvPr id="25" name="Cloud 24"/>
          <p:cNvSpPr/>
          <p:nvPr/>
        </p:nvSpPr>
        <p:spPr>
          <a:xfrm>
            <a:off x="3575720" y="5168032"/>
            <a:ext cx="2736304" cy="135731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Virtual allotments</a:t>
            </a:r>
          </a:p>
        </p:txBody>
      </p:sp>
      <p:sp>
        <p:nvSpPr>
          <p:cNvPr id="26" name="Cloud 25"/>
          <p:cNvSpPr/>
          <p:nvPr/>
        </p:nvSpPr>
        <p:spPr>
          <a:xfrm>
            <a:off x="6960096" y="5157192"/>
            <a:ext cx="1944216" cy="792088"/>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rgbClr val="FF0000"/>
                </a:solidFill>
                <a:cs typeface="Arial" pitchFamily="34" charset="0"/>
              </a:rPr>
              <a:t>Store delivery</a:t>
            </a:r>
          </a:p>
        </p:txBody>
      </p:sp>
      <p:sp>
        <p:nvSpPr>
          <p:cNvPr id="22" name="Right Arrow 21"/>
          <p:cNvSpPr/>
          <p:nvPr/>
        </p:nvSpPr>
        <p:spPr bwMode="auto">
          <a:xfrm rot="4693691">
            <a:off x="7902228" y="4478524"/>
            <a:ext cx="1228518" cy="8640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a:p>
        </p:txBody>
      </p:sp>
      <p:sp>
        <p:nvSpPr>
          <p:cNvPr id="27" name="Cloud 26"/>
          <p:cNvSpPr/>
          <p:nvPr/>
        </p:nvSpPr>
        <p:spPr>
          <a:xfrm>
            <a:off x="8760296" y="980728"/>
            <a:ext cx="1728192" cy="87248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chemeClr val="tx1"/>
                </a:solidFill>
                <a:cs typeface="Arial" pitchFamily="34" charset="0"/>
              </a:rPr>
              <a:t>Amazon</a:t>
            </a:r>
          </a:p>
        </p:txBody>
      </p:sp>
      <p:sp>
        <p:nvSpPr>
          <p:cNvPr id="28" name="Cloud 27"/>
          <p:cNvSpPr/>
          <p:nvPr/>
        </p:nvSpPr>
        <p:spPr>
          <a:xfrm>
            <a:off x="4871864" y="4293097"/>
            <a:ext cx="2088232" cy="1224135"/>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i="0" dirty="0">
                <a:solidFill>
                  <a:schemeClr val="tx1"/>
                </a:solidFill>
                <a:cs typeface="Arial" pitchFamily="34" charset="0"/>
              </a:rPr>
              <a:t>Cottage industry</a:t>
            </a:r>
          </a:p>
        </p:txBody>
      </p:sp>
      <p:pic>
        <p:nvPicPr>
          <p:cNvPr id="29" name="Picture 4" descr="C:\Users\Ian\Desktop\logos\Futurizon Logo\Usable Files\White Text\PNG (transparent background)\Futurizon-logo.png"/>
          <p:cNvPicPr>
            <a:picLocks noChangeAspect="1" noChangeArrowheads="1"/>
          </p:cNvPicPr>
          <p:nvPr/>
        </p:nvPicPr>
        <p:blipFill>
          <a:blip r:embed="rId3" cstate="print"/>
          <a:srcRect/>
          <a:stretch>
            <a:fillRect/>
          </a:stretch>
        </p:blipFill>
        <p:spPr bwMode="auto">
          <a:xfrm>
            <a:off x="1658718" y="6525344"/>
            <a:ext cx="1700979" cy="216024"/>
          </a:xfrm>
          <a:prstGeom prst="rect">
            <a:avLst/>
          </a:prstGeom>
          <a:noFill/>
        </p:spPr>
      </p:pic>
    </p:spTree>
    <p:extLst>
      <p:ext uri="{BB962C8B-B14F-4D97-AF65-F5344CB8AC3E}">
        <p14:creationId xmlns:p14="http://schemas.microsoft.com/office/powerpoint/2010/main" val="2735745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53" name="Text Box 9"/>
          <p:cNvSpPr txBox="1">
            <a:spLocks noChangeArrowheads="1"/>
          </p:cNvSpPr>
          <p:nvPr/>
        </p:nvSpPr>
        <p:spPr bwMode="auto">
          <a:xfrm>
            <a:off x="7024688" y="2564905"/>
            <a:ext cx="1212850" cy="904875"/>
          </a:xfrm>
          <a:prstGeom prst="rect">
            <a:avLst/>
          </a:prstGeom>
          <a:noFill/>
          <a:ln w="9525">
            <a:noFill/>
            <a:miter lim="800000"/>
            <a:headEnd/>
            <a:tailEnd/>
          </a:ln>
          <a:effectLst/>
        </p:spPr>
        <p:txBody>
          <a:bodyPr wrap="none">
            <a:spAutoFit/>
          </a:bodyPr>
          <a:lstStyle/>
          <a:p>
            <a:pPr algn="ctr">
              <a:spcBef>
                <a:spcPct val="20000"/>
              </a:spcBef>
              <a:defRPr/>
            </a:pPr>
            <a:r>
              <a:rPr lang="en-GB" altLang="en-GB" sz="2400" i="0" dirty="0">
                <a:latin typeface="+mn-lt"/>
              </a:rPr>
              <a:t>On</a:t>
            </a:r>
          </a:p>
          <a:p>
            <a:pPr algn="ctr">
              <a:spcBef>
                <a:spcPct val="20000"/>
              </a:spcBef>
              <a:defRPr/>
            </a:pPr>
            <a:r>
              <a:rPr lang="en-GB" altLang="en-GB" sz="2400" i="0" dirty="0">
                <a:latin typeface="+mn-lt"/>
              </a:rPr>
              <a:t>request</a:t>
            </a:r>
          </a:p>
        </p:txBody>
      </p:sp>
      <p:sp>
        <p:nvSpPr>
          <p:cNvPr id="1081360" name="Rectangle 16"/>
          <p:cNvSpPr>
            <a:spLocks noGrp="1" noChangeArrowheads="1"/>
          </p:cNvSpPr>
          <p:nvPr>
            <p:ph type="title"/>
          </p:nvPr>
        </p:nvSpPr>
        <p:spPr>
          <a:xfrm>
            <a:off x="2028825" y="630238"/>
            <a:ext cx="8134350" cy="1143000"/>
          </a:xfrm>
        </p:spPr>
        <p:txBody>
          <a:bodyPr/>
          <a:lstStyle/>
          <a:p>
            <a:pPr>
              <a:defRPr/>
            </a:pPr>
            <a:r>
              <a:rPr lang="en-GB" altLang="en-GB" dirty="0">
                <a:latin typeface="+mn-lt"/>
              </a:rPr>
              <a:t>Home </a:t>
            </a:r>
            <a:r>
              <a:rPr lang="en-GB" altLang="en-GB" dirty="0" smtClean="0">
                <a:latin typeface="+mn-lt"/>
              </a:rPr>
              <a:t>Delivery Innovation</a:t>
            </a:r>
            <a:r>
              <a:rPr lang="en-GB" altLang="en-GB" dirty="0">
                <a:latin typeface="+mn-lt"/>
              </a:rPr>
              <a:t/>
            </a:r>
            <a:br>
              <a:rPr lang="en-GB" altLang="en-GB" dirty="0">
                <a:latin typeface="+mn-lt"/>
              </a:rPr>
            </a:br>
            <a:r>
              <a:rPr lang="en-GB" altLang="en-GB" sz="2400" dirty="0">
                <a:latin typeface="+mn-lt"/>
              </a:rPr>
              <a:t>Smart local storage, distribution, collection &amp; services</a:t>
            </a:r>
            <a:r>
              <a:rPr lang="en-GB" altLang="en-GB" dirty="0">
                <a:latin typeface="+mn-lt"/>
              </a:rPr>
              <a:t> </a:t>
            </a:r>
          </a:p>
        </p:txBody>
      </p:sp>
      <p:sp>
        <p:nvSpPr>
          <p:cNvPr id="1081347" name="Rectangle 3"/>
          <p:cNvSpPr>
            <a:spLocks noChangeArrowheads="1"/>
          </p:cNvSpPr>
          <p:nvPr/>
        </p:nvSpPr>
        <p:spPr bwMode="auto">
          <a:xfrm>
            <a:off x="2057400" y="2565400"/>
            <a:ext cx="1828800" cy="1371600"/>
          </a:xfrm>
          <a:prstGeom prst="rect">
            <a:avLst/>
          </a:prstGeom>
          <a:gradFill rotWithShape="1">
            <a:gsLst>
              <a:gs pos="0">
                <a:schemeClr val="accent2"/>
              </a:gs>
              <a:gs pos="50000">
                <a:schemeClr val="accent2">
                  <a:gamma/>
                  <a:shade val="46275"/>
                  <a:invGamma/>
                </a:schemeClr>
              </a:gs>
              <a:gs pos="100000">
                <a:schemeClr val="accent2"/>
              </a:gs>
            </a:gsLst>
            <a:lin ang="5400000" scaled="1"/>
          </a:gradFill>
          <a:ln w="9525">
            <a:noFill/>
            <a:miter lim="800000"/>
            <a:headEnd/>
            <a:tailEnd/>
          </a:ln>
          <a:effectLst/>
        </p:spPr>
        <p:txBody>
          <a:bodyPr wrap="none" anchor="ctr"/>
          <a:lstStyle/>
          <a:p>
            <a:pPr algn="ctr">
              <a:defRPr/>
            </a:pPr>
            <a:r>
              <a:rPr lang="en-GB" altLang="en-GB" sz="2200" i="0" dirty="0">
                <a:latin typeface="+mn-lt"/>
              </a:rPr>
              <a:t>Supplier</a:t>
            </a:r>
          </a:p>
        </p:txBody>
      </p:sp>
      <p:sp>
        <p:nvSpPr>
          <p:cNvPr id="1081348" name="Rectangle 4"/>
          <p:cNvSpPr>
            <a:spLocks noChangeArrowheads="1"/>
          </p:cNvSpPr>
          <p:nvPr/>
        </p:nvSpPr>
        <p:spPr bwMode="auto">
          <a:xfrm>
            <a:off x="5181600" y="2565400"/>
            <a:ext cx="1828800" cy="1371600"/>
          </a:xfrm>
          <a:prstGeom prst="rect">
            <a:avLst/>
          </a:prstGeom>
          <a:gradFill rotWithShape="1">
            <a:gsLst>
              <a:gs pos="0">
                <a:srgbClr val="EE70D0"/>
              </a:gs>
              <a:gs pos="50000">
                <a:srgbClr val="EE70D0">
                  <a:gamma/>
                  <a:shade val="46275"/>
                  <a:invGamma/>
                </a:srgbClr>
              </a:gs>
              <a:gs pos="100000">
                <a:srgbClr val="EE70D0"/>
              </a:gs>
            </a:gsLst>
            <a:lin ang="5400000" scaled="1"/>
          </a:gradFill>
          <a:ln w="9525">
            <a:noFill/>
            <a:miter lim="800000"/>
            <a:headEnd/>
            <a:tailEnd/>
          </a:ln>
          <a:effectLst/>
        </p:spPr>
        <p:txBody>
          <a:bodyPr wrap="none" anchor="ctr"/>
          <a:lstStyle/>
          <a:p>
            <a:pPr algn="ctr">
              <a:defRPr/>
            </a:pPr>
            <a:r>
              <a:rPr lang="en-GB" altLang="en-GB" sz="2200" i="0">
                <a:latin typeface="+mn-lt"/>
              </a:rPr>
              <a:t>Local shop,</a:t>
            </a:r>
          </a:p>
          <a:p>
            <a:pPr algn="ctr">
              <a:defRPr/>
            </a:pPr>
            <a:r>
              <a:rPr lang="en-GB" altLang="en-GB" sz="2200" i="0">
                <a:latin typeface="+mn-lt"/>
              </a:rPr>
              <a:t>post office,</a:t>
            </a:r>
          </a:p>
          <a:p>
            <a:pPr algn="ctr">
              <a:defRPr/>
            </a:pPr>
            <a:r>
              <a:rPr lang="en-GB" altLang="en-GB" sz="2200" i="0">
                <a:latin typeface="+mn-lt"/>
              </a:rPr>
              <a:t>or courier</a:t>
            </a:r>
          </a:p>
        </p:txBody>
      </p:sp>
      <p:sp>
        <p:nvSpPr>
          <p:cNvPr id="1081349" name="Rectangle 5"/>
          <p:cNvSpPr>
            <a:spLocks noChangeArrowheads="1"/>
          </p:cNvSpPr>
          <p:nvPr/>
        </p:nvSpPr>
        <p:spPr bwMode="auto">
          <a:xfrm>
            <a:off x="8305800" y="2565400"/>
            <a:ext cx="1828800" cy="1371600"/>
          </a:xfrm>
          <a:prstGeom prst="rect">
            <a:avLst/>
          </a:prstGeom>
          <a:gradFill rotWithShape="1">
            <a:gsLst>
              <a:gs pos="0">
                <a:schemeClr val="bg1"/>
              </a:gs>
              <a:gs pos="50000">
                <a:schemeClr val="bg1">
                  <a:gamma/>
                  <a:shade val="46275"/>
                  <a:invGamma/>
                </a:schemeClr>
              </a:gs>
              <a:gs pos="100000">
                <a:schemeClr val="bg1"/>
              </a:gs>
            </a:gsLst>
            <a:lin ang="5400000" scaled="1"/>
          </a:gradFill>
          <a:ln w="9525">
            <a:noFill/>
            <a:miter lim="800000"/>
            <a:headEnd/>
            <a:tailEnd/>
          </a:ln>
          <a:effectLst/>
        </p:spPr>
        <p:txBody>
          <a:bodyPr wrap="none" anchor="ctr"/>
          <a:lstStyle/>
          <a:p>
            <a:pPr algn="ctr">
              <a:defRPr/>
            </a:pPr>
            <a:r>
              <a:rPr lang="en-GB" altLang="en-GB" sz="2200" i="0" dirty="0" smtClean="0">
                <a:latin typeface="+mn-lt"/>
              </a:rPr>
              <a:t>Home &amp; </a:t>
            </a:r>
          </a:p>
          <a:p>
            <a:pPr algn="ctr">
              <a:defRPr/>
            </a:pPr>
            <a:r>
              <a:rPr lang="en-GB" altLang="en-GB" sz="2200" i="0" dirty="0" smtClean="0">
                <a:latin typeface="+mn-lt"/>
              </a:rPr>
              <a:t>Cottage </a:t>
            </a:r>
          </a:p>
          <a:p>
            <a:pPr algn="ctr">
              <a:defRPr/>
            </a:pPr>
            <a:r>
              <a:rPr lang="en-GB" altLang="en-GB" sz="2200" i="0" dirty="0" smtClean="0">
                <a:latin typeface="+mn-lt"/>
              </a:rPr>
              <a:t>Industry</a:t>
            </a:r>
            <a:endParaRPr lang="en-GB" altLang="en-GB" sz="2200" i="0" dirty="0">
              <a:latin typeface="+mn-lt"/>
            </a:endParaRPr>
          </a:p>
        </p:txBody>
      </p:sp>
      <p:sp>
        <p:nvSpPr>
          <p:cNvPr id="1081350" name="Line 6"/>
          <p:cNvSpPr>
            <a:spLocks noChangeShapeType="1"/>
          </p:cNvSpPr>
          <p:nvPr/>
        </p:nvSpPr>
        <p:spPr bwMode="auto">
          <a:xfrm>
            <a:off x="3886200" y="3249614"/>
            <a:ext cx="1295400" cy="1587"/>
          </a:xfrm>
          <a:prstGeom prst="line">
            <a:avLst/>
          </a:prstGeom>
          <a:noFill/>
          <a:ln w="76200">
            <a:solidFill>
              <a:srgbClr val="FFFF00"/>
            </a:solidFill>
            <a:round/>
            <a:headEnd/>
            <a:tailEnd type="triangle" w="med" len="med"/>
          </a:ln>
          <a:effectLst/>
        </p:spPr>
        <p:txBody>
          <a:bodyPr wrap="none" anchor="ctr"/>
          <a:lstStyle/>
          <a:p>
            <a:pPr>
              <a:defRPr/>
            </a:pPr>
            <a:endParaRPr lang="en-GB">
              <a:latin typeface="+mn-lt"/>
            </a:endParaRPr>
          </a:p>
        </p:txBody>
      </p:sp>
      <p:sp>
        <p:nvSpPr>
          <p:cNvPr id="1081351" name="Text Box 7"/>
          <p:cNvSpPr txBox="1">
            <a:spLocks noChangeArrowheads="1"/>
          </p:cNvSpPr>
          <p:nvPr/>
        </p:nvSpPr>
        <p:spPr bwMode="auto">
          <a:xfrm>
            <a:off x="4152901" y="2789239"/>
            <a:ext cx="766763" cy="904875"/>
          </a:xfrm>
          <a:prstGeom prst="rect">
            <a:avLst/>
          </a:prstGeom>
          <a:noFill/>
          <a:ln w="9525">
            <a:noFill/>
            <a:miter lim="800000"/>
            <a:headEnd/>
            <a:tailEnd/>
          </a:ln>
          <a:effectLst/>
        </p:spPr>
        <p:txBody>
          <a:bodyPr wrap="none">
            <a:spAutoFit/>
          </a:bodyPr>
          <a:lstStyle/>
          <a:p>
            <a:pPr>
              <a:defRPr/>
            </a:pPr>
            <a:r>
              <a:rPr lang="en-GB" altLang="en-GB" sz="2400" i="0">
                <a:latin typeface="+mn-lt"/>
              </a:rPr>
              <a:t>Any</a:t>
            </a:r>
          </a:p>
          <a:p>
            <a:pPr>
              <a:spcBef>
                <a:spcPct val="20000"/>
              </a:spcBef>
              <a:defRPr/>
            </a:pPr>
            <a:r>
              <a:rPr lang="en-GB" altLang="en-GB" sz="2400" i="0">
                <a:latin typeface="+mn-lt"/>
              </a:rPr>
              <a:t>time</a:t>
            </a:r>
          </a:p>
        </p:txBody>
      </p:sp>
      <p:sp>
        <p:nvSpPr>
          <p:cNvPr id="1081352" name="Line 8"/>
          <p:cNvSpPr>
            <a:spLocks noChangeShapeType="1"/>
          </p:cNvSpPr>
          <p:nvPr/>
        </p:nvSpPr>
        <p:spPr bwMode="auto">
          <a:xfrm>
            <a:off x="7010400" y="3025280"/>
            <a:ext cx="1295400" cy="1587"/>
          </a:xfrm>
          <a:prstGeom prst="line">
            <a:avLst/>
          </a:prstGeom>
          <a:noFill/>
          <a:ln w="76200">
            <a:solidFill>
              <a:srgbClr val="FFFF00"/>
            </a:solidFill>
            <a:round/>
            <a:headEnd/>
            <a:tailEnd type="triangle" w="med" len="med"/>
          </a:ln>
          <a:effectLst/>
        </p:spPr>
        <p:txBody>
          <a:bodyPr wrap="none" anchor="ctr"/>
          <a:lstStyle/>
          <a:p>
            <a:pPr>
              <a:defRPr/>
            </a:pPr>
            <a:endParaRPr lang="en-GB">
              <a:latin typeface="+mn-lt"/>
            </a:endParaRPr>
          </a:p>
        </p:txBody>
      </p:sp>
      <p:sp>
        <p:nvSpPr>
          <p:cNvPr id="1081354" name="Rectangle 10"/>
          <p:cNvSpPr>
            <a:spLocks noChangeArrowheads="1"/>
          </p:cNvSpPr>
          <p:nvPr/>
        </p:nvSpPr>
        <p:spPr bwMode="auto">
          <a:xfrm>
            <a:off x="3581400" y="4905375"/>
            <a:ext cx="1828800" cy="1143000"/>
          </a:xfrm>
          <a:prstGeom prst="rect">
            <a:avLst/>
          </a:prstGeom>
          <a:gradFill rotWithShape="1">
            <a:gsLst>
              <a:gs pos="0">
                <a:srgbClr val="FF6600"/>
              </a:gs>
              <a:gs pos="50000">
                <a:srgbClr val="FF6600">
                  <a:gamma/>
                  <a:shade val="46275"/>
                  <a:invGamma/>
                </a:srgbClr>
              </a:gs>
              <a:gs pos="100000">
                <a:srgbClr val="FF6600"/>
              </a:gs>
            </a:gsLst>
            <a:lin ang="5400000" scaled="1"/>
          </a:gradFill>
          <a:ln w="9525">
            <a:noFill/>
            <a:miter lim="800000"/>
            <a:headEnd/>
            <a:tailEnd/>
          </a:ln>
          <a:effectLst/>
        </p:spPr>
        <p:txBody>
          <a:bodyPr wrap="none" anchor="ctr"/>
          <a:lstStyle/>
          <a:p>
            <a:pPr algn="ctr">
              <a:defRPr/>
            </a:pPr>
            <a:r>
              <a:rPr lang="en-GB" altLang="en-GB" sz="2200" i="0">
                <a:latin typeface="+mn-lt"/>
              </a:rPr>
              <a:t>Regional</a:t>
            </a:r>
          </a:p>
          <a:p>
            <a:pPr algn="ctr">
              <a:defRPr/>
            </a:pPr>
            <a:r>
              <a:rPr lang="en-GB" altLang="en-GB" sz="2200" i="0">
                <a:latin typeface="+mn-lt"/>
              </a:rPr>
              <a:t>warehousing</a:t>
            </a:r>
          </a:p>
        </p:txBody>
      </p:sp>
      <p:sp>
        <p:nvSpPr>
          <p:cNvPr id="1081355" name="Line 11"/>
          <p:cNvSpPr>
            <a:spLocks noChangeShapeType="1"/>
          </p:cNvSpPr>
          <p:nvPr/>
        </p:nvSpPr>
        <p:spPr bwMode="auto">
          <a:xfrm>
            <a:off x="2971800" y="4038600"/>
            <a:ext cx="914400" cy="838200"/>
          </a:xfrm>
          <a:prstGeom prst="line">
            <a:avLst/>
          </a:prstGeom>
          <a:noFill/>
          <a:ln w="76200">
            <a:solidFill>
              <a:srgbClr val="FFFF00"/>
            </a:solidFill>
            <a:round/>
            <a:headEnd/>
            <a:tailEnd type="triangle" w="med" len="med"/>
          </a:ln>
          <a:effectLst/>
        </p:spPr>
        <p:txBody>
          <a:bodyPr wrap="none" anchor="ctr"/>
          <a:lstStyle/>
          <a:p>
            <a:pPr>
              <a:defRPr/>
            </a:pPr>
            <a:endParaRPr lang="en-GB">
              <a:latin typeface="+mn-lt"/>
            </a:endParaRPr>
          </a:p>
        </p:txBody>
      </p:sp>
      <p:sp>
        <p:nvSpPr>
          <p:cNvPr id="1081356" name="Line 12"/>
          <p:cNvSpPr>
            <a:spLocks noChangeShapeType="1"/>
          </p:cNvSpPr>
          <p:nvPr/>
        </p:nvSpPr>
        <p:spPr bwMode="auto">
          <a:xfrm rot="10800000" flipH="1">
            <a:off x="5105400" y="4038600"/>
            <a:ext cx="914400" cy="838200"/>
          </a:xfrm>
          <a:prstGeom prst="line">
            <a:avLst/>
          </a:prstGeom>
          <a:noFill/>
          <a:ln w="76200">
            <a:solidFill>
              <a:srgbClr val="FFFF00"/>
            </a:solidFill>
            <a:round/>
            <a:headEnd/>
            <a:tailEnd type="triangle" w="med" len="med"/>
          </a:ln>
          <a:effectLst/>
        </p:spPr>
        <p:txBody>
          <a:bodyPr wrap="none" anchor="ctr"/>
          <a:lstStyle/>
          <a:p>
            <a:pPr>
              <a:defRPr/>
            </a:pPr>
            <a:endParaRPr lang="en-GB">
              <a:latin typeface="+mn-lt"/>
            </a:endParaRPr>
          </a:p>
        </p:txBody>
      </p:sp>
      <p:sp>
        <p:nvSpPr>
          <p:cNvPr id="1081357" name="Text Box 13"/>
          <p:cNvSpPr txBox="1">
            <a:spLocks noChangeArrowheads="1"/>
          </p:cNvSpPr>
          <p:nvPr/>
        </p:nvSpPr>
        <p:spPr bwMode="auto">
          <a:xfrm>
            <a:off x="2628901" y="4273551"/>
            <a:ext cx="766763" cy="830263"/>
          </a:xfrm>
          <a:prstGeom prst="rect">
            <a:avLst/>
          </a:prstGeom>
          <a:noFill/>
          <a:ln w="9525">
            <a:noFill/>
            <a:miter lim="800000"/>
            <a:headEnd/>
            <a:tailEnd/>
          </a:ln>
          <a:effectLst/>
        </p:spPr>
        <p:txBody>
          <a:bodyPr wrap="none">
            <a:spAutoFit/>
          </a:bodyPr>
          <a:lstStyle/>
          <a:p>
            <a:pPr>
              <a:defRPr/>
            </a:pPr>
            <a:r>
              <a:rPr lang="en-GB" altLang="en-GB" sz="2400" i="0">
                <a:latin typeface="+mn-lt"/>
              </a:rPr>
              <a:t>Any</a:t>
            </a:r>
          </a:p>
          <a:p>
            <a:pPr>
              <a:defRPr/>
            </a:pPr>
            <a:r>
              <a:rPr lang="en-GB" altLang="en-GB" sz="2400" i="0">
                <a:latin typeface="+mn-lt"/>
              </a:rPr>
              <a:t>time</a:t>
            </a:r>
          </a:p>
        </p:txBody>
      </p:sp>
      <p:sp>
        <p:nvSpPr>
          <p:cNvPr id="1081358" name="Text Box 14"/>
          <p:cNvSpPr txBox="1">
            <a:spLocks noChangeArrowheads="1"/>
          </p:cNvSpPr>
          <p:nvPr/>
        </p:nvSpPr>
        <p:spPr bwMode="auto">
          <a:xfrm>
            <a:off x="5562601" y="4273551"/>
            <a:ext cx="766763" cy="830263"/>
          </a:xfrm>
          <a:prstGeom prst="rect">
            <a:avLst/>
          </a:prstGeom>
          <a:noFill/>
          <a:ln w="9525">
            <a:noFill/>
            <a:miter lim="800000"/>
            <a:headEnd/>
            <a:tailEnd/>
          </a:ln>
          <a:effectLst/>
        </p:spPr>
        <p:txBody>
          <a:bodyPr wrap="none">
            <a:spAutoFit/>
          </a:bodyPr>
          <a:lstStyle/>
          <a:p>
            <a:pPr>
              <a:defRPr/>
            </a:pPr>
            <a:r>
              <a:rPr lang="en-GB" altLang="en-GB" sz="2400" i="0">
                <a:latin typeface="+mn-lt"/>
              </a:rPr>
              <a:t>Any</a:t>
            </a:r>
          </a:p>
          <a:p>
            <a:pPr>
              <a:defRPr/>
            </a:pPr>
            <a:r>
              <a:rPr lang="en-GB" altLang="en-GB" sz="2400" i="0">
                <a:latin typeface="+mn-lt"/>
              </a:rPr>
              <a:t>time</a:t>
            </a:r>
          </a:p>
        </p:txBody>
      </p:sp>
      <p:sp>
        <p:nvSpPr>
          <p:cNvPr id="17" name="Line 8"/>
          <p:cNvSpPr>
            <a:spLocks noChangeShapeType="1"/>
          </p:cNvSpPr>
          <p:nvPr/>
        </p:nvSpPr>
        <p:spPr bwMode="auto">
          <a:xfrm flipH="1" flipV="1">
            <a:off x="7010400" y="3564705"/>
            <a:ext cx="1295400" cy="1"/>
          </a:xfrm>
          <a:prstGeom prst="line">
            <a:avLst/>
          </a:prstGeom>
          <a:noFill/>
          <a:ln w="76200">
            <a:solidFill>
              <a:srgbClr val="FFFF00"/>
            </a:solidFill>
            <a:round/>
            <a:headEnd/>
            <a:tailEnd type="triangle" w="med" len="med"/>
          </a:ln>
          <a:effectLst/>
        </p:spPr>
        <p:txBody>
          <a:bodyPr wrap="none" anchor="ctr"/>
          <a:lstStyle/>
          <a:p>
            <a:pPr>
              <a:defRPr/>
            </a:pPr>
            <a:endParaRPr lang="en-GB">
              <a:latin typeface="+mn-lt"/>
            </a:endParaRPr>
          </a:p>
        </p:txBody>
      </p:sp>
      <p:sp>
        <p:nvSpPr>
          <p:cNvPr id="18" name="Line 8"/>
          <p:cNvSpPr>
            <a:spLocks noChangeShapeType="1"/>
          </p:cNvSpPr>
          <p:nvPr/>
        </p:nvSpPr>
        <p:spPr bwMode="auto">
          <a:xfrm flipH="1">
            <a:off x="5410200" y="5517232"/>
            <a:ext cx="3782144" cy="1"/>
          </a:xfrm>
          <a:prstGeom prst="line">
            <a:avLst/>
          </a:prstGeom>
          <a:noFill/>
          <a:ln w="76200">
            <a:solidFill>
              <a:srgbClr val="FFFF00"/>
            </a:solidFill>
            <a:round/>
            <a:headEnd/>
            <a:tailEnd type="triangle" w="med" len="med"/>
          </a:ln>
          <a:effectLst/>
        </p:spPr>
        <p:txBody>
          <a:bodyPr wrap="none" anchor="ctr"/>
          <a:lstStyle/>
          <a:p>
            <a:pPr>
              <a:defRPr/>
            </a:pPr>
            <a:endParaRPr lang="en-GB">
              <a:latin typeface="+mn-lt"/>
            </a:endParaRPr>
          </a:p>
        </p:txBody>
      </p:sp>
      <p:sp>
        <p:nvSpPr>
          <p:cNvPr id="19" name="Line 8"/>
          <p:cNvSpPr>
            <a:spLocks noChangeShapeType="1"/>
          </p:cNvSpPr>
          <p:nvPr/>
        </p:nvSpPr>
        <p:spPr bwMode="auto">
          <a:xfrm flipH="1">
            <a:off x="9192344" y="3933055"/>
            <a:ext cx="0" cy="1584176"/>
          </a:xfrm>
          <a:prstGeom prst="line">
            <a:avLst/>
          </a:prstGeom>
          <a:noFill/>
          <a:ln w="76200">
            <a:solidFill>
              <a:srgbClr val="FFFF00"/>
            </a:solidFill>
            <a:round/>
            <a:headEnd/>
            <a:tailEnd type="triangle" w="med" len="med"/>
          </a:ln>
          <a:effectLst/>
        </p:spPr>
        <p:txBody>
          <a:bodyPr wrap="none" anchor="ctr"/>
          <a:lstStyle/>
          <a:p>
            <a:pPr>
              <a:defRPr/>
            </a:pPr>
            <a:endParaRPr lang="en-GB">
              <a:latin typeface="+mn-lt"/>
            </a:endParaRPr>
          </a:p>
        </p:txBody>
      </p:sp>
    </p:spTree>
    <p:extLst>
      <p:ext uri="{BB962C8B-B14F-4D97-AF65-F5344CB8AC3E}">
        <p14:creationId xmlns:p14="http://schemas.microsoft.com/office/powerpoint/2010/main" val="1995756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05161" y="404664"/>
            <a:ext cx="9171359" cy="1143000"/>
          </a:xfrm>
        </p:spPr>
        <p:txBody>
          <a:bodyPr/>
          <a:lstStyle/>
          <a:p>
            <a:r>
              <a:rPr lang="en-GB" dirty="0" smtClean="0"/>
              <a:t>Finally, by 2050 </a:t>
            </a:r>
            <a:r>
              <a:rPr lang="en-GB" dirty="0"/>
              <a:t>p</a:t>
            </a:r>
            <a:r>
              <a:rPr lang="en-GB" dirty="0" smtClean="0"/>
              <a:t>eople can use net-brain links to communicate or travel</a:t>
            </a:r>
          </a:p>
        </p:txBody>
      </p:sp>
      <p:sp>
        <p:nvSpPr>
          <p:cNvPr id="44058" name="Text Box 26"/>
          <p:cNvSpPr txBox="1">
            <a:spLocks noChangeArrowheads="1"/>
          </p:cNvSpPr>
          <p:nvPr/>
        </p:nvSpPr>
        <p:spPr bwMode="auto">
          <a:xfrm>
            <a:off x="1991545" y="5500688"/>
            <a:ext cx="3643313" cy="1077912"/>
          </a:xfrm>
          <a:prstGeom prst="rect">
            <a:avLst/>
          </a:prstGeom>
          <a:noFill/>
          <a:ln w="9525">
            <a:noFill/>
            <a:miter lim="800000"/>
            <a:headEnd/>
            <a:tailEnd/>
          </a:ln>
          <a:effectLst/>
        </p:spPr>
        <p:txBody>
          <a:bodyPr anchor="ctr">
            <a:spAutoFit/>
          </a:bodyPr>
          <a:lstStyle/>
          <a:p>
            <a:pPr>
              <a:defRPr/>
            </a:pPr>
            <a:r>
              <a:rPr lang="en-GB" sz="1600" i="0" dirty="0">
                <a:latin typeface="+mn-lt"/>
              </a:rPr>
              <a:t>Billions of tiny sensors linked to every synapse, signalling activity to external replica and able to recreate signals generated by external replica</a:t>
            </a:r>
          </a:p>
        </p:txBody>
      </p:sp>
      <p:pic>
        <p:nvPicPr>
          <p:cNvPr id="28676" name="Picture 4" descr="the human brain"/>
          <p:cNvPicPr>
            <a:picLocks noChangeAspect="1" noChangeArrowheads="1"/>
          </p:cNvPicPr>
          <p:nvPr/>
        </p:nvPicPr>
        <p:blipFill>
          <a:blip r:embed="rId3" cstate="print"/>
          <a:srcRect/>
          <a:stretch>
            <a:fillRect/>
          </a:stretch>
        </p:blipFill>
        <p:spPr bwMode="auto">
          <a:xfrm>
            <a:off x="2135561" y="2071688"/>
            <a:ext cx="3305175" cy="3295650"/>
          </a:xfrm>
          <a:prstGeom prst="rect">
            <a:avLst/>
          </a:prstGeom>
          <a:noFill/>
          <a:ln w="9525">
            <a:noFill/>
            <a:miter lim="800000"/>
            <a:headEnd/>
            <a:tailEnd/>
          </a:ln>
        </p:spPr>
      </p:pic>
      <p:sp>
        <p:nvSpPr>
          <p:cNvPr id="28677" name="Left-Right Arrow 29"/>
          <p:cNvSpPr>
            <a:spLocks noChangeArrowheads="1"/>
          </p:cNvSpPr>
          <p:nvPr/>
        </p:nvSpPr>
        <p:spPr bwMode="auto">
          <a:xfrm rot="19475899">
            <a:off x="3869264" y="2777215"/>
            <a:ext cx="1420274" cy="502915"/>
          </a:xfrm>
          <a:prstGeom prst="leftRightArrow">
            <a:avLst>
              <a:gd name="adj1" fmla="val 50000"/>
              <a:gd name="adj2" fmla="val 50002"/>
            </a:avLst>
          </a:prstGeom>
          <a:solidFill>
            <a:srgbClr val="FFFF00"/>
          </a:solidFill>
          <a:ln w="9525" algn="ctr">
            <a:solidFill>
              <a:schemeClr val="tx1"/>
            </a:solidFill>
            <a:round/>
            <a:headEnd/>
            <a:tailEnd/>
          </a:ln>
        </p:spPr>
        <p:txBody>
          <a:bodyPr/>
          <a:lstStyle/>
          <a:p>
            <a:endParaRPr lang="en-GB"/>
          </a:p>
        </p:txBody>
      </p:sp>
      <p:sp>
        <p:nvSpPr>
          <p:cNvPr id="32" name="Text Box 26"/>
          <p:cNvSpPr txBox="1">
            <a:spLocks noChangeArrowheads="1"/>
          </p:cNvSpPr>
          <p:nvPr/>
        </p:nvSpPr>
        <p:spPr bwMode="auto">
          <a:xfrm>
            <a:off x="6175203" y="5585967"/>
            <a:ext cx="4306093" cy="1077218"/>
          </a:xfrm>
          <a:prstGeom prst="rect">
            <a:avLst/>
          </a:prstGeom>
          <a:noFill/>
          <a:ln w="9525">
            <a:noFill/>
            <a:miter lim="800000"/>
            <a:headEnd/>
            <a:tailEnd/>
          </a:ln>
          <a:effectLst/>
        </p:spPr>
        <p:txBody>
          <a:bodyPr wrap="square" anchor="ctr">
            <a:spAutoFit/>
          </a:bodyPr>
          <a:lstStyle/>
          <a:p>
            <a:pPr>
              <a:defRPr/>
            </a:pPr>
            <a:r>
              <a:rPr lang="en-GB" sz="1600" i="0" dirty="0">
                <a:latin typeface="+mn-lt"/>
              </a:rPr>
              <a:t>People will communicate directly by thought, mediated by net link. They will share senses and consciousness and be able to inhabit androids for remote presence</a:t>
            </a:r>
          </a:p>
        </p:txBody>
      </p:sp>
      <p:pic>
        <p:nvPicPr>
          <p:cNvPr id="8" name="Picture 4" descr="the human brain"/>
          <p:cNvPicPr>
            <a:picLocks noChangeAspect="1" noChangeArrowheads="1"/>
          </p:cNvPicPr>
          <p:nvPr/>
        </p:nvPicPr>
        <p:blipFill>
          <a:blip r:embed="rId3" cstate="print"/>
          <a:srcRect/>
          <a:stretch>
            <a:fillRect/>
          </a:stretch>
        </p:blipFill>
        <p:spPr bwMode="auto">
          <a:xfrm flipH="1">
            <a:off x="7176121" y="2071688"/>
            <a:ext cx="3305175" cy="3295650"/>
          </a:xfrm>
          <a:prstGeom prst="rect">
            <a:avLst/>
          </a:prstGeom>
          <a:noFill/>
          <a:ln w="9525">
            <a:noFill/>
            <a:miter lim="800000"/>
            <a:headEnd/>
            <a:tailEnd/>
          </a:ln>
        </p:spPr>
      </p:pic>
      <p:sp>
        <p:nvSpPr>
          <p:cNvPr id="9" name="Cloud 8"/>
          <p:cNvSpPr/>
          <p:nvPr/>
        </p:nvSpPr>
        <p:spPr bwMode="auto">
          <a:xfrm>
            <a:off x="4987008" y="1738313"/>
            <a:ext cx="2621160" cy="1296144"/>
          </a:xfrm>
          <a:prstGeom prst="clou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3200" i="0" dirty="0">
                <a:latin typeface="+mn-lt"/>
              </a:rPr>
              <a:t>Medium</a:t>
            </a:r>
          </a:p>
        </p:txBody>
      </p:sp>
      <p:sp>
        <p:nvSpPr>
          <p:cNvPr id="10" name="Left-Right Arrow 29"/>
          <p:cNvSpPr>
            <a:spLocks noChangeArrowheads="1"/>
          </p:cNvSpPr>
          <p:nvPr/>
        </p:nvSpPr>
        <p:spPr bwMode="auto">
          <a:xfrm rot="13420304">
            <a:off x="7097423" y="2819943"/>
            <a:ext cx="1357312" cy="502915"/>
          </a:xfrm>
          <a:prstGeom prst="leftRightArrow">
            <a:avLst>
              <a:gd name="adj1" fmla="val 50000"/>
              <a:gd name="adj2" fmla="val 50002"/>
            </a:avLst>
          </a:prstGeom>
          <a:solidFill>
            <a:srgbClr val="FFFF00"/>
          </a:solidFill>
          <a:ln w="9525" algn="ctr">
            <a:solidFill>
              <a:schemeClr val="tx1"/>
            </a:solidFill>
            <a:round/>
            <a:headEnd/>
            <a:tailEnd/>
          </a:ln>
        </p:spPr>
        <p:txBody>
          <a:bodyPr/>
          <a:lstStyle/>
          <a:p>
            <a:endParaRPr lang="en-GB"/>
          </a:p>
        </p:txBody>
      </p:sp>
      <p:sp>
        <p:nvSpPr>
          <p:cNvPr id="11" name="Text Box 26"/>
          <p:cNvSpPr txBox="1">
            <a:spLocks noChangeArrowheads="1"/>
          </p:cNvSpPr>
          <p:nvPr/>
        </p:nvSpPr>
        <p:spPr bwMode="auto">
          <a:xfrm>
            <a:off x="4417219" y="4137515"/>
            <a:ext cx="3643313" cy="523220"/>
          </a:xfrm>
          <a:prstGeom prst="rect">
            <a:avLst/>
          </a:prstGeom>
          <a:noFill/>
          <a:ln w="9525">
            <a:noFill/>
            <a:miter lim="800000"/>
            <a:headEnd/>
            <a:tailEnd/>
          </a:ln>
          <a:effectLst/>
        </p:spPr>
        <p:txBody>
          <a:bodyPr anchor="ctr">
            <a:spAutoFit/>
          </a:bodyPr>
          <a:lstStyle/>
          <a:p>
            <a:pPr algn="ctr">
              <a:defRPr/>
            </a:pPr>
            <a:r>
              <a:rPr lang="en-GB" sz="2800" i="0" dirty="0">
                <a:solidFill>
                  <a:srgbClr val="FF0000"/>
                </a:solidFill>
                <a:latin typeface="+mn-lt"/>
              </a:rPr>
              <a:t>So why travel?</a:t>
            </a:r>
          </a:p>
        </p:txBody>
      </p:sp>
    </p:spTree>
    <p:extLst>
      <p:ext uri="{BB962C8B-B14F-4D97-AF65-F5344CB8AC3E}">
        <p14:creationId xmlns:p14="http://schemas.microsoft.com/office/powerpoint/2010/main" val="3171580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1991545" y="2594320"/>
            <a:ext cx="8218275" cy="3416962"/>
          </a:xfrm>
          <a:prstGeom prst="rect">
            <a:avLst/>
          </a:prstGeom>
          <a:noFill/>
          <a:ln w="9525">
            <a:noFill/>
            <a:miter lim="800000"/>
            <a:headEnd/>
            <a:tailEnd/>
          </a:ln>
        </p:spPr>
        <p:txBody>
          <a:bodyPr wrap="none" lIns="92075" tIns="46038" rIns="92075" bIns="46038">
            <a:spAutoFit/>
          </a:bodyPr>
          <a:lstStyle/>
          <a:p>
            <a:pPr algn="ctr" eaLnBrk="0" hangingPunct="0"/>
            <a:r>
              <a:rPr lang="en-GB" sz="2400" i="0" dirty="0">
                <a:latin typeface="Arial" pitchFamily="34" charset="0"/>
              </a:rPr>
              <a:t>Ian Pearson </a:t>
            </a:r>
            <a:r>
              <a:rPr lang="en-GB" sz="2400" i="0" dirty="0" err="1">
                <a:latin typeface="Arial" pitchFamily="34" charset="0"/>
              </a:rPr>
              <a:t>Bsc</a:t>
            </a:r>
            <a:r>
              <a:rPr lang="en-GB" sz="2400" i="0" dirty="0">
                <a:latin typeface="Arial" pitchFamily="34" charset="0"/>
              </a:rPr>
              <a:t> DSc(</a:t>
            </a:r>
            <a:r>
              <a:rPr lang="en-GB" sz="2400" i="0" dirty="0" err="1">
                <a:latin typeface="Arial" pitchFamily="34" charset="0"/>
              </a:rPr>
              <a:t>hc</a:t>
            </a:r>
            <a:r>
              <a:rPr lang="en-GB" sz="2400" i="0" dirty="0">
                <a:latin typeface="Arial" pitchFamily="34" charset="0"/>
              </a:rPr>
              <a:t>) CITP FBCS FWAAS FRSA FWIF</a:t>
            </a:r>
          </a:p>
          <a:p>
            <a:pPr algn="ctr" eaLnBrk="0" hangingPunct="0"/>
            <a:endParaRPr lang="en-GB" sz="2400" i="0" dirty="0">
              <a:latin typeface="Arial" pitchFamily="34" charset="0"/>
            </a:endParaRPr>
          </a:p>
          <a:p>
            <a:pPr algn="ctr" eaLnBrk="0" hangingPunct="0"/>
            <a:r>
              <a:rPr lang="en-GB" sz="2400" i="0" dirty="0">
                <a:latin typeface="Arial" pitchFamily="34" charset="0"/>
              </a:rPr>
              <a:t>idpearson@gmail.com</a:t>
            </a:r>
          </a:p>
          <a:p>
            <a:pPr algn="ctr" eaLnBrk="0" hangingPunct="0"/>
            <a:endParaRPr lang="en-GB" sz="2400" i="0" dirty="0">
              <a:latin typeface="Arial" pitchFamily="34" charset="0"/>
            </a:endParaRPr>
          </a:p>
          <a:p>
            <a:pPr algn="ctr" eaLnBrk="0" hangingPunct="0"/>
            <a:r>
              <a:rPr lang="en-GB" sz="2400" i="0" dirty="0">
                <a:latin typeface="Arial" pitchFamily="34" charset="0"/>
                <a:hlinkClick r:id="rId3"/>
              </a:rPr>
              <a:t>www.futurizon.com</a:t>
            </a:r>
            <a:endParaRPr lang="en-GB" sz="2400" i="0" dirty="0">
              <a:latin typeface="Arial" pitchFamily="34" charset="0"/>
            </a:endParaRPr>
          </a:p>
          <a:p>
            <a:pPr algn="ctr" eaLnBrk="0" hangingPunct="0"/>
            <a:endParaRPr lang="en-GB" sz="2400" i="0" dirty="0">
              <a:latin typeface="Arial" pitchFamily="34" charset="0"/>
            </a:endParaRPr>
          </a:p>
          <a:p>
            <a:pPr algn="ctr" eaLnBrk="0" hangingPunct="0"/>
            <a:r>
              <a:rPr lang="en-GB" sz="2400" i="0" dirty="0">
                <a:latin typeface="Arial" pitchFamily="34" charset="0"/>
              </a:rPr>
              <a:t>twitter.com/timeguide</a:t>
            </a:r>
          </a:p>
          <a:p>
            <a:pPr algn="ctr" eaLnBrk="0" hangingPunct="0"/>
            <a:endParaRPr lang="en-GB" sz="2400" i="0" dirty="0">
              <a:latin typeface="Arial" pitchFamily="34" charset="0"/>
            </a:endParaRPr>
          </a:p>
          <a:p>
            <a:pPr algn="ctr" eaLnBrk="0" hangingPunct="0"/>
            <a:r>
              <a:rPr lang="en-GB" sz="2400" i="0" dirty="0">
                <a:latin typeface="Arial" pitchFamily="34" charset="0"/>
              </a:rPr>
              <a:t>timeguide.wordpress.com</a:t>
            </a:r>
          </a:p>
        </p:txBody>
      </p:sp>
      <p:sp>
        <p:nvSpPr>
          <p:cNvPr id="56322"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eaLnBrk="0" hangingPunct="0"/>
            <a:endParaRPr lang="en-GB" dirty="0"/>
          </a:p>
        </p:txBody>
      </p:sp>
      <p:sp>
        <p:nvSpPr>
          <p:cNvPr id="56323"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eaLnBrk="0" hangingPunct="0"/>
            <a:endParaRPr lang="en-GB" dirty="0"/>
          </a:p>
        </p:txBody>
      </p:sp>
      <p:sp>
        <p:nvSpPr>
          <p:cNvPr id="56325" name="Rectangle 5"/>
          <p:cNvSpPr>
            <a:spLocks noGrp="1" noChangeArrowheads="1"/>
          </p:cNvSpPr>
          <p:nvPr>
            <p:ph type="title"/>
          </p:nvPr>
        </p:nvSpPr>
        <p:spPr>
          <a:xfrm>
            <a:off x="3024188" y="914400"/>
            <a:ext cx="6019800" cy="1143000"/>
          </a:xfrm>
        </p:spPr>
        <p:txBody>
          <a:bodyPr/>
          <a:lstStyle/>
          <a:p>
            <a:r>
              <a:rPr lang="en-GB" sz="8800" b="0" dirty="0">
                <a:solidFill>
                  <a:schemeClr val="tx1"/>
                </a:solidFill>
              </a:rPr>
              <a:t>Thank you</a:t>
            </a:r>
          </a:p>
        </p:txBody>
      </p:sp>
      <p:sp>
        <p:nvSpPr>
          <p:cNvPr id="56326" name="AutoShape 6"/>
          <p:cNvSpPr>
            <a:spLocks noChangeArrowheads="1"/>
          </p:cNvSpPr>
          <p:nvPr/>
        </p:nvSpPr>
        <p:spPr bwMode="auto">
          <a:xfrm>
            <a:off x="2914650" y="762000"/>
            <a:ext cx="6324600" cy="1600200"/>
          </a:xfrm>
          <a:prstGeom prst="roundRect">
            <a:avLst>
              <a:gd name="adj" fmla="val 16667"/>
            </a:avLst>
          </a:prstGeom>
          <a:noFill/>
          <a:ln w="38100">
            <a:solidFill>
              <a:schemeClr val="hlink"/>
            </a:solidFill>
            <a:round/>
            <a:headEnd/>
            <a:tailEnd/>
          </a:ln>
        </p:spPr>
        <p:txBody>
          <a:bodyPr wrap="none" anchor="ctr"/>
          <a:lstStyle/>
          <a:p>
            <a:pPr eaLnBrk="0" hangingPunct="0"/>
            <a:endParaRPr lang="en-GB" dirty="0"/>
          </a:p>
        </p:txBody>
      </p:sp>
      <p:pic>
        <p:nvPicPr>
          <p:cNvPr id="67586" name="Picture 2" descr="E:\Futurizon Logo\Usable Files\White Text\PNG (transparent background)\Futurizon-logo.png"/>
          <p:cNvPicPr>
            <a:picLocks noChangeAspect="1" noChangeArrowheads="1"/>
          </p:cNvPicPr>
          <p:nvPr/>
        </p:nvPicPr>
        <p:blipFill>
          <a:blip r:embed="rId4" cstate="print"/>
          <a:srcRect/>
          <a:stretch>
            <a:fillRect/>
          </a:stretch>
        </p:blipFill>
        <p:spPr bwMode="auto">
          <a:xfrm>
            <a:off x="1631504" y="6093296"/>
            <a:ext cx="4283968" cy="544064"/>
          </a:xfrm>
          <a:prstGeom prst="rect">
            <a:avLst/>
          </a:prstGeom>
          <a:noFill/>
        </p:spPr>
      </p:pic>
      <p:pic>
        <p:nvPicPr>
          <p:cNvPr id="1026" name="Picture 2" descr="C:\Users\Ian\Desktop\Published space anchor\FrontCover.jpg"/>
          <p:cNvPicPr>
            <a:picLocks noChangeAspect="1" noChangeArrowheads="1"/>
          </p:cNvPicPr>
          <p:nvPr/>
        </p:nvPicPr>
        <p:blipFill>
          <a:blip r:embed="rId5" cstate="print"/>
          <a:srcRect/>
          <a:stretch>
            <a:fillRect/>
          </a:stretch>
        </p:blipFill>
        <p:spPr bwMode="auto">
          <a:xfrm>
            <a:off x="1937591" y="4787421"/>
            <a:ext cx="985900" cy="1377884"/>
          </a:xfrm>
          <a:prstGeom prst="rect">
            <a:avLst/>
          </a:prstGeom>
          <a:noFill/>
          <a:ln>
            <a:solidFill>
              <a:schemeClr val="tx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9536" y="3140968"/>
            <a:ext cx="1001374" cy="150243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4333" y="2989334"/>
            <a:ext cx="1252857" cy="1790179"/>
          </a:xfrm>
          <a:prstGeom prst="rect">
            <a:avLst/>
          </a:prstGeom>
        </p:spPr>
      </p:pic>
      <p:pic>
        <p:nvPicPr>
          <p:cNvPr id="13" name="Picture 12"/>
          <p:cNvPicPr>
            <a:picLocks noChangeAspect="1"/>
          </p:cNvPicPr>
          <p:nvPr/>
        </p:nvPicPr>
        <p:blipFill>
          <a:blip r:embed="rId8"/>
          <a:stretch>
            <a:fillRect/>
          </a:stretch>
        </p:blipFill>
        <p:spPr>
          <a:xfrm>
            <a:off x="9192345" y="4858122"/>
            <a:ext cx="1240127" cy="1811238"/>
          </a:xfrm>
          <a:prstGeom prst="rect">
            <a:avLst/>
          </a:prstGeom>
        </p:spPr>
      </p:pic>
      <p:sp>
        <p:nvSpPr>
          <p:cNvPr id="14" name="Rectangle 4"/>
          <p:cNvSpPr>
            <a:spLocks noChangeArrowheads="1"/>
          </p:cNvSpPr>
          <p:nvPr/>
        </p:nvSpPr>
        <p:spPr bwMode="auto">
          <a:xfrm>
            <a:off x="9268509" y="6249801"/>
            <a:ext cx="1240724" cy="308419"/>
          </a:xfrm>
          <a:prstGeom prst="rect">
            <a:avLst/>
          </a:prstGeom>
          <a:noFill/>
          <a:ln w="9525">
            <a:noFill/>
            <a:miter lim="800000"/>
            <a:headEnd/>
            <a:tailEnd/>
          </a:ln>
        </p:spPr>
        <p:txBody>
          <a:bodyPr wrap="none" lIns="92075" tIns="46038" rIns="92075" bIns="46038">
            <a:spAutoFit/>
          </a:bodyPr>
          <a:lstStyle/>
          <a:p>
            <a:pPr algn="ctr" eaLnBrk="0" hangingPunct="0"/>
            <a:r>
              <a:rPr lang="en-GB" sz="1400" i="0" dirty="0">
                <a:solidFill>
                  <a:srgbClr val="FF0000"/>
                </a:solidFill>
                <a:latin typeface="Arial" pitchFamily="34" charset="0"/>
              </a:rPr>
              <a:t>Coming soon</a:t>
            </a:r>
          </a:p>
        </p:txBody>
      </p:sp>
    </p:spTree>
    <p:extLst>
      <p:ext uri="{BB962C8B-B14F-4D97-AF65-F5344CB8AC3E}">
        <p14:creationId xmlns:p14="http://schemas.microsoft.com/office/powerpoint/2010/main" val="3994016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38314" y="214313"/>
            <a:ext cx="8715375" cy="1143000"/>
          </a:xfrm>
        </p:spPr>
        <p:txBody>
          <a:bodyPr/>
          <a:lstStyle/>
          <a:p>
            <a:pPr>
              <a:defRPr/>
            </a:pPr>
            <a:r>
              <a:rPr lang="en-GB" b="0" dirty="0" smtClean="0">
                <a:latin typeface="+mn-lt"/>
              </a:rPr>
              <a:t>Changing demographics</a:t>
            </a:r>
          </a:p>
        </p:txBody>
      </p:sp>
      <p:sp>
        <p:nvSpPr>
          <p:cNvPr id="6148" name="Right Arrow 4"/>
          <p:cNvSpPr>
            <a:spLocks noChangeArrowheads="1"/>
          </p:cNvSpPr>
          <p:nvPr/>
        </p:nvSpPr>
        <p:spPr bwMode="auto">
          <a:xfrm>
            <a:off x="4953000" y="2143125"/>
            <a:ext cx="2357438" cy="357188"/>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a:defRPr/>
            </a:pPr>
            <a:endParaRPr lang="en-GB" i="0">
              <a:latin typeface="+mn-lt"/>
            </a:endParaRPr>
          </a:p>
        </p:txBody>
      </p:sp>
      <p:sp>
        <p:nvSpPr>
          <p:cNvPr id="6149" name="Right Arrow 5"/>
          <p:cNvSpPr>
            <a:spLocks noChangeArrowheads="1"/>
          </p:cNvSpPr>
          <p:nvPr/>
        </p:nvSpPr>
        <p:spPr bwMode="auto">
          <a:xfrm flipH="1">
            <a:off x="4881564" y="4786314"/>
            <a:ext cx="2357437" cy="357187"/>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a:defRPr/>
            </a:pPr>
            <a:endParaRPr lang="en-GB" i="0">
              <a:latin typeface="+mn-lt"/>
            </a:endParaRPr>
          </a:p>
        </p:txBody>
      </p:sp>
      <p:sp>
        <p:nvSpPr>
          <p:cNvPr id="6150" name="Right Arrow 6"/>
          <p:cNvSpPr>
            <a:spLocks noChangeArrowheads="1"/>
          </p:cNvSpPr>
          <p:nvPr/>
        </p:nvSpPr>
        <p:spPr bwMode="auto">
          <a:xfrm rot="5400000" flipH="1">
            <a:off x="3524250" y="3429000"/>
            <a:ext cx="2357438" cy="357188"/>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a:defRPr/>
            </a:pPr>
            <a:endParaRPr lang="en-GB" i="0">
              <a:latin typeface="+mn-lt"/>
            </a:endParaRPr>
          </a:p>
        </p:txBody>
      </p:sp>
      <p:sp>
        <p:nvSpPr>
          <p:cNvPr id="6151" name="Right Arrow 7"/>
          <p:cNvSpPr>
            <a:spLocks noChangeArrowheads="1"/>
          </p:cNvSpPr>
          <p:nvPr/>
        </p:nvSpPr>
        <p:spPr bwMode="auto">
          <a:xfrm rot="-5400000" flipH="1" flipV="1">
            <a:off x="6310314" y="3500439"/>
            <a:ext cx="2357437" cy="357187"/>
          </a:xfrm>
          <a:prstGeom prst="rightArrow">
            <a:avLst>
              <a:gd name="adj1" fmla="val 50000"/>
              <a:gd name="adj2" fmla="val 49989"/>
            </a:avLst>
          </a:prstGeom>
          <a:solidFill>
            <a:schemeClr val="accent1"/>
          </a:solidFill>
          <a:ln w="9525" algn="ctr">
            <a:solidFill>
              <a:schemeClr val="tx1"/>
            </a:solidFill>
            <a:round/>
            <a:headEnd/>
            <a:tailEnd/>
          </a:ln>
        </p:spPr>
        <p:txBody>
          <a:bodyPr/>
          <a:lstStyle/>
          <a:p>
            <a:pPr>
              <a:defRPr/>
            </a:pPr>
            <a:endParaRPr lang="en-GB" i="0">
              <a:latin typeface="+mn-lt"/>
            </a:endParaRPr>
          </a:p>
        </p:txBody>
      </p:sp>
      <p:sp>
        <p:nvSpPr>
          <p:cNvPr id="6152" name="TextBox 8"/>
          <p:cNvSpPr txBox="1">
            <a:spLocks noChangeArrowheads="1"/>
          </p:cNvSpPr>
          <p:nvPr/>
        </p:nvSpPr>
        <p:spPr bwMode="auto">
          <a:xfrm>
            <a:off x="4822106" y="5087144"/>
            <a:ext cx="2786062" cy="646113"/>
          </a:xfrm>
          <a:prstGeom prst="rect">
            <a:avLst/>
          </a:prstGeom>
          <a:noFill/>
          <a:ln w="9525">
            <a:noFill/>
            <a:miter lim="800000"/>
            <a:headEnd/>
            <a:tailEnd/>
          </a:ln>
        </p:spPr>
        <p:txBody>
          <a:bodyPr>
            <a:spAutoFit/>
          </a:bodyPr>
          <a:lstStyle/>
          <a:p>
            <a:pPr>
              <a:defRPr/>
            </a:pPr>
            <a:r>
              <a:rPr lang="en-GB" i="0" dirty="0">
                <a:solidFill>
                  <a:srgbClr val="FFC000"/>
                </a:solidFill>
                <a:latin typeface="+mn-lt"/>
              </a:rPr>
              <a:t>Immigration</a:t>
            </a:r>
          </a:p>
        </p:txBody>
      </p:sp>
      <p:sp>
        <p:nvSpPr>
          <p:cNvPr id="6153" name="TextBox 9"/>
          <p:cNvSpPr txBox="1">
            <a:spLocks noChangeArrowheads="1"/>
          </p:cNvSpPr>
          <p:nvPr/>
        </p:nvSpPr>
        <p:spPr bwMode="auto">
          <a:xfrm>
            <a:off x="4881563" y="1643063"/>
            <a:ext cx="2857500" cy="646112"/>
          </a:xfrm>
          <a:prstGeom prst="rect">
            <a:avLst/>
          </a:prstGeom>
          <a:noFill/>
          <a:ln w="9525">
            <a:noFill/>
            <a:miter lim="800000"/>
            <a:headEnd/>
            <a:tailEnd/>
          </a:ln>
        </p:spPr>
        <p:txBody>
          <a:bodyPr>
            <a:spAutoFit/>
          </a:bodyPr>
          <a:lstStyle/>
          <a:p>
            <a:pPr>
              <a:defRPr/>
            </a:pPr>
            <a:r>
              <a:rPr lang="en-GB" i="0" dirty="0">
                <a:solidFill>
                  <a:srgbClr val="FFFF00"/>
                </a:solidFill>
                <a:latin typeface="+mn-lt"/>
              </a:rPr>
              <a:t>Re-migration</a:t>
            </a:r>
          </a:p>
        </p:txBody>
      </p:sp>
      <p:sp>
        <p:nvSpPr>
          <p:cNvPr id="6154" name="TextBox 10"/>
          <p:cNvSpPr txBox="1">
            <a:spLocks noChangeArrowheads="1"/>
          </p:cNvSpPr>
          <p:nvPr/>
        </p:nvSpPr>
        <p:spPr bwMode="auto">
          <a:xfrm>
            <a:off x="4881564" y="2425701"/>
            <a:ext cx="2714625" cy="646113"/>
          </a:xfrm>
          <a:prstGeom prst="rect">
            <a:avLst/>
          </a:prstGeom>
          <a:noFill/>
          <a:ln w="9525">
            <a:noFill/>
            <a:miter lim="800000"/>
            <a:headEnd/>
            <a:tailEnd/>
          </a:ln>
        </p:spPr>
        <p:txBody>
          <a:bodyPr>
            <a:spAutoFit/>
          </a:bodyPr>
          <a:lstStyle/>
          <a:p>
            <a:pPr>
              <a:defRPr/>
            </a:pPr>
            <a:r>
              <a:rPr lang="en-GB" i="0" dirty="0">
                <a:solidFill>
                  <a:srgbClr val="00B050"/>
                </a:solidFill>
                <a:latin typeface="+mn-lt"/>
              </a:rPr>
              <a:t>Emigration</a:t>
            </a:r>
          </a:p>
        </p:txBody>
      </p:sp>
      <p:sp>
        <p:nvSpPr>
          <p:cNvPr id="6155" name="TextBox 11"/>
          <p:cNvSpPr txBox="1">
            <a:spLocks noChangeArrowheads="1"/>
          </p:cNvSpPr>
          <p:nvPr/>
        </p:nvSpPr>
        <p:spPr bwMode="auto">
          <a:xfrm>
            <a:off x="7739064" y="4357688"/>
            <a:ext cx="2714625" cy="646112"/>
          </a:xfrm>
          <a:prstGeom prst="rect">
            <a:avLst/>
          </a:prstGeom>
          <a:noFill/>
          <a:ln w="9525">
            <a:noFill/>
            <a:miter lim="800000"/>
            <a:headEnd/>
            <a:tailEnd/>
          </a:ln>
        </p:spPr>
        <p:txBody>
          <a:bodyPr>
            <a:spAutoFit/>
          </a:bodyPr>
          <a:lstStyle/>
          <a:p>
            <a:pPr>
              <a:defRPr/>
            </a:pPr>
            <a:r>
              <a:rPr lang="en-GB" i="0" dirty="0">
                <a:solidFill>
                  <a:srgbClr val="00B0F0"/>
                </a:solidFill>
                <a:latin typeface="+mn-lt"/>
              </a:rPr>
              <a:t>Brain drain</a:t>
            </a:r>
          </a:p>
        </p:txBody>
      </p:sp>
      <p:sp>
        <p:nvSpPr>
          <p:cNvPr id="6156" name="TextBox 12"/>
          <p:cNvSpPr txBox="1">
            <a:spLocks noChangeArrowheads="1"/>
          </p:cNvSpPr>
          <p:nvPr/>
        </p:nvSpPr>
        <p:spPr bwMode="auto">
          <a:xfrm>
            <a:off x="1738314" y="2428875"/>
            <a:ext cx="2714625" cy="1200150"/>
          </a:xfrm>
          <a:prstGeom prst="rect">
            <a:avLst/>
          </a:prstGeom>
          <a:noFill/>
          <a:ln w="9525">
            <a:noFill/>
            <a:miter lim="800000"/>
            <a:headEnd/>
            <a:tailEnd/>
          </a:ln>
        </p:spPr>
        <p:txBody>
          <a:bodyPr>
            <a:spAutoFit/>
          </a:bodyPr>
          <a:lstStyle/>
          <a:p>
            <a:pPr>
              <a:defRPr/>
            </a:pPr>
            <a:r>
              <a:rPr lang="en-GB" i="0" dirty="0">
                <a:solidFill>
                  <a:srgbClr val="FF0000"/>
                </a:solidFill>
                <a:latin typeface="+mn-lt"/>
              </a:rPr>
              <a:t>Ageing workforces</a:t>
            </a:r>
          </a:p>
        </p:txBody>
      </p:sp>
      <p:sp>
        <p:nvSpPr>
          <p:cNvPr id="12" name="TextBox 12"/>
          <p:cNvSpPr txBox="1">
            <a:spLocks noChangeArrowheads="1"/>
          </p:cNvSpPr>
          <p:nvPr/>
        </p:nvSpPr>
        <p:spPr bwMode="auto">
          <a:xfrm>
            <a:off x="7667626" y="2357439"/>
            <a:ext cx="2714625" cy="1754187"/>
          </a:xfrm>
          <a:prstGeom prst="rect">
            <a:avLst/>
          </a:prstGeom>
          <a:noFill/>
          <a:ln w="9525">
            <a:noFill/>
            <a:miter lim="800000"/>
            <a:headEnd/>
            <a:tailEnd/>
          </a:ln>
        </p:spPr>
        <p:txBody>
          <a:bodyPr>
            <a:spAutoFit/>
          </a:bodyPr>
          <a:lstStyle/>
          <a:p>
            <a:pPr>
              <a:defRPr/>
            </a:pPr>
            <a:r>
              <a:rPr lang="en-GB" i="0" dirty="0">
                <a:solidFill>
                  <a:srgbClr val="A1B8D1"/>
                </a:solidFill>
                <a:latin typeface="+mn-lt"/>
              </a:rPr>
              <a:t>Inter-generational conflict</a:t>
            </a:r>
          </a:p>
        </p:txBody>
      </p:sp>
      <p:sp>
        <p:nvSpPr>
          <p:cNvPr id="13" name="TextBox 12"/>
          <p:cNvSpPr txBox="1">
            <a:spLocks noChangeArrowheads="1"/>
          </p:cNvSpPr>
          <p:nvPr/>
        </p:nvSpPr>
        <p:spPr bwMode="auto">
          <a:xfrm>
            <a:off x="1738314" y="4071938"/>
            <a:ext cx="2714625" cy="1200150"/>
          </a:xfrm>
          <a:prstGeom prst="rect">
            <a:avLst/>
          </a:prstGeom>
          <a:noFill/>
          <a:ln w="9525">
            <a:noFill/>
            <a:miter lim="800000"/>
            <a:headEnd/>
            <a:tailEnd/>
          </a:ln>
        </p:spPr>
        <p:txBody>
          <a:bodyPr>
            <a:spAutoFit/>
          </a:bodyPr>
          <a:lstStyle/>
          <a:p>
            <a:pPr>
              <a:defRPr/>
            </a:pPr>
            <a:r>
              <a:rPr lang="en-GB" i="0" dirty="0">
                <a:solidFill>
                  <a:srgbClr val="FFCC66"/>
                </a:solidFill>
                <a:latin typeface="+mn-lt"/>
              </a:rPr>
              <a:t>Mobility and volatility</a:t>
            </a:r>
          </a:p>
        </p:txBody>
      </p:sp>
    </p:spTree>
    <p:extLst>
      <p:ext uri="{BB962C8B-B14F-4D97-AF65-F5344CB8AC3E}">
        <p14:creationId xmlns:p14="http://schemas.microsoft.com/office/powerpoint/2010/main" val="30162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3"/>
          <p:cNvSpPr>
            <a:spLocks/>
          </p:cNvSpPr>
          <p:nvPr/>
        </p:nvSpPr>
        <p:spPr bwMode="auto">
          <a:xfrm>
            <a:off x="3015531" y="676297"/>
            <a:ext cx="3687763" cy="6018213"/>
          </a:xfrm>
          <a:custGeom>
            <a:avLst/>
            <a:gdLst>
              <a:gd name="T0" fmla="*/ 2147483647 w 2323"/>
              <a:gd name="T1" fmla="*/ 0 h 3791"/>
              <a:gd name="T2" fmla="*/ 2147483647 w 2323"/>
              <a:gd name="T3" fmla="*/ 2147483647 h 3791"/>
              <a:gd name="T4" fmla="*/ 0 w 2323"/>
              <a:gd name="T5" fmla="*/ 2147483647 h 3791"/>
              <a:gd name="T6" fmla="*/ 2147483647 w 2323"/>
              <a:gd name="T7" fmla="*/ 0 h 3791"/>
              <a:gd name="T8" fmla="*/ 0 60000 65536"/>
              <a:gd name="T9" fmla="*/ 0 60000 65536"/>
              <a:gd name="T10" fmla="*/ 0 60000 65536"/>
              <a:gd name="T11" fmla="*/ 0 60000 65536"/>
              <a:gd name="T12" fmla="*/ 0 w 2323"/>
              <a:gd name="T13" fmla="*/ 0 h 3791"/>
              <a:gd name="T14" fmla="*/ 2323 w 2323"/>
              <a:gd name="T15" fmla="*/ 3791 h 3791"/>
            </a:gdLst>
            <a:ahLst/>
            <a:cxnLst>
              <a:cxn ang="T8">
                <a:pos x="T0" y="T1"/>
              </a:cxn>
              <a:cxn ang="T9">
                <a:pos x="T2" y="T3"/>
              </a:cxn>
              <a:cxn ang="T10">
                <a:pos x="T4" y="T5"/>
              </a:cxn>
              <a:cxn ang="T11">
                <a:pos x="T6" y="T7"/>
              </a:cxn>
            </a:cxnLst>
            <a:rect l="T12" t="T13" r="T14" b="T15"/>
            <a:pathLst>
              <a:path w="2323" h="3791">
                <a:moveTo>
                  <a:pt x="2323" y="0"/>
                </a:moveTo>
                <a:lnTo>
                  <a:pt x="2323" y="2621"/>
                </a:lnTo>
                <a:lnTo>
                  <a:pt x="0" y="3791"/>
                </a:lnTo>
                <a:lnTo>
                  <a:pt x="2323" y="0"/>
                </a:lnTo>
                <a:close/>
              </a:path>
            </a:pathLst>
          </a:custGeom>
          <a:solidFill>
            <a:srgbClr val="0000FF"/>
          </a:solidFill>
          <a:ln w="9525">
            <a:noFill/>
            <a:round/>
            <a:headEnd/>
            <a:tailEnd/>
          </a:ln>
        </p:spPr>
        <p:txBody>
          <a:bodyPr/>
          <a:lstStyle/>
          <a:p>
            <a:endParaRPr lang="en-GB"/>
          </a:p>
        </p:txBody>
      </p:sp>
      <p:sp>
        <p:nvSpPr>
          <p:cNvPr id="25603" name="Freeform 4"/>
          <p:cNvSpPr>
            <a:spLocks/>
          </p:cNvSpPr>
          <p:nvPr/>
        </p:nvSpPr>
        <p:spPr bwMode="auto">
          <a:xfrm>
            <a:off x="2999656" y="660421"/>
            <a:ext cx="3687763" cy="6019800"/>
          </a:xfrm>
          <a:custGeom>
            <a:avLst/>
            <a:gdLst>
              <a:gd name="T0" fmla="*/ 2147483647 w 2323"/>
              <a:gd name="T1" fmla="*/ 0 h 3792"/>
              <a:gd name="T2" fmla="*/ 2147483647 w 2323"/>
              <a:gd name="T3" fmla="*/ 2147483647 h 3792"/>
              <a:gd name="T4" fmla="*/ 0 w 2323"/>
              <a:gd name="T5" fmla="*/ 2147483647 h 3792"/>
              <a:gd name="T6" fmla="*/ 2147483647 w 2323"/>
              <a:gd name="T7" fmla="*/ 0 h 3792"/>
              <a:gd name="T8" fmla="*/ 0 60000 65536"/>
              <a:gd name="T9" fmla="*/ 0 60000 65536"/>
              <a:gd name="T10" fmla="*/ 0 60000 65536"/>
              <a:gd name="T11" fmla="*/ 0 60000 65536"/>
              <a:gd name="T12" fmla="*/ 0 w 2323"/>
              <a:gd name="T13" fmla="*/ 0 h 3792"/>
              <a:gd name="T14" fmla="*/ 2323 w 2323"/>
              <a:gd name="T15" fmla="*/ 3792 h 3792"/>
            </a:gdLst>
            <a:ahLst/>
            <a:cxnLst>
              <a:cxn ang="T8">
                <a:pos x="T0" y="T1"/>
              </a:cxn>
              <a:cxn ang="T9">
                <a:pos x="T2" y="T3"/>
              </a:cxn>
              <a:cxn ang="T10">
                <a:pos x="T4" y="T5"/>
              </a:cxn>
              <a:cxn ang="T11">
                <a:pos x="T6" y="T7"/>
              </a:cxn>
            </a:cxnLst>
            <a:rect l="T12" t="T13" r="T14" b="T15"/>
            <a:pathLst>
              <a:path w="2323" h="3792">
                <a:moveTo>
                  <a:pt x="2323" y="0"/>
                </a:moveTo>
                <a:lnTo>
                  <a:pt x="2323" y="2621"/>
                </a:lnTo>
                <a:lnTo>
                  <a:pt x="0" y="3792"/>
                </a:lnTo>
                <a:lnTo>
                  <a:pt x="2323" y="0"/>
                </a:lnTo>
                <a:close/>
              </a:path>
            </a:pathLst>
          </a:custGeom>
          <a:noFill/>
          <a:ln w="30163">
            <a:solidFill>
              <a:srgbClr val="000000"/>
            </a:solidFill>
            <a:round/>
            <a:headEnd/>
            <a:tailEnd/>
          </a:ln>
        </p:spPr>
        <p:txBody>
          <a:bodyPr/>
          <a:lstStyle/>
          <a:p>
            <a:endParaRPr lang="en-GB"/>
          </a:p>
        </p:txBody>
      </p:sp>
      <p:sp>
        <p:nvSpPr>
          <p:cNvPr id="25604" name="Freeform 5"/>
          <p:cNvSpPr>
            <a:spLocks/>
          </p:cNvSpPr>
          <p:nvPr/>
        </p:nvSpPr>
        <p:spPr bwMode="auto">
          <a:xfrm>
            <a:off x="6717580" y="690584"/>
            <a:ext cx="3689350" cy="6019800"/>
          </a:xfrm>
          <a:custGeom>
            <a:avLst/>
            <a:gdLst>
              <a:gd name="T0" fmla="*/ 0 w 2324"/>
              <a:gd name="T1" fmla="*/ 0 h 3792"/>
              <a:gd name="T2" fmla="*/ 0 w 2324"/>
              <a:gd name="T3" fmla="*/ 2147483647 h 3792"/>
              <a:gd name="T4" fmla="*/ 2147483647 w 2324"/>
              <a:gd name="T5" fmla="*/ 2147483647 h 3792"/>
              <a:gd name="T6" fmla="*/ 0 w 2324"/>
              <a:gd name="T7" fmla="*/ 0 h 3792"/>
              <a:gd name="T8" fmla="*/ 0 60000 65536"/>
              <a:gd name="T9" fmla="*/ 0 60000 65536"/>
              <a:gd name="T10" fmla="*/ 0 60000 65536"/>
              <a:gd name="T11" fmla="*/ 0 60000 65536"/>
              <a:gd name="T12" fmla="*/ 0 w 2324"/>
              <a:gd name="T13" fmla="*/ 0 h 3792"/>
              <a:gd name="T14" fmla="*/ 2324 w 2324"/>
              <a:gd name="T15" fmla="*/ 3792 h 3792"/>
            </a:gdLst>
            <a:ahLst/>
            <a:cxnLst>
              <a:cxn ang="T8">
                <a:pos x="T0" y="T1"/>
              </a:cxn>
              <a:cxn ang="T9">
                <a:pos x="T2" y="T3"/>
              </a:cxn>
              <a:cxn ang="T10">
                <a:pos x="T4" y="T5"/>
              </a:cxn>
              <a:cxn ang="T11">
                <a:pos x="T6" y="T7"/>
              </a:cxn>
            </a:cxnLst>
            <a:rect l="T12" t="T13" r="T14" b="T15"/>
            <a:pathLst>
              <a:path w="2324" h="3792">
                <a:moveTo>
                  <a:pt x="0" y="0"/>
                </a:moveTo>
                <a:lnTo>
                  <a:pt x="0" y="2622"/>
                </a:lnTo>
                <a:lnTo>
                  <a:pt x="2324" y="3792"/>
                </a:lnTo>
                <a:lnTo>
                  <a:pt x="0" y="0"/>
                </a:lnTo>
                <a:close/>
              </a:path>
            </a:pathLst>
          </a:custGeom>
          <a:solidFill>
            <a:srgbClr val="FF0000"/>
          </a:solidFill>
          <a:ln w="9525">
            <a:noFill/>
            <a:round/>
            <a:headEnd/>
            <a:tailEnd/>
          </a:ln>
        </p:spPr>
        <p:txBody>
          <a:bodyPr/>
          <a:lstStyle/>
          <a:p>
            <a:endParaRPr lang="en-GB"/>
          </a:p>
        </p:txBody>
      </p:sp>
      <p:sp>
        <p:nvSpPr>
          <p:cNvPr id="25605" name="Freeform 6"/>
          <p:cNvSpPr>
            <a:spLocks/>
          </p:cNvSpPr>
          <p:nvPr/>
        </p:nvSpPr>
        <p:spPr bwMode="auto">
          <a:xfrm>
            <a:off x="6703293" y="676297"/>
            <a:ext cx="3687762" cy="6018213"/>
          </a:xfrm>
          <a:custGeom>
            <a:avLst/>
            <a:gdLst>
              <a:gd name="T0" fmla="*/ 0 w 2323"/>
              <a:gd name="T1" fmla="*/ 0 h 3791"/>
              <a:gd name="T2" fmla="*/ 0 w 2323"/>
              <a:gd name="T3" fmla="*/ 2147483647 h 3791"/>
              <a:gd name="T4" fmla="*/ 2147483647 w 2323"/>
              <a:gd name="T5" fmla="*/ 2147483647 h 3791"/>
              <a:gd name="T6" fmla="*/ 0 w 2323"/>
              <a:gd name="T7" fmla="*/ 0 h 3791"/>
              <a:gd name="T8" fmla="*/ 0 60000 65536"/>
              <a:gd name="T9" fmla="*/ 0 60000 65536"/>
              <a:gd name="T10" fmla="*/ 0 60000 65536"/>
              <a:gd name="T11" fmla="*/ 0 60000 65536"/>
              <a:gd name="T12" fmla="*/ 0 w 2323"/>
              <a:gd name="T13" fmla="*/ 0 h 3791"/>
              <a:gd name="T14" fmla="*/ 2323 w 2323"/>
              <a:gd name="T15" fmla="*/ 3791 h 3791"/>
            </a:gdLst>
            <a:ahLst/>
            <a:cxnLst>
              <a:cxn ang="T8">
                <a:pos x="T0" y="T1"/>
              </a:cxn>
              <a:cxn ang="T9">
                <a:pos x="T2" y="T3"/>
              </a:cxn>
              <a:cxn ang="T10">
                <a:pos x="T4" y="T5"/>
              </a:cxn>
              <a:cxn ang="T11">
                <a:pos x="T6" y="T7"/>
              </a:cxn>
            </a:cxnLst>
            <a:rect l="T12" t="T13" r="T14" b="T15"/>
            <a:pathLst>
              <a:path w="2323" h="3791">
                <a:moveTo>
                  <a:pt x="0" y="0"/>
                </a:moveTo>
                <a:lnTo>
                  <a:pt x="0" y="2621"/>
                </a:lnTo>
                <a:lnTo>
                  <a:pt x="2323" y="3791"/>
                </a:lnTo>
                <a:lnTo>
                  <a:pt x="0" y="0"/>
                </a:lnTo>
                <a:close/>
              </a:path>
            </a:pathLst>
          </a:custGeom>
          <a:noFill/>
          <a:ln w="30163">
            <a:solidFill>
              <a:srgbClr val="000000"/>
            </a:solidFill>
            <a:round/>
            <a:headEnd/>
            <a:tailEnd/>
          </a:ln>
        </p:spPr>
        <p:txBody>
          <a:bodyPr/>
          <a:lstStyle/>
          <a:p>
            <a:endParaRPr lang="en-GB"/>
          </a:p>
        </p:txBody>
      </p:sp>
      <p:sp>
        <p:nvSpPr>
          <p:cNvPr id="25606" name="Freeform 7"/>
          <p:cNvSpPr>
            <a:spLocks/>
          </p:cNvSpPr>
          <p:nvPr/>
        </p:nvSpPr>
        <p:spPr bwMode="auto">
          <a:xfrm>
            <a:off x="3029818" y="4853010"/>
            <a:ext cx="7377112" cy="1857375"/>
          </a:xfrm>
          <a:custGeom>
            <a:avLst/>
            <a:gdLst>
              <a:gd name="T0" fmla="*/ 0 w 4647"/>
              <a:gd name="T1" fmla="*/ 2147483647 h 1170"/>
              <a:gd name="T2" fmla="*/ 2147483647 w 4647"/>
              <a:gd name="T3" fmla="*/ 0 h 1170"/>
              <a:gd name="T4" fmla="*/ 2147483647 w 4647"/>
              <a:gd name="T5" fmla="*/ 2147483647 h 1170"/>
              <a:gd name="T6" fmla="*/ 0 w 4647"/>
              <a:gd name="T7" fmla="*/ 2147483647 h 1170"/>
              <a:gd name="T8" fmla="*/ 0 60000 65536"/>
              <a:gd name="T9" fmla="*/ 0 60000 65536"/>
              <a:gd name="T10" fmla="*/ 0 60000 65536"/>
              <a:gd name="T11" fmla="*/ 0 60000 65536"/>
              <a:gd name="T12" fmla="*/ 0 w 4647"/>
              <a:gd name="T13" fmla="*/ 0 h 1170"/>
              <a:gd name="T14" fmla="*/ 4647 w 4647"/>
              <a:gd name="T15" fmla="*/ 1170 h 1170"/>
            </a:gdLst>
            <a:ahLst/>
            <a:cxnLst>
              <a:cxn ang="T8">
                <a:pos x="T0" y="T1"/>
              </a:cxn>
              <a:cxn ang="T9">
                <a:pos x="T2" y="T3"/>
              </a:cxn>
              <a:cxn ang="T10">
                <a:pos x="T4" y="T5"/>
              </a:cxn>
              <a:cxn ang="T11">
                <a:pos x="T6" y="T7"/>
              </a:cxn>
            </a:cxnLst>
            <a:rect l="T12" t="T13" r="T14" b="T15"/>
            <a:pathLst>
              <a:path w="4647" h="1170">
                <a:moveTo>
                  <a:pt x="0" y="1170"/>
                </a:moveTo>
                <a:lnTo>
                  <a:pt x="2323" y="0"/>
                </a:lnTo>
                <a:lnTo>
                  <a:pt x="4647" y="1170"/>
                </a:lnTo>
                <a:lnTo>
                  <a:pt x="0" y="1170"/>
                </a:lnTo>
                <a:close/>
              </a:path>
            </a:pathLst>
          </a:custGeom>
          <a:solidFill>
            <a:srgbClr val="800080"/>
          </a:solidFill>
          <a:ln w="9525">
            <a:noFill/>
            <a:round/>
            <a:headEnd/>
            <a:tailEnd/>
          </a:ln>
        </p:spPr>
        <p:txBody>
          <a:bodyPr/>
          <a:lstStyle/>
          <a:p>
            <a:endParaRPr lang="en-GB"/>
          </a:p>
        </p:txBody>
      </p:sp>
      <p:sp>
        <p:nvSpPr>
          <p:cNvPr id="25607" name="Freeform 8"/>
          <p:cNvSpPr>
            <a:spLocks/>
          </p:cNvSpPr>
          <p:nvPr/>
        </p:nvSpPr>
        <p:spPr bwMode="auto">
          <a:xfrm>
            <a:off x="3015531" y="4837135"/>
            <a:ext cx="7375525" cy="1857375"/>
          </a:xfrm>
          <a:custGeom>
            <a:avLst/>
            <a:gdLst>
              <a:gd name="T0" fmla="*/ 0 w 4646"/>
              <a:gd name="T1" fmla="*/ 2147483647 h 1170"/>
              <a:gd name="T2" fmla="*/ 2147483647 w 4646"/>
              <a:gd name="T3" fmla="*/ 0 h 1170"/>
              <a:gd name="T4" fmla="*/ 2147483647 w 4646"/>
              <a:gd name="T5" fmla="*/ 2147483647 h 1170"/>
              <a:gd name="T6" fmla="*/ 0 w 4646"/>
              <a:gd name="T7" fmla="*/ 2147483647 h 1170"/>
              <a:gd name="T8" fmla="*/ 0 60000 65536"/>
              <a:gd name="T9" fmla="*/ 0 60000 65536"/>
              <a:gd name="T10" fmla="*/ 0 60000 65536"/>
              <a:gd name="T11" fmla="*/ 0 60000 65536"/>
              <a:gd name="T12" fmla="*/ 0 w 4646"/>
              <a:gd name="T13" fmla="*/ 0 h 1170"/>
              <a:gd name="T14" fmla="*/ 4646 w 4646"/>
              <a:gd name="T15" fmla="*/ 1170 h 1170"/>
            </a:gdLst>
            <a:ahLst/>
            <a:cxnLst>
              <a:cxn ang="T8">
                <a:pos x="T0" y="T1"/>
              </a:cxn>
              <a:cxn ang="T9">
                <a:pos x="T2" y="T3"/>
              </a:cxn>
              <a:cxn ang="T10">
                <a:pos x="T4" y="T5"/>
              </a:cxn>
              <a:cxn ang="T11">
                <a:pos x="T6" y="T7"/>
              </a:cxn>
            </a:cxnLst>
            <a:rect l="T12" t="T13" r="T14" b="T15"/>
            <a:pathLst>
              <a:path w="4646" h="1170">
                <a:moveTo>
                  <a:pt x="0" y="1170"/>
                </a:moveTo>
                <a:lnTo>
                  <a:pt x="2323" y="0"/>
                </a:lnTo>
                <a:lnTo>
                  <a:pt x="4646" y="1170"/>
                </a:lnTo>
                <a:lnTo>
                  <a:pt x="0" y="1170"/>
                </a:lnTo>
                <a:close/>
              </a:path>
            </a:pathLst>
          </a:custGeom>
          <a:noFill/>
          <a:ln w="30163">
            <a:solidFill>
              <a:srgbClr val="000000"/>
            </a:solidFill>
            <a:round/>
            <a:headEnd/>
            <a:tailEnd/>
          </a:ln>
        </p:spPr>
        <p:txBody>
          <a:bodyPr/>
          <a:lstStyle/>
          <a:p>
            <a:endParaRPr lang="en-GB"/>
          </a:p>
        </p:txBody>
      </p:sp>
      <p:sp>
        <p:nvSpPr>
          <p:cNvPr id="25608" name="Rectangle 9"/>
          <p:cNvSpPr>
            <a:spLocks noChangeArrowheads="1"/>
          </p:cNvSpPr>
          <p:nvPr/>
        </p:nvSpPr>
        <p:spPr bwMode="auto">
          <a:xfrm>
            <a:off x="6725518" y="3271860"/>
            <a:ext cx="2239962" cy="1570037"/>
          </a:xfrm>
          <a:prstGeom prst="rect">
            <a:avLst/>
          </a:prstGeom>
          <a:noFill/>
          <a:ln w="9525">
            <a:noFill/>
            <a:miter lim="800000"/>
            <a:headEnd/>
            <a:tailEnd/>
          </a:ln>
        </p:spPr>
        <p:txBody>
          <a:bodyPr lIns="92075" tIns="46038" rIns="92075" bIns="46038">
            <a:spAutoFit/>
          </a:bodyPr>
          <a:lstStyle/>
          <a:p>
            <a:r>
              <a:rPr lang="en-GB" sz="2400" b="1" i="0">
                <a:solidFill>
                  <a:srgbClr val="FFFF00"/>
                </a:solidFill>
                <a:latin typeface="Arial" pitchFamily="34" charset="0"/>
              </a:rPr>
              <a:t>NBIC enabled organisms, including transhumans</a:t>
            </a:r>
          </a:p>
        </p:txBody>
      </p:sp>
      <p:sp>
        <p:nvSpPr>
          <p:cNvPr id="25609" name="Rectangle 10"/>
          <p:cNvSpPr>
            <a:spLocks noChangeArrowheads="1"/>
          </p:cNvSpPr>
          <p:nvPr/>
        </p:nvSpPr>
        <p:spPr bwMode="auto">
          <a:xfrm>
            <a:off x="4349031" y="3668735"/>
            <a:ext cx="2303463" cy="1201737"/>
          </a:xfrm>
          <a:prstGeom prst="rect">
            <a:avLst/>
          </a:prstGeom>
          <a:noFill/>
          <a:ln w="9525">
            <a:noFill/>
            <a:miter lim="800000"/>
            <a:headEnd/>
            <a:tailEnd/>
          </a:ln>
        </p:spPr>
        <p:txBody>
          <a:bodyPr lIns="92075" tIns="46038" rIns="92075" bIns="46038">
            <a:spAutoFit/>
          </a:bodyPr>
          <a:lstStyle/>
          <a:p>
            <a:pPr algn="ctr"/>
            <a:r>
              <a:rPr lang="en-GB" sz="2400" b="1" i="0" dirty="0">
                <a:solidFill>
                  <a:srgbClr val="FFFF00"/>
                </a:solidFill>
                <a:latin typeface="Arial" pitchFamily="34" charset="0"/>
              </a:rPr>
              <a:t>Natural world, including </a:t>
            </a:r>
          </a:p>
          <a:p>
            <a:pPr algn="ctr"/>
            <a:r>
              <a:rPr lang="en-GB" sz="2400" b="1" i="0" dirty="0">
                <a:solidFill>
                  <a:srgbClr val="FFFF00"/>
                </a:solidFill>
                <a:latin typeface="Arial" pitchFamily="34" charset="0"/>
              </a:rPr>
              <a:t>Mk 1 humans</a:t>
            </a:r>
          </a:p>
        </p:txBody>
      </p:sp>
      <p:sp>
        <p:nvSpPr>
          <p:cNvPr id="25610" name="Rectangle 11"/>
          <p:cNvSpPr>
            <a:spLocks noChangeArrowheads="1"/>
          </p:cNvSpPr>
          <p:nvPr/>
        </p:nvSpPr>
        <p:spPr bwMode="auto">
          <a:xfrm>
            <a:off x="4782419" y="5540397"/>
            <a:ext cx="4043511" cy="1200971"/>
          </a:xfrm>
          <a:prstGeom prst="rect">
            <a:avLst/>
          </a:prstGeom>
          <a:noFill/>
          <a:ln w="9525">
            <a:noFill/>
            <a:miter lim="800000"/>
            <a:headEnd/>
            <a:tailEnd/>
          </a:ln>
        </p:spPr>
        <p:txBody>
          <a:bodyPr wrap="square" lIns="92075" tIns="46038" rIns="92075" bIns="46038">
            <a:spAutoFit/>
          </a:bodyPr>
          <a:lstStyle/>
          <a:p>
            <a:r>
              <a:rPr lang="en-GB" sz="2400" b="1" i="0" dirty="0">
                <a:solidFill>
                  <a:srgbClr val="FFFF00"/>
                </a:solidFill>
                <a:latin typeface="Arial" pitchFamily="34" charset="0"/>
              </a:rPr>
              <a:t>Cyberspace life, including conscious machines and superhuman AI</a:t>
            </a:r>
          </a:p>
        </p:txBody>
      </p:sp>
      <p:sp>
        <p:nvSpPr>
          <p:cNvPr id="25612" name="Rectangle 14"/>
          <p:cNvSpPr>
            <a:spLocks noChangeArrowheads="1"/>
          </p:cNvSpPr>
          <p:nvPr/>
        </p:nvSpPr>
        <p:spPr bwMode="auto">
          <a:xfrm>
            <a:off x="6955706" y="1952647"/>
            <a:ext cx="2302272" cy="830997"/>
          </a:xfrm>
          <a:prstGeom prst="rect">
            <a:avLst/>
          </a:prstGeom>
          <a:noFill/>
          <a:ln w="9525">
            <a:noFill/>
            <a:miter lim="800000"/>
            <a:headEnd/>
            <a:tailEnd/>
          </a:ln>
        </p:spPr>
        <p:txBody>
          <a:bodyPr wrap="square">
            <a:spAutoFit/>
          </a:bodyPr>
          <a:lstStyle/>
          <a:p>
            <a:r>
              <a:rPr lang="en-US" sz="2400" dirty="0">
                <a:latin typeface="Arial" pitchFamily="34" charset="0"/>
              </a:rPr>
              <a:t>Transhumans and </a:t>
            </a:r>
            <a:r>
              <a:rPr lang="en-US" sz="2400" dirty="0" smtClean="0">
                <a:latin typeface="Arial" pitchFamily="34" charset="0"/>
              </a:rPr>
              <a:t>androids</a:t>
            </a:r>
            <a:endParaRPr lang="en-US" sz="2400" dirty="0">
              <a:latin typeface="Arial" pitchFamily="34" charset="0"/>
            </a:endParaRPr>
          </a:p>
        </p:txBody>
      </p:sp>
      <p:sp>
        <p:nvSpPr>
          <p:cNvPr id="25614" name="Rectangle 2"/>
          <p:cNvSpPr>
            <a:spLocks noGrp="1" noChangeArrowheads="1"/>
          </p:cNvSpPr>
          <p:nvPr>
            <p:ph type="title"/>
          </p:nvPr>
        </p:nvSpPr>
        <p:spPr>
          <a:xfrm>
            <a:off x="1638362" y="116632"/>
            <a:ext cx="9426190" cy="1143000"/>
          </a:xfrm>
        </p:spPr>
        <p:txBody>
          <a:bodyPr vert="horz" wrap="square" lIns="92075" tIns="46038" rIns="92075" bIns="46038" numCol="1" anchor="ctr" anchorCtr="0" compatLnSpc="1">
            <a:prstTxWarp prst="textNoShape">
              <a:avLst/>
            </a:prstTxWarp>
          </a:bodyPr>
          <a:lstStyle/>
          <a:p>
            <a:r>
              <a:rPr lang="en-GB" dirty="0" smtClean="0">
                <a:cs typeface="Arial" pitchFamily="34" charset="0"/>
              </a:rPr>
              <a:t>Future residents won’t be just people</a:t>
            </a:r>
          </a:p>
        </p:txBody>
      </p:sp>
      <p:sp>
        <p:nvSpPr>
          <p:cNvPr id="15" name="Rectangle 10"/>
          <p:cNvSpPr>
            <a:spLocks noChangeArrowheads="1"/>
          </p:cNvSpPr>
          <p:nvPr/>
        </p:nvSpPr>
        <p:spPr bwMode="auto">
          <a:xfrm>
            <a:off x="3942336" y="1978709"/>
            <a:ext cx="2880320" cy="1570303"/>
          </a:xfrm>
          <a:prstGeom prst="rect">
            <a:avLst/>
          </a:prstGeom>
          <a:noFill/>
          <a:ln w="9525">
            <a:noFill/>
            <a:miter lim="800000"/>
            <a:headEnd/>
            <a:tailEnd/>
          </a:ln>
        </p:spPr>
        <p:txBody>
          <a:bodyPr wrap="square" lIns="92075" tIns="46038" rIns="92075" bIns="46038">
            <a:spAutoFit/>
          </a:bodyPr>
          <a:lstStyle/>
          <a:p>
            <a:pPr algn="ctr"/>
            <a:r>
              <a:rPr lang="en-GB" sz="2400" b="1" i="0" dirty="0">
                <a:solidFill>
                  <a:srgbClr val="FFFF00"/>
                </a:solidFill>
                <a:latin typeface="Arial" pitchFamily="34" charset="0"/>
              </a:rPr>
              <a:t>Intellectually enhanced pets and synthetic creatures</a:t>
            </a:r>
          </a:p>
        </p:txBody>
      </p:sp>
    </p:spTree>
    <p:extLst>
      <p:ext uri="{BB962C8B-B14F-4D97-AF65-F5344CB8AC3E}">
        <p14:creationId xmlns:p14="http://schemas.microsoft.com/office/powerpoint/2010/main" val="17946857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1026"/>
          <p:cNvSpPr>
            <a:spLocks noGrp="1" noChangeArrowheads="1"/>
          </p:cNvSpPr>
          <p:nvPr>
            <p:ph type="title"/>
          </p:nvPr>
        </p:nvSpPr>
        <p:spPr>
          <a:xfrm>
            <a:off x="1703512" y="332656"/>
            <a:ext cx="9142784" cy="1143000"/>
          </a:xfrm>
        </p:spPr>
        <p:txBody>
          <a:bodyPr/>
          <a:lstStyle/>
          <a:p>
            <a:r>
              <a:rPr lang="en-GB" altLang="en-GB" dirty="0" smtClean="0"/>
              <a:t>Androids will soon be part of society</a:t>
            </a:r>
            <a:endParaRPr lang="en-GB" altLang="en-GB" dirty="0"/>
          </a:p>
        </p:txBody>
      </p:sp>
      <p:pic>
        <p:nvPicPr>
          <p:cNvPr id="2" name="Picture 2" descr="Chinese inventor unveils 'Jia Jia', the most realistic robot 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1809487"/>
            <a:ext cx="2903013" cy="1743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4454" y="3625860"/>
            <a:ext cx="2435282" cy="523220"/>
          </a:xfrm>
          <a:prstGeom prst="rect">
            <a:avLst/>
          </a:prstGeom>
          <a:noFill/>
        </p:spPr>
        <p:txBody>
          <a:bodyPr wrap="none" rtlCol="0">
            <a:spAutoFit/>
          </a:bodyPr>
          <a:lstStyle/>
          <a:p>
            <a:r>
              <a:rPr lang="en-GB" sz="1400" i="0" dirty="0" err="1">
                <a:latin typeface="+mn-lt"/>
              </a:rPr>
              <a:t>Jia</a:t>
            </a:r>
            <a:r>
              <a:rPr lang="en-GB" sz="1400" i="0" dirty="0">
                <a:latin typeface="+mn-lt"/>
              </a:rPr>
              <a:t> </a:t>
            </a:r>
            <a:r>
              <a:rPr lang="en-GB" sz="1400" i="0" dirty="0" err="1">
                <a:latin typeface="+mn-lt"/>
              </a:rPr>
              <a:t>Jia</a:t>
            </a:r>
            <a:r>
              <a:rPr lang="en-GB" sz="1400" i="0" dirty="0">
                <a:latin typeface="+mn-lt"/>
              </a:rPr>
              <a:t>, University of </a:t>
            </a:r>
            <a:r>
              <a:rPr lang="en-GB" sz="1400" i="0" dirty="0" smtClean="0">
                <a:latin typeface="+mn-lt"/>
              </a:rPr>
              <a:t>science</a:t>
            </a:r>
          </a:p>
          <a:p>
            <a:r>
              <a:rPr lang="en-GB" sz="1400" i="0" dirty="0" smtClean="0">
                <a:latin typeface="+mn-lt"/>
              </a:rPr>
              <a:t>and </a:t>
            </a:r>
            <a:r>
              <a:rPr lang="en-GB" sz="1400" i="0" dirty="0">
                <a:latin typeface="+mn-lt"/>
              </a:rPr>
              <a:t>technology of China</a:t>
            </a:r>
          </a:p>
        </p:txBody>
      </p:sp>
      <p:sp>
        <p:nvSpPr>
          <p:cNvPr id="5" name="TextBox 4"/>
          <p:cNvSpPr txBox="1"/>
          <p:nvPr/>
        </p:nvSpPr>
        <p:spPr>
          <a:xfrm>
            <a:off x="911424" y="4573577"/>
            <a:ext cx="10585176" cy="1015663"/>
          </a:xfrm>
          <a:prstGeom prst="rect">
            <a:avLst/>
          </a:prstGeom>
          <a:noFill/>
        </p:spPr>
        <p:txBody>
          <a:bodyPr wrap="square" rtlCol="0">
            <a:spAutoFit/>
          </a:bodyPr>
          <a:lstStyle/>
          <a:p>
            <a:r>
              <a:rPr lang="en-GB" sz="2000" i="0" dirty="0">
                <a:latin typeface="+mn-lt"/>
              </a:rPr>
              <a:t>People will buy attractive </a:t>
            </a:r>
            <a:r>
              <a:rPr lang="en-GB" sz="2000" i="0" dirty="0" smtClean="0">
                <a:latin typeface="+mn-lt"/>
              </a:rPr>
              <a:t>robots for many purposes – interfaces, servants, friends, workers</a:t>
            </a:r>
          </a:p>
          <a:p>
            <a:r>
              <a:rPr lang="en-GB" sz="2000" i="0" dirty="0" smtClean="0">
                <a:latin typeface="+mn-lt"/>
              </a:rPr>
              <a:t>They </a:t>
            </a:r>
            <a:r>
              <a:rPr lang="en-GB" sz="2000" i="0" dirty="0">
                <a:latin typeface="+mn-lt"/>
              </a:rPr>
              <a:t>will </a:t>
            </a:r>
            <a:r>
              <a:rPr lang="en-GB" sz="2000" i="0" dirty="0" smtClean="0">
                <a:latin typeface="+mn-lt"/>
              </a:rPr>
              <a:t>inevitably form emotional </a:t>
            </a:r>
            <a:r>
              <a:rPr lang="en-GB" sz="2000" i="0" dirty="0">
                <a:latin typeface="+mn-lt"/>
              </a:rPr>
              <a:t>relationships with </a:t>
            </a:r>
            <a:r>
              <a:rPr lang="en-GB" sz="2000" i="0" dirty="0" smtClean="0">
                <a:latin typeface="+mn-lt"/>
              </a:rPr>
              <a:t>them</a:t>
            </a:r>
          </a:p>
          <a:p>
            <a:r>
              <a:rPr lang="en-GB" sz="2000" i="0" dirty="0" smtClean="0">
                <a:latin typeface="+mn-lt"/>
              </a:rPr>
              <a:t>Emotion-ready </a:t>
            </a:r>
            <a:r>
              <a:rPr lang="en-GB" sz="2000" i="0" dirty="0">
                <a:latin typeface="+mn-lt"/>
              </a:rPr>
              <a:t>AIs will </a:t>
            </a:r>
            <a:r>
              <a:rPr lang="en-GB" sz="2000" i="0" dirty="0" smtClean="0">
                <a:latin typeface="+mn-lt"/>
              </a:rPr>
              <a:t>socialise </a:t>
            </a:r>
            <a:r>
              <a:rPr lang="en-GB" sz="2000" i="0" dirty="0">
                <a:latin typeface="+mn-lt"/>
              </a:rPr>
              <a:t>with other AIs and </a:t>
            </a:r>
            <a:r>
              <a:rPr lang="en-GB" sz="2000" i="0" dirty="0" smtClean="0">
                <a:latin typeface="+mn-lt"/>
              </a:rPr>
              <a:t>other people too, not just their owners</a:t>
            </a:r>
            <a:endParaRPr lang="en-GB" sz="2000" i="0" dirty="0">
              <a:latin typeface="+mn-lt"/>
            </a:endParaRPr>
          </a:p>
        </p:txBody>
      </p:sp>
      <p:pic>
        <p:nvPicPr>
          <p:cNvPr id="1026" name="Picture 2" descr="http://img-2.newatlas.com/ntu-humanoid-robots-2.jpg?auto=format%2Ccompress&amp;ch=Width%2CDPR&amp;fit=crop&amp;h=347&amp;q=60&amp;rect=0%2C24%2C1617%2C909&amp;w=616&amp;s=e8f5ded9aafda8f2dec358db7de701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736" y="1809487"/>
            <a:ext cx="3095327" cy="17436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78325" y="3625860"/>
            <a:ext cx="2085827" cy="307777"/>
          </a:xfrm>
          <a:prstGeom prst="rect">
            <a:avLst/>
          </a:prstGeom>
          <a:noFill/>
        </p:spPr>
        <p:txBody>
          <a:bodyPr wrap="none" rtlCol="0">
            <a:spAutoFit/>
          </a:bodyPr>
          <a:lstStyle/>
          <a:p>
            <a:r>
              <a:rPr lang="en-GB" sz="1400" i="0" dirty="0" smtClean="0">
                <a:latin typeface="+mn-lt"/>
              </a:rPr>
              <a:t>Nadine, NTU Singapore</a:t>
            </a:r>
            <a:endParaRPr lang="en-GB" sz="1400" i="0" dirty="0">
              <a:latin typeface="+mn-lt"/>
            </a:endParaRPr>
          </a:p>
        </p:txBody>
      </p:sp>
      <p:pic>
        <p:nvPicPr>
          <p:cNvPr id="1028" name="Picture 4" descr="http://i.dailymail.co.uk/i/pix/2016/08/25/17/3794821900000578-0-image-a-7_14721437931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1698" y="1809488"/>
            <a:ext cx="2570846" cy="17436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32304" y="3625860"/>
            <a:ext cx="1720086" cy="307777"/>
          </a:xfrm>
          <a:prstGeom prst="rect">
            <a:avLst/>
          </a:prstGeom>
          <a:noFill/>
        </p:spPr>
        <p:txBody>
          <a:bodyPr wrap="none" rtlCol="0">
            <a:spAutoFit/>
          </a:bodyPr>
          <a:lstStyle/>
          <a:p>
            <a:r>
              <a:rPr lang="en-GB" sz="1400" i="0" dirty="0" smtClean="0">
                <a:latin typeface="+mn-lt"/>
              </a:rPr>
              <a:t>FACE, </a:t>
            </a:r>
            <a:r>
              <a:rPr lang="en-GB" sz="1400" i="0" dirty="0" err="1" smtClean="0">
                <a:latin typeface="+mn-lt"/>
              </a:rPr>
              <a:t>Univ</a:t>
            </a:r>
            <a:r>
              <a:rPr lang="en-GB" sz="1400" i="0" dirty="0" smtClean="0">
                <a:latin typeface="+mn-lt"/>
              </a:rPr>
              <a:t> or Pisa</a:t>
            </a:r>
            <a:endParaRPr lang="en-GB" sz="1400" i="0" dirty="0">
              <a:latin typeface="+mn-lt"/>
            </a:endParaRPr>
          </a:p>
        </p:txBody>
      </p:sp>
    </p:spTree>
    <p:extLst>
      <p:ext uri="{BB962C8B-B14F-4D97-AF65-F5344CB8AC3E}">
        <p14:creationId xmlns:p14="http://schemas.microsoft.com/office/powerpoint/2010/main" val="408365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Singapore self-driving taxis</a:t>
            </a:r>
            <a:endParaRPr lang="en-GB" dirty="0"/>
          </a:p>
        </p:txBody>
      </p:sp>
      <p:pic>
        <p:nvPicPr>
          <p:cNvPr id="1028" name="Picture 4" descr="Singapore hopes self-driving vehicles (pictured) can help to give its economy a boost by freeing up drivers to do other work and also reducing congestion on its busy ro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132857"/>
            <a:ext cx="4142705" cy="2763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meras above the dashboard (pictured) also look for hazards on the road while also can detect changes in the city traffic ligh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081" y="1844824"/>
            <a:ext cx="2342505" cy="15629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cars use Lidar sensors (pictured) to detect obstacles while driving on the r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081" y="3666298"/>
            <a:ext cx="2342505" cy="156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74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ctrTitle"/>
          </p:nvPr>
        </p:nvSpPr>
        <p:spPr>
          <a:xfrm>
            <a:off x="2029222" y="1014412"/>
            <a:ext cx="7667178" cy="585788"/>
          </a:xfrm>
        </p:spPr>
        <p:txBody>
          <a:bodyPr/>
          <a:lstStyle/>
          <a:p>
            <a:pPr>
              <a:defRPr/>
            </a:pPr>
            <a:r>
              <a:rPr lang="en-GB" b="0" dirty="0" smtClean="0">
                <a:latin typeface="+mn-lt"/>
              </a:rPr>
              <a:t>Mercedes self-driving truck 2025</a:t>
            </a:r>
          </a:p>
        </p:txBody>
      </p:sp>
      <p:sp>
        <p:nvSpPr>
          <p:cNvPr id="19" name="Rectangle 4"/>
          <p:cNvSpPr txBox="1">
            <a:spLocks noChangeArrowheads="1"/>
          </p:cNvSpPr>
          <p:nvPr/>
        </p:nvSpPr>
        <p:spPr bwMode="auto">
          <a:xfrm>
            <a:off x="1343472" y="4779150"/>
            <a:ext cx="9577064" cy="1134126"/>
          </a:xfrm>
          <a:prstGeom prst="rect">
            <a:avLst/>
          </a:prstGeom>
          <a:noFill/>
          <a:ln w="9525">
            <a:noFill/>
            <a:miter lim="800000"/>
            <a:headEnd/>
            <a:tailEnd/>
          </a:ln>
        </p:spPr>
        <p:txBody>
          <a:bodyPr/>
          <a:lstStyle/>
          <a:p>
            <a:pPr eaLnBrk="0" hangingPunct="0">
              <a:lnSpc>
                <a:spcPct val="90000"/>
              </a:lnSpc>
              <a:spcBef>
                <a:spcPct val="20000"/>
              </a:spcBef>
              <a:buClr>
                <a:schemeClr val="hlink"/>
              </a:buClr>
              <a:buSzPct val="120000"/>
              <a:buFont typeface="Symbol" pitchFamily="18" charset="2"/>
              <a:buNone/>
              <a:defRPr/>
            </a:pPr>
            <a:r>
              <a:rPr lang="en-GB" sz="2100" i="0" kern="0" dirty="0">
                <a:latin typeface="+mn-lt"/>
              </a:rPr>
              <a:t>Scans road 250m ahead. Driver </a:t>
            </a:r>
            <a:r>
              <a:rPr lang="en-GB" sz="2100" i="0" kern="0" dirty="0" smtClean="0">
                <a:latin typeface="+mn-lt"/>
              </a:rPr>
              <a:t>still </a:t>
            </a:r>
            <a:r>
              <a:rPr lang="en-GB" sz="2100" i="0" kern="0" dirty="0">
                <a:latin typeface="+mn-lt"/>
              </a:rPr>
              <a:t>needed to supervise </a:t>
            </a:r>
            <a:r>
              <a:rPr lang="en-GB" sz="2100" i="0" kern="0" dirty="0" smtClean="0">
                <a:latin typeface="+mn-lt"/>
              </a:rPr>
              <a:t>but </a:t>
            </a:r>
            <a:r>
              <a:rPr lang="en-GB" sz="2100" i="0" kern="0" dirty="0">
                <a:latin typeface="+mn-lt"/>
              </a:rPr>
              <a:t>can do </a:t>
            </a:r>
            <a:r>
              <a:rPr lang="en-GB" sz="2100" i="0" kern="0" dirty="0" smtClean="0">
                <a:latin typeface="+mn-lt"/>
              </a:rPr>
              <a:t>admin</a:t>
            </a:r>
          </a:p>
          <a:p>
            <a:pPr eaLnBrk="0" hangingPunct="0">
              <a:lnSpc>
                <a:spcPct val="90000"/>
              </a:lnSpc>
              <a:spcBef>
                <a:spcPct val="20000"/>
              </a:spcBef>
              <a:buClr>
                <a:schemeClr val="hlink"/>
              </a:buClr>
              <a:buSzPct val="120000"/>
              <a:buFont typeface="Symbol" pitchFamily="18" charset="2"/>
              <a:buNone/>
              <a:defRPr/>
            </a:pPr>
            <a:r>
              <a:rPr lang="en-GB" sz="2100" i="0" kern="0" dirty="0" smtClean="0">
                <a:latin typeface="+mn-lt"/>
              </a:rPr>
              <a:t>Good </a:t>
            </a:r>
            <a:r>
              <a:rPr lang="en-GB" sz="2100" i="0" kern="0" dirty="0">
                <a:latin typeface="+mn-lt"/>
              </a:rPr>
              <a:t>example of mixed human and machine-driven </a:t>
            </a:r>
            <a:r>
              <a:rPr lang="en-GB" sz="2100" i="0" kern="0" dirty="0" smtClean="0">
                <a:latin typeface="+mn-lt"/>
              </a:rPr>
              <a:t>traffic</a:t>
            </a:r>
          </a:p>
          <a:p>
            <a:pPr eaLnBrk="0" hangingPunct="0">
              <a:lnSpc>
                <a:spcPct val="90000"/>
              </a:lnSpc>
              <a:spcBef>
                <a:spcPct val="20000"/>
              </a:spcBef>
              <a:buClr>
                <a:schemeClr val="hlink"/>
              </a:buClr>
              <a:buSzPct val="120000"/>
              <a:buFont typeface="Symbol" pitchFamily="18" charset="2"/>
              <a:buNone/>
              <a:defRPr/>
            </a:pPr>
            <a:r>
              <a:rPr lang="en-GB" sz="2100" i="0" kern="0" dirty="0" smtClean="0">
                <a:latin typeface="+mn-lt"/>
              </a:rPr>
              <a:t>Eventually</a:t>
            </a:r>
            <a:r>
              <a:rPr lang="en-GB" sz="2100" i="0" kern="0" dirty="0">
                <a:latin typeface="+mn-lt"/>
              </a:rPr>
              <a:t>, human drivers may not be allowed on </a:t>
            </a:r>
            <a:r>
              <a:rPr lang="en-GB" sz="2100" i="0" kern="0" dirty="0" smtClean="0">
                <a:latin typeface="+mn-lt"/>
              </a:rPr>
              <a:t>roads</a:t>
            </a:r>
            <a:endParaRPr lang="en-GB" sz="2100" i="0" kern="0" dirty="0">
              <a:latin typeface="+mn-lt"/>
            </a:endParaRPr>
          </a:p>
        </p:txBody>
      </p:sp>
      <p:pic>
        <p:nvPicPr>
          <p:cNvPr id="2" name="Picture 2" descr="How it works: The truck can scan the road ahead for vehicles and monitor them, ensuring there are no collisions. The driver's seat can become an office chair or swivels to a 'rest position', Daimler said - potentially allowing vehicles to drive for longer than current daily working limits for tru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1916833"/>
            <a:ext cx="4763019" cy="268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ad in mystery-enhancing adhesive foil, the Mercedes prototype is equipped with aerodynamic fins and radar that scans the road 250 meters ahead. It also makes fuller use of features already found in current production models, by networking on-board sensors with automatic braking, stability control and lane-warning syste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361" y="1916834"/>
            <a:ext cx="4019854" cy="268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226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ctrTitle"/>
          </p:nvPr>
        </p:nvSpPr>
        <p:spPr>
          <a:xfrm>
            <a:off x="3181350" y="692696"/>
            <a:ext cx="5829300" cy="585788"/>
          </a:xfrm>
        </p:spPr>
        <p:txBody>
          <a:bodyPr/>
          <a:lstStyle/>
          <a:p>
            <a:pPr>
              <a:defRPr/>
            </a:pPr>
            <a:r>
              <a:rPr lang="en-GB" b="0" dirty="0" smtClean="0">
                <a:latin typeface="+mn-lt"/>
              </a:rPr>
              <a:t>Vehicle IoT</a:t>
            </a:r>
          </a:p>
        </p:txBody>
      </p:sp>
      <p:sp>
        <p:nvSpPr>
          <p:cNvPr id="2" name="Rectangle 4"/>
          <p:cNvSpPr>
            <a:spLocks noGrp="1" noChangeArrowheads="1"/>
          </p:cNvSpPr>
          <p:nvPr>
            <p:ph type="subTitle" idx="1"/>
          </p:nvPr>
        </p:nvSpPr>
        <p:spPr>
          <a:xfrm>
            <a:off x="1406070" y="4923681"/>
            <a:ext cx="8956404" cy="665559"/>
          </a:xfrm>
        </p:spPr>
        <p:txBody>
          <a:bodyPr/>
          <a:lstStyle/>
          <a:p>
            <a:pPr algn="l">
              <a:lnSpc>
                <a:spcPct val="90000"/>
              </a:lnSpc>
            </a:pPr>
            <a:r>
              <a:rPr lang="en-GB" sz="1800" dirty="0"/>
              <a:t>Vehicles will be major networking locations, for IoT in the vehicle itself, driver comms &amp; assistance, and entertainment and comms for passengers </a:t>
            </a:r>
          </a:p>
          <a:p>
            <a:pPr algn="l">
              <a:lnSpc>
                <a:spcPct val="90000"/>
              </a:lnSpc>
            </a:pPr>
            <a:endParaRPr lang="en-GB" sz="1800" dirty="0"/>
          </a:p>
          <a:p>
            <a:pPr algn="l">
              <a:lnSpc>
                <a:spcPct val="90000"/>
              </a:lnSpc>
            </a:pPr>
            <a:r>
              <a:rPr lang="en-GB" sz="1800" dirty="0"/>
              <a:t>Needs high B/W and fast and frequent handover. Security is a major issue. Current car IoT is very dangerous - provides easy hacking route. Imagine hacking a truck via net.</a:t>
            </a:r>
          </a:p>
        </p:txBody>
      </p:sp>
      <p:grpSp>
        <p:nvGrpSpPr>
          <p:cNvPr id="3" name="Group 17"/>
          <p:cNvGrpSpPr/>
          <p:nvPr/>
        </p:nvGrpSpPr>
        <p:grpSpPr>
          <a:xfrm>
            <a:off x="839417" y="1484784"/>
            <a:ext cx="5592426" cy="3014029"/>
            <a:chOff x="1095375" y="1485900"/>
            <a:chExt cx="7112993" cy="3814763"/>
          </a:xfrm>
        </p:grpSpPr>
        <p:sp>
          <p:nvSpPr>
            <p:cNvPr id="9219" name="Oval 2"/>
            <p:cNvSpPr>
              <a:spLocks noChangeArrowheads="1"/>
            </p:cNvSpPr>
            <p:nvPr/>
          </p:nvSpPr>
          <p:spPr bwMode="auto">
            <a:xfrm>
              <a:off x="5345113" y="1485900"/>
              <a:ext cx="1676400" cy="1727200"/>
            </a:xfrm>
            <a:prstGeom prst="ellipse">
              <a:avLst/>
            </a:prstGeom>
            <a:solidFill>
              <a:srgbClr val="3333CC"/>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22" name="Line 5"/>
            <p:cNvSpPr>
              <a:spLocks noChangeShapeType="1"/>
            </p:cNvSpPr>
            <p:nvPr/>
          </p:nvSpPr>
          <p:spPr bwMode="auto">
            <a:xfrm flipH="1">
              <a:off x="2659063" y="3060700"/>
              <a:ext cx="254000" cy="1016000"/>
            </a:xfrm>
            <a:prstGeom prst="line">
              <a:avLst/>
            </a:prstGeom>
            <a:noFill/>
            <a:ln w="28575">
              <a:solidFill>
                <a:srgbClr val="FFFF00"/>
              </a:solidFill>
              <a:round/>
              <a:headEnd type="triangle" w="med" len="med"/>
              <a:tailEnd type="triangle" w="med" len="med"/>
            </a:ln>
          </p:spPr>
          <p:txBody>
            <a:bodyPr/>
            <a:lstStyle/>
            <a:p>
              <a:pPr eaLnBrk="0" hangingPunct="0">
                <a:defRPr/>
              </a:pPr>
              <a:endParaRPr lang="en-GB" sz="2700" i="0">
                <a:latin typeface="+mn-lt"/>
              </a:endParaRPr>
            </a:p>
          </p:txBody>
        </p:sp>
        <p:sp>
          <p:nvSpPr>
            <p:cNvPr id="9223" name="Line 6"/>
            <p:cNvSpPr>
              <a:spLocks noChangeShapeType="1"/>
            </p:cNvSpPr>
            <p:nvPr/>
          </p:nvSpPr>
          <p:spPr bwMode="auto">
            <a:xfrm flipV="1">
              <a:off x="5595938" y="2403475"/>
              <a:ext cx="125412" cy="954088"/>
            </a:xfrm>
            <a:prstGeom prst="line">
              <a:avLst/>
            </a:prstGeom>
            <a:noFill/>
            <a:ln w="28575">
              <a:solidFill>
                <a:srgbClr val="FFFF00"/>
              </a:solidFill>
              <a:round/>
              <a:headEnd type="triangle" w="med" len="med"/>
              <a:tailEnd type="triangle" w="med" len="med"/>
            </a:ln>
          </p:spPr>
          <p:txBody>
            <a:bodyPr/>
            <a:lstStyle/>
            <a:p>
              <a:pPr eaLnBrk="0" hangingPunct="0">
                <a:defRPr/>
              </a:pPr>
              <a:endParaRPr lang="en-GB" sz="2700" i="0">
                <a:latin typeface="+mn-lt"/>
              </a:endParaRPr>
            </a:p>
          </p:txBody>
        </p:sp>
        <p:sp>
          <p:nvSpPr>
            <p:cNvPr id="9224" name="Line 7"/>
            <p:cNvSpPr>
              <a:spLocks noChangeShapeType="1"/>
            </p:cNvSpPr>
            <p:nvPr/>
          </p:nvSpPr>
          <p:spPr bwMode="auto">
            <a:xfrm flipV="1">
              <a:off x="5187950" y="3594100"/>
              <a:ext cx="319088" cy="698500"/>
            </a:xfrm>
            <a:prstGeom prst="line">
              <a:avLst/>
            </a:prstGeom>
            <a:noFill/>
            <a:ln w="28575">
              <a:solidFill>
                <a:srgbClr val="FFFF00"/>
              </a:solidFill>
              <a:round/>
              <a:headEnd type="triangle" w="med" len="med"/>
              <a:tailEnd type="triangle" w="med" len="med"/>
            </a:ln>
          </p:spPr>
          <p:txBody>
            <a:bodyPr/>
            <a:lstStyle/>
            <a:p>
              <a:pPr eaLnBrk="0" hangingPunct="0">
                <a:defRPr/>
              </a:pPr>
              <a:endParaRPr lang="en-GB" sz="2700" i="0">
                <a:latin typeface="+mn-lt"/>
              </a:endParaRPr>
            </a:p>
          </p:txBody>
        </p:sp>
        <p:sp>
          <p:nvSpPr>
            <p:cNvPr id="9225" name="Oval 8"/>
            <p:cNvSpPr>
              <a:spLocks noChangeArrowheads="1"/>
            </p:cNvSpPr>
            <p:nvPr/>
          </p:nvSpPr>
          <p:spPr bwMode="auto">
            <a:xfrm>
              <a:off x="4121150" y="1989138"/>
              <a:ext cx="1676400" cy="1727200"/>
            </a:xfrm>
            <a:prstGeom prst="ellipse">
              <a:avLst/>
            </a:prstGeom>
            <a:solidFill>
              <a:schemeClr val="hlink"/>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26" name="Oval 9"/>
            <p:cNvSpPr>
              <a:spLocks noChangeArrowheads="1"/>
            </p:cNvSpPr>
            <p:nvPr/>
          </p:nvSpPr>
          <p:spPr bwMode="auto">
            <a:xfrm>
              <a:off x="6424613" y="2493963"/>
              <a:ext cx="1676400" cy="1727200"/>
            </a:xfrm>
            <a:prstGeom prst="ellipse">
              <a:avLst/>
            </a:prstGeom>
            <a:solidFill>
              <a:srgbClr val="FFCC66"/>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27" name="Oval 10"/>
            <p:cNvSpPr>
              <a:spLocks noChangeArrowheads="1"/>
            </p:cNvSpPr>
            <p:nvPr/>
          </p:nvSpPr>
          <p:spPr bwMode="auto">
            <a:xfrm>
              <a:off x="4264025" y="3502025"/>
              <a:ext cx="1676400" cy="1727200"/>
            </a:xfrm>
            <a:prstGeom prst="ellipse">
              <a:avLst/>
            </a:prstGeom>
            <a:solidFill>
              <a:schemeClr val="folHlink"/>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28" name="Oval 11"/>
            <p:cNvSpPr>
              <a:spLocks noChangeArrowheads="1"/>
            </p:cNvSpPr>
            <p:nvPr/>
          </p:nvSpPr>
          <p:spPr bwMode="auto">
            <a:xfrm>
              <a:off x="3687763" y="1628775"/>
              <a:ext cx="1676400" cy="1727200"/>
            </a:xfrm>
            <a:prstGeom prst="ellipse">
              <a:avLst/>
            </a:prstGeom>
            <a:solidFill>
              <a:schemeClr val="accent1"/>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29" name="Oval 12"/>
            <p:cNvSpPr>
              <a:spLocks noChangeArrowheads="1"/>
            </p:cNvSpPr>
            <p:nvPr/>
          </p:nvSpPr>
          <p:spPr bwMode="auto">
            <a:xfrm>
              <a:off x="1816100" y="2709863"/>
              <a:ext cx="1676400" cy="1727200"/>
            </a:xfrm>
            <a:prstGeom prst="ellipse">
              <a:avLst/>
            </a:prstGeom>
            <a:solidFill>
              <a:srgbClr val="3333CC"/>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30" name="Oval 13"/>
            <p:cNvSpPr>
              <a:spLocks noChangeArrowheads="1"/>
            </p:cNvSpPr>
            <p:nvPr/>
          </p:nvSpPr>
          <p:spPr bwMode="auto">
            <a:xfrm>
              <a:off x="1455738" y="2133600"/>
              <a:ext cx="1676400" cy="1727200"/>
            </a:xfrm>
            <a:prstGeom prst="ellipse">
              <a:avLst/>
            </a:prstGeom>
            <a:solidFill>
              <a:srgbClr val="336699"/>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31" name="Oval 14"/>
            <p:cNvSpPr>
              <a:spLocks noChangeArrowheads="1"/>
            </p:cNvSpPr>
            <p:nvPr/>
          </p:nvSpPr>
          <p:spPr bwMode="auto">
            <a:xfrm>
              <a:off x="1095375" y="3573463"/>
              <a:ext cx="1676400" cy="1727200"/>
            </a:xfrm>
            <a:prstGeom prst="ellipse">
              <a:avLst/>
            </a:prstGeom>
            <a:solidFill>
              <a:schemeClr val="accent2"/>
            </a:solidFill>
            <a:ln w="9525">
              <a:solidFill>
                <a:schemeClr val="tx1"/>
              </a:solidFill>
              <a:round/>
              <a:headEnd/>
              <a:tailEnd/>
            </a:ln>
          </p:spPr>
          <p:txBody>
            <a:bodyPr wrap="none" anchor="ctr"/>
            <a:lstStyle/>
            <a:p>
              <a:pPr eaLnBrk="0" hangingPunct="0">
                <a:defRPr/>
              </a:pPr>
              <a:endParaRPr lang="en-GB" sz="2700" i="0">
                <a:latin typeface="+mn-lt"/>
              </a:endParaRPr>
            </a:p>
          </p:txBody>
        </p:sp>
        <p:sp>
          <p:nvSpPr>
            <p:cNvPr id="9233" name="Text Box 16"/>
            <p:cNvSpPr txBox="1">
              <a:spLocks noChangeArrowheads="1"/>
            </p:cNvSpPr>
            <p:nvPr/>
          </p:nvSpPr>
          <p:spPr bwMode="auto">
            <a:xfrm>
              <a:off x="2536825" y="2925764"/>
              <a:ext cx="3168650" cy="1793557"/>
            </a:xfrm>
            <a:prstGeom prst="rect">
              <a:avLst/>
            </a:prstGeom>
            <a:noFill/>
            <a:ln w="9525">
              <a:noFill/>
              <a:miter lim="800000"/>
              <a:headEnd/>
              <a:tailEnd/>
            </a:ln>
          </p:spPr>
          <p:txBody>
            <a:bodyPr>
              <a:spAutoFit/>
            </a:bodyPr>
            <a:lstStyle/>
            <a:p>
              <a:pPr eaLnBrk="0" hangingPunct="0">
                <a:defRPr/>
              </a:pPr>
              <a:r>
                <a:rPr lang="en-GB" sz="1500" i="0" dirty="0">
                  <a:latin typeface="+mn-lt"/>
                </a:rPr>
                <a:t>Mobile net or Wireless LAN links to web and between clusters</a:t>
              </a:r>
            </a:p>
          </p:txBody>
        </p:sp>
        <p:sp>
          <p:nvSpPr>
            <p:cNvPr id="9234" name="Text Box 17"/>
            <p:cNvSpPr txBox="1">
              <a:spLocks noChangeArrowheads="1"/>
            </p:cNvSpPr>
            <p:nvPr/>
          </p:nvSpPr>
          <p:spPr bwMode="auto">
            <a:xfrm>
              <a:off x="3491335" y="2144228"/>
              <a:ext cx="4717033" cy="570676"/>
            </a:xfrm>
            <a:prstGeom prst="rect">
              <a:avLst/>
            </a:prstGeom>
            <a:noFill/>
            <a:ln w="9525">
              <a:noFill/>
              <a:miter lim="800000"/>
              <a:headEnd/>
              <a:tailEnd/>
            </a:ln>
          </p:spPr>
          <p:txBody>
            <a:bodyPr wrap="none">
              <a:spAutoFit/>
            </a:bodyPr>
            <a:lstStyle/>
            <a:p>
              <a:pPr eaLnBrk="0" hangingPunct="0">
                <a:defRPr/>
              </a:pPr>
              <a:r>
                <a:rPr lang="en-GB" sz="1500" i="0" dirty="0">
                  <a:latin typeface="+mn-lt"/>
                </a:rPr>
                <a:t>In-vehicle Wireless Networks</a:t>
              </a:r>
            </a:p>
          </p:txBody>
        </p:sp>
      </p:grpSp>
      <p:pic>
        <p:nvPicPr>
          <p:cNvPr id="1026" name="Picture 2" descr="http://zdnet4.cbsistatic.com/hub/i/r/2014/12/30/9263d24a-24b0-45dd-9c79-f1bca89d687d/resize/620xauto/039f490a50f4198a38358c9c252997a3/1-connected-cars-645x4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7951" y="1597669"/>
            <a:ext cx="3366521" cy="2101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228" y="3692061"/>
            <a:ext cx="1184940" cy="300082"/>
          </a:xfrm>
          <a:prstGeom prst="rect">
            <a:avLst/>
          </a:prstGeom>
          <a:noFill/>
        </p:spPr>
        <p:txBody>
          <a:bodyPr wrap="none" rtlCol="0">
            <a:spAutoFit/>
          </a:bodyPr>
          <a:lstStyle/>
          <a:p>
            <a:r>
              <a:rPr lang="en-GB" sz="1350" i="0" dirty="0">
                <a:latin typeface="+mn-lt"/>
              </a:rPr>
              <a:t>Image </a:t>
            </a:r>
            <a:r>
              <a:rPr lang="en-GB" sz="1350" i="0" dirty="0" err="1">
                <a:latin typeface="+mn-lt"/>
              </a:rPr>
              <a:t>ZDnet</a:t>
            </a:r>
            <a:endParaRPr lang="en-GB" sz="1350" i="0" dirty="0">
              <a:latin typeface="+mn-lt"/>
            </a:endParaRPr>
          </a:p>
        </p:txBody>
      </p:sp>
    </p:spTree>
    <p:extLst>
      <p:ext uri="{BB962C8B-B14F-4D97-AF65-F5344CB8AC3E}">
        <p14:creationId xmlns:p14="http://schemas.microsoft.com/office/powerpoint/2010/main" val="42367066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919191"/>
      </a:dk1>
      <a:lt1>
        <a:srgbClr val="FFFFFF"/>
      </a:lt1>
      <a:dk2>
        <a:srgbClr val="3399FF"/>
      </a:dk2>
      <a:lt2>
        <a:srgbClr val="FFFFFF"/>
      </a:lt2>
      <a:accent1>
        <a:srgbClr val="618FFD"/>
      </a:accent1>
      <a:accent2>
        <a:srgbClr val="00AE00"/>
      </a:accent2>
      <a:accent3>
        <a:srgbClr val="ADCAFF"/>
      </a:accent3>
      <a:accent4>
        <a:srgbClr val="DADADA"/>
      </a:accent4>
      <a:accent5>
        <a:srgbClr val="B7C6FE"/>
      </a:accent5>
      <a:accent6>
        <a:srgbClr val="009D00"/>
      </a:accent6>
      <a:hlink>
        <a:srgbClr val="FC0128"/>
      </a:hlink>
      <a:folHlink>
        <a:srgbClr val="CECEC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919191"/>
        </a:dk1>
        <a:lt1>
          <a:srgbClr val="FFFFFF"/>
        </a:lt1>
        <a:dk2>
          <a:srgbClr val="919191"/>
        </a:dk2>
        <a:lt2>
          <a:srgbClr val="FFFFFF"/>
        </a:lt2>
        <a:accent1>
          <a:srgbClr val="618FFD"/>
        </a:accent1>
        <a:accent2>
          <a:srgbClr val="00AE00"/>
        </a:accent2>
        <a:accent3>
          <a:srgbClr val="C7C7C7"/>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Blank Presentation 9">
        <a:dk1>
          <a:srgbClr val="919191"/>
        </a:dk1>
        <a:lt1>
          <a:srgbClr val="FFFFFF"/>
        </a:lt1>
        <a:dk2>
          <a:srgbClr val="3399FF"/>
        </a:dk2>
        <a:lt2>
          <a:srgbClr val="FFFFFF"/>
        </a:lt2>
        <a:accent1>
          <a:srgbClr val="618FFD"/>
        </a:accent1>
        <a:accent2>
          <a:srgbClr val="00AE00"/>
        </a:accent2>
        <a:accent3>
          <a:srgbClr val="ADCAFF"/>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32121</TotalTime>
  <Words>1734</Words>
  <Application>Microsoft Office PowerPoint</Application>
  <PresentationFormat>Widescreen</PresentationFormat>
  <Paragraphs>369</Paragraphs>
  <Slides>37</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Charcoal</vt:lpstr>
      <vt:lpstr>Symbol</vt:lpstr>
      <vt:lpstr>Times New Roman</vt:lpstr>
      <vt:lpstr>Blank Presentation</vt:lpstr>
      <vt:lpstr>PowerPoint Presentation</vt:lpstr>
      <vt:lpstr>Disruptive v stimulative tech</vt:lpstr>
      <vt:lpstr>2050 Cities</vt:lpstr>
      <vt:lpstr>Changing demographics</vt:lpstr>
      <vt:lpstr>Future residents won’t be just people</vt:lpstr>
      <vt:lpstr>Androids will soon be part of society</vt:lpstr>
      <vt:lpstr>Singapore self-driving taxis</vt:lpstr>
      <vt:lpstr>Mercedes self-driving truck 2025</vt:lpstr>
      <vt:lpstr>Vehicle IoT</vt:lpstr>
      <vt:lpstr>IoT : Ground-up data Clouds, tags, mobiles, sensor nets</vt:lpstr>
      <vt:lpstr>Car/Energy co-evolution</vt:lpstr>
      <vt:lpstr>PowerPoint Presentation</vt:lpstr>
      <vt:lpstr>Familiar 2025 vision</vt:lpstr>
      <vt:lpstr>2025 ‘Packetised’ rail travel</vt:lpstr>
      <vt:lpstr>Alternative: Powered roads</vt:lpstr>
      <vt:lpstr>Bicycle lanes could propel bikes Pearson 2005</vt:lpstr>
      <vt:lpstr>Vehicles with no moving parts Using magnetic well navigation Pearson 2015</vt:lpstr>
      <vt:lpstr>Graphene circuits will dominate when price falls</vt:lpstr>
      <vt:lpstr>Safe high speed</vt:lpstr>
      <vt:lpstr>Pod tech for road or rail</vt:lpstr>
      <vt:lpstr>Freight could mix with pods</vt:lpstr>
      <vt:lpstr>HS2 v Hyperloop v pods</vt:lpstr>
      <vt:lpstr>Other freight: Airlander airship</vt:lpstr>
      <vt:lpstr>2030 - Solid balloons</vt:lpstr>
      <vt:lpstr>Micro-reactive self-sterilising surfaces Pearson 2016</vt:lpstr>
      <vt:lpstr>UV surface cleaning system</vt:lpstr>
      <vt:lpstr>AR Enhances the real world</vt:lpstr>
      <vt:lpstr>Rising AI &amp; the Care Economy</vt:lpstr>
      <vt:lpstr>Changing nature of work</vt:lpstr>
      <vt:lpstr>Upskilling v Redundancy</vt:lpstr>
      <vt:lpstr>Part-reversal of globalisation</vt:lpstr>
      <vt:lpstr>3d Printing stimulates local manufacture</vt:lpstr>
      <vt:lpstr>Home business food production &amp; 3D printing</vt:lpstr>
      <vt:lpstr>Enables cloud food production</vt:lpstr>
      <vt:lpstr>Home Delivery Innovation Smart local storage, distribution, collection &amp; services </vt:lpstr>
      <vt:lpstr>Finally, by 2050 people can use net-brain links to communicate or travel</vt:lpstr>
      <vt:lpstr>Thank you</vt:lpstr>
    </vt:vector>
  </TitlesOfParts>
  <Company>BT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Ian Pearson</dc:creator>
  <cp:lastModifiedBy>Ieva Kustova</cp:lastModifiedBy>
  <cp:revision>1519</cp:revision>
  <cp:lastPrinted>2002-06-12T10:10:38Z</cp:lastPrinted>
  <dcterms:created xsi:type="dcterms:W3CDTF">1998-07-06T10:00:24Z</dcterms:created>
  <dcterms:modified xsi:type="dcterms:W3CDTF">2016-09-16T06:47:35Z</dcterms:modified>
</cp:coreProperties>
</file>