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1" r:id="rId36"/>
    <p:sldId id="292" r:id="rId37"/>
    <p:sldId id="293" r:id="rId38"/>
    <p:sldId id="297" r:id="rId39"/>
    <p:sldId id="298" r:id="rId40"/>
    <p:sldId id="299" r:id="rId41"/>
    <p:sldId id="300" r:id="rId42"/>
    <p:sldId id="305" r:id="rId43"/>
    <p:sldId id="306" r:id="rId44"/>
    <p:sldId id="307" r:id="rId45"/>
  </p:sldIdLst>
  <p:sldSz cx="9144000" cy="6858000" type="screen4x3"/>
  <p:notesSz cx="6642100" cy="9779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61A72380-B4C9-46C4-A45B-ACB0160D4B16}">
  <a:tblStyle styleId="{61A72380-B4C9-46C4-A45B-ACB0160D4B16}"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3" d="100"/>
          <a:sy n="113" d="100"/>
        </p:scale>
        <p:origin x="-948" y="1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878137" cy="4889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a:lstStyle>
          <a:p>
            <a:endParaRPr/>
          </a:p>
        </p:txBody>
      </p:sp>
      <p:sp>
        <p:nvSpPr>
          <p:cNvPr id="4" name="Shape 4"/>
          <p:cNvSpPr txBox="1">
            <a:spLocks noGrp="1"/>
          </p:cNvSpPr>
          <p:nvPr>
            <p:ph type="dt" idx="10"/>
          </p:nvPr>
        </p:nvSpPr>
        <p:spPr>
          <a:xfrm>
            <a:off x="3762375" y="0"/>
            <a:ext cx="2878137" cy="488949"/>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None/>
              <a:defRPr sz="11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63575" y="4645025"/>
            <a:ext cx="5314949" cy="4400550"/>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vl1pPr>
            <a:lvl2pPr marL="457200" marR="0" lvl="1" indent="0" algn="l" rtl="0">
              <a:spcBef>
                <a:spcPts val="0"/>
              </a:spcBef>
              <a:buNone/>
              <a:defRPr sz="1800" b="0" i="0" u="none" strike="noStrike" cap="none"/>
            </a:lvl2pPr>
            <a:lvl3pPr marL="914400" marR="0" lvl="2" indent="0" algn="l" rtl="0">
              <a:spcBef>
                <a:spcPts val="0"/>
              </a:spcBef>
              <a:buNone/>
              <a:defRPr sz="1800" b="0" i="0" u="none" strike="noStrike" cap="none"/>
            </a:lvl3pPr>
            <a:lvl4pPr marL="1371600" marR="0" lvl="3" indent="0" algn="l" rtl="0">
              <a:spcBef>
                <a:spcPts val="0"/>
              </a:spcBef>
              <a:buNone/>
              <a:defRPr sz="1800" b="0" i="0" u="none" strike="noStrike" cap="none"/>
            </a:lvl4pPr>
            <a:lvl5pPr marL="1828800" marR="0" lvl="4" indent="0" algn="l" rtl="0">
              <a:spcBef>
                <a:spcPts val="0"/>
              </a:spcBef>
              <a:buNone/>
              <a:defRPr sz="1800" b="0" i="0" u="none" strike="noStrike" cap="none"/>
            </a:lvl5pPr>
            <a:lvl6pPr marL="2286000" marR="0" lvl="5" indent="0" algn="l" rtl="0">
              <a:spcBef>
                <a:spcPts val="0"/>
              </a:spcBef>
              <a:buNone/>
              <a:defRPr sz="1800" b="0" i="0" u="none" strike="noStrike" cap="none"/>
            </a:lvl6pPr>
            <a:lvl7pPr marL="2743200" marR="0" lvl="6" indent="0" algn="l" rtl="0">
              <a:spcBef>
                <a:spcPts val="0"/>
              </a:spcBef>
              <a:buNone/>
              <a:defRPr sz="1800" b="0" i="0" u="none" strike="noStrike" cap="none"/>
            </a:lvl7pPr>
            <a:lvl8pPr marL="3200400" marR="0" lvl="7" indent="0" algn="l" rtl="0">
              <a:spcBef>
                <a:spcPts val="0"/>
              </a:spcBef>
              <a:buNone/>
              <a:defRPr sz="1800" b="0" i="0" u="none" strike="noStrike" cap="none"/>
            </a:lvl8pPr>
            <a:lvl9pPr marL="3657600" marR="0" lvl="8" indent="0" algn="l" rtl="0">
              <a:spcBef>
                <a:spcPts val="0"/>
              </a:spcBef>
              <a:buNone/>
              <a:defRPr sz="1800" b="0" i="0" u="none" strike="noStrike" cap="none"/>
            </a:lvl9pPr>
          </a:lstStyle>
          <a:p>
            <a:endParaRPr/>
          </a:p>
        </p:txBody>
      </p:sp>
      <p:sp>
        <p:nvSpPr>
          <p:cNvPr id="7" name="Shape 7"/>
          <p:cNvSpPr txBox="1">
            <a:spLocks noGrp="1"/>
          </p:cNvSpPr>
          <p:nvPr>
            <p:ph type="ftr" idx="11"/>
          </p:nvPr>
        </p:nvSpPr>
        <p:spPr>
          <a:xfrm>
            <a:off x="0" y="9288461"/>
            <a:ext cx="2878137" cy="48894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762375" y="9288461"/>
            <a:ext cx="2878137" cy="488949"/>
          </a:xfrm>
          <a:prstGeom prst="rect">
            <a:avLst/>
          </a:prstGeom>
          <a:noFill/>
          <a:ln>
            <a:noFill/>
          </a:ln>
        </p:spPr>
        <p:txBody>
          <a:bodyPr lIns="86600" tIns="43300" rIns="86600" bIns="433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100" b="0" i="0" u="none" strike="noStrike" cap="none">
                <a:solidFill>
                  <a:srgbClr val="000000"/>
                </a:solidFill>
                <a:latin typeface="Arial"/>
                <a:ea typeface="Arial"/>
                <a:cs typeface="Arial"/>
                <a:sym typeface="Arial"/>
              </a:rPr>
              <a:t>‹#›</a:t>
            </a:fld>
            <a:endParaRPr lang="en-US"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360278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86" name="Shape 86"/>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245" name="Shape 245"/>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259" name="Shape 259"/>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284" name="Shape 284"/>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298" name="Shape 298"/>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343" name="Shape 343"/>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360" name="Shape 360"/>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373" name="Shape 373"/>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386" name="Shape 386"/>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402" name="Shape 402"/>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419" name="Shape 419"/>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103" name="Shape 103"/>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435" name="Shape 435"/>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447" name="Shape 447"/>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466" name="Shape 466"/>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479" name="Shape 479"/>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492" name="Shape 492"/>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532" name="Shape 532"/>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550" name="Shape 550"/>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565" name="Shape 565"/>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608" name="Shape 608"/>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628" name="Shape 628"/>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119" name="Shape 119"/>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Shape 641"/>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642" name="Shape 642"/>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Shape 679"/>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680" name="Shape 680"/>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694" name="Shape 694"/>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Shape 743"/>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744" name="Shape 744"/>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758" name="Shape 758"/>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Shape 787"/>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788" name="Shape 788"/>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802" name="Shape 802"/>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Shape 815"/>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816" name="Shape 816"/>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851" name="Shape 851"/>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Shape 864"/>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865" name="Shape 865"/>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136" name="Shape 136"/>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Shape 878"/>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879" name="Shape 879"/>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Shape 891"/>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892" name="Shape 892"/>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Shape 936"/>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937" name="Shape 937"/>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Shape 947"/>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948" name="Shape 948"/>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Shape 827"/>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828" name="Shape 828"/>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154" name="Shape 154"/>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173" name="Shape 173"/>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193" name="Shape 193"/>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213" name="Shape 213"/>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663575" y="4645025"/>
            <a:ext cx="5314949" cy="4400550"/>
          </a:xfrm>
          <a:prstGeom prst="rect">
            <a:avLst/>
          </a:prstGeom>
        </p:spPr>
        <p:txBody>
          <a:bodyPr lIns="91425" tIns="91425" rIns="91425" bIns="91425" anchor="t" anchorCtr="0">
            <a:noAutofit/>
          </a:bodyPr>
          <a:lstStyle/>
          <a:p>
            <a:pPr lvl="0">
              <a:spcBef>
                <a:spcPts val="0"/>
              </a:spcBef>
              <a:buNone/>
            </a:pPr>
            <a:endParaRPr/>
          </a:p>
        </p:txBody>
      </p:sp>
      <p:sp>
        <p:nvSpPr>
          <p:cNvPr id="232" name="Shape 232"/>
          <p:cNvSpPr>
            <a:spLocks noGrp="1" noRot="1" noChangeAspect="1"/>
          </p:cNvSpPr>
          <p:nvPr>
            <p:ph type="sldImg" idx="2"/>
          </p:nvPr>
        </p:nvSpPr>
        <p:spPr>
          <a:xfrm>
            <a:off x="876300" y="733425"/>
            <a:ext cx="4889500" cy="3667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Dva obsahy">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a:t>
            </a:fld>
            <a:endParaRPr lang="en-US" sz="1200" b="0" i="0" u="none">
              <a:solidFill>
                <a:srgbClr val="898989"/>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Záhlaví části">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a:t>
            </a:fld>
            <a:endParaRPr lang="en-US" sz="1200" b="0" i="0" u="none">
              <a:solidFill>
                <a:srgbClr val="898989"/>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a:t>
            </a:fld>
            <a:endParaRPr lang="en-US" sz="1200" b="0" i="0" u="none">
              <a:solidFill>
                <a:srgbClr val="898989"/>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Shape 27"/>
        <p:cNvGrpSpPr/>
        <p:nvPr/>
      </p:nvGrpSpPr>
      <p:grpSpPr>
        <a:xfrm>
          <a:off x="0" y="0"/>
          <a:ext cx="0" cy="0"/>
          <a:chOff x="0" y="0"/>
          <a:chExt cx="0" cy="0"/>
        </a:xfrm>
      </p:grpSpPr>
      <p:sp>
        <p:nvSpPr>
          <p:cNvPr id="28" name="Shape 2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30" name="Shape 3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a:t>
            </a:fld>
            <a:endParaRPr lang="en-US" sz="1200" b="0" i="0" u="none">
              <a:solidFill>
                <a:srgbClr val="898989"/>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itleAndTx">
  <p:cSld name="Svislý nadpis a 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a:t>
            </a:fld>
            <a:endParaRPr lang="en-US" sz="1200" b="0" i="0" u="none">
              <a:solidFill>
                <a:srgbClr val="898989"/>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Nadpis a svislý tex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1"/>
          </p:nvPr>
        </p:nvSpPr>
        <p:spPr>
          <a:xfrm rot="5400000">
            <a:off x="2309018" y="-251619"/>
            <a:ext cx="4525961"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a:t>
            </a:fld>
            <a:endParaRPr lang="en-US" sz="1200" b="0" i="0" u="none">
              <a:solidFill>
                <a:srgbClr val="898989"/>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Obrázek s titulkem">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5" name="Shape 45"/>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898989"/>
              </a:buClr>
              <a:buFont typeface="Calibri"/>
              <a:buNone/>
              <a:defRPr sz="3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a:t>
            </a:fld>
            <a:endParaRPr lang="en-US" sz="1200" b="0" i="0" u="none">
              <a:solidFill>
                <a:srgbClr val="89898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Obsah s titulkem">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a:t>
            </a:fld>
            <a:endParaRPr lang="en-US" sz="1200" b="0" i="0" u="none">
              <a:solidFill>
                <a:srgbClr val="89898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Pouze nadpis">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a:t>
            </a:fld>
            <a:endParaRPr lang="en-US" sz="1200" b="0" i="0" u="none">
              <a:solidFill>
                <a:srgbClr val="89898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Porovnání">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a:t>
            </a:fld>
            <a:endParaRPr lang="en-US" sz="1200" b="0" i="0" u="none">
              <a:solidFill>
                <a:srgbClr val="89898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1" name="Shape 11"/>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23.pn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7.jp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3">
            <a:alphaModFix/>
          </a:blip>
          <a:srcRect/>
          <a:stretch/>
        </p:blipFill>
        <p:spPr>
          <a:xfrm>
            <a:off x="-20636" y="2344736"/>
            <a:ext cx="9144000" cy="4513261"/>
          </a:xfrm>
          <a:prstGeom prst="rect">
            <a:avLst/>
          </a:prstGeom>
          <a:noFill/>
          <a:ln>
            <a:noFill/>
          </a:ln>
        </p:spPr>
      </p:pic>
      <p:pic>
        <p:nvPicPr>
          <p:cNvPr id="89" name="Shape 89"/>
          <p:cNvPicPr preferRelativeResize="0"/>
          <p:nvPr/>
        </p:nvPicPr>
        <p:blipFill rotWithShape="1">
          <a:blip r:embed="rId4">
            <a:alphaModFix/>
          </a:blip>
          <a:srcRect/>
          <a:stretch/>
        </p:blipFill>
        <p:spPr>
          <a:xfrm>
            <a:off x="0" y="0"/>
            <a:ext cx="4500561" cy="2060575"/>
          </a:xfrm>
          <a:prstGeom prst="rect">
            <a:avLst/>
          </a:prstGeom>
          <a:noFill/>
          <a:ln>
            <a:noFill/>
          </a:ln>
        </p:spPr>
      </p:pic>
      <p:pic>
        <p:nvPicPr>
          <p:cNvPr id="90" name="Shape 90"/>
          <p:cNvPicPr preferRelativeResize="0"/>
          <p:nvPr/>
        </p:nvPicPr>
        <p:blipFill rotWithShape="1">
          <a:blip r:embed="rId5">
            <a:alphaModFix/>
          </a:blip>
          <a:srcRect/>
          <a:stretch/>
        </p:blipFill>
        <p:spPr>
          <a:xfrm>
            <a:off x="4500562" y="0"/>
            <a:ext cx="4643437" cy="2060575"/>
          </a:xfrm>
          <a:prstGeom prst="rect">
            <a:avLst/>
          </a:prstGeom>
          <a:noFill/>
          <a:ln>
            <a:noFill/>
          </a:ln>
        </p:spPr>
      </p:pic>
      <p:grpSp>
        <p:nvGrpSpPr>
          <p:cNvPr id="91" name="Shape 91"/>
          <p:cNvGrpSpPr/>
          <p:nvPr/>
        </p:nvGrpSpPr>
        <p:grpSpPr>
          <a:xfrm>
            <a:off x="-20636" y="2057399"/>
            <a:ext cx="9144000" cy="287336"/>
            <a:chOff x="0" y="0"/>
            <a:chExt cx="2147483646" cy="2147483647"/>
          </a:xfrm>
        </p:grpSpPr>
        <p:sp>
          <p:nvSpPr>
            <p:cNvPr id="92" name="Shape 92"/>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3" name="Shape 93"/>
            <p:cNvSpPr txBox="1"/>
            <p:nvPr/>
          </p:nvSpPr>
          <p:spPr>
            <a:xfrm>
              <a:off x="0" y="0"/>
              <a:ext cx="416075175"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94" name="Shape 94"/>
          <p:cNvGrpSpPr/>
          <p:nvPr/>
        </p:nvGrpSpPr>
        <p:grpSpPr>
          <a:xfrm>
            <a:off x="-30161" y="6557962"/>
            <a:ext cx="9210675" cy="287336"/>
            <a:chOff x="0" y="0"/>
            <a:chExt cx="2147483646" cy="2147483647"/>
          </a:xfrm>
        </p:grpSpPr>
        <p:sp>
          <p:nvSpPr>
            <p:cNvPr id="95" name="Shape 95"/>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6" name="Shape 96"/>
            <p:cNvSpPr txBox="1"/>
            <p:nvPr/>
          </p:nvSpPr>
          <p:spPr>
            <a:xfrm>
              <a:off x="0" y="0"/>
              <a:ext cx="41602422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97" name="Shape 97"/>
          <p:cNvPicPr preferRelativeResize="0"/>
          <p:nvPr/>
        </p:nvPicPr>
        <p:blipFill rotWithShape="1">
          <a:blip r:embed="rId6">
            <a:alphaModFix/>
          </a:blip>
          <a:srcRect/>
          <a:stretch/>
        </p:blipFill>
        <p:spPr>
          <a:xfrm>
            <a:off x="6588125" y="5445125"/>
            <a:ext cx="2357436" cy="736599"/>
          </a:xfrm>
          <a:prstGeom prst="rect">
            <a:avLst/>
          </a:prstGeom>
          <a:noFill/>
          <a:ln>
            <a:noFill/>
          </a:ln>
        </p:spPr>
      </p:pic>
      <p:sp>
        <p:nvSpPr>
          <p:cNvPr id="98" name="Shape 98"/>
          <p:cNvSpPr txBox="1"/>
          <p:nvPr/>
        </p:nvSpPr>
        <p:spPr>
          <a:xfrm>
            <a:off x="1836736" y="3303587"/>
            <a:ext cx="5329237" cy="18145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2C77"/>
              </a:buClr>
              <a:buSzPct val="25000"/>
              <a:buFont typeface="Arial"/>
              <a:buNone/>
            </a:pPr>
            <a:r>
              <a:rPr lang="en-US" sz="2800" b="1" i="0" u="none" dirty="0" err="1">
                <a:solidFill>
                  <a:srgbClr val="002C77"/>
                </a:solidFill>
                <a:latin typeface="Arial"/>
                <a:ea typeface="Arial"/>
                <a:cs typeface="Arial"/>
                <a:sym typeface="Arial"/>
              </a:rPr>
              <a:t>Skiču</a:t>
            </a:r>
            <a:r>
              <a:rPr lang="en-US" sz="2800" b="1" i="0" u="none" dirty="0">
                <a:solidFill>
                  <a:srgbClr val="002C77"/>
                </a:solidFill>
                <a:latin typeface="Arial"/>
                <a:ea typeface="Arial"/>
                <a:cs typeface="Arial"/>
                <a:sym typeface="Arial"/>
              </a:rPr>
              <a:t> </a:t>
            </a:r>
            <a:r>
              <a:rPr lang="en-US" sz="2800" b="1" i="0" u="none" dirty="0" err="1" smtClean="0">
                <a:solidFill>
                  <a:srgbClr val="002C77"/>
                </a:solidFill>
                <a:latin typeface="Arial"/>
                <a:ea typeface="Arial"/>
                <a:cs typeface="Arial"/>
                <a:sym typeface="Arial"/>
              </a:rPr>
              <a:t>projekt</a:t>
            </a:r>
            <a:r>
              <a:rPr lang="lv-LV" sz="2800" b="1" i="0" u="none" dirty="0" smtClean="0">
                <a:solidFill>
                  <a:srgbClr val="002C77"/>
                </a:solidFill>
                <a:latin typeface="Arial"/>
                <a:ea typeface="Arial"/>
                <a:cs typeface="Arial"/>
                <a:sym typeface="Arial"/>
              </a:rPr>
              <a:t>a prezentācija</a:t>
            </a:r>
            <a:endParaRPr lang="en-US" sz="2800" b="1" i="0" u="none" dirty="0">
              <a:solidFill>
                <a:srgbClr val="002C77"/>
              </a:solidFill>
              <a:latin typeface="Arial"/>
              <a:ea typeface="Arial"/>
              <a:cs typeface="Arial"/>
              <a:sym typeface="Arial"/>
            </a:endParaRPr>
          </a:p>
          <a:p>
            <a:pPr marL="0" marR="0" lvl="0" indent="0" algn="ctr" rtl="0">
              <a:lnSpc>
                <a:spcPct val="100000"/>
              </a:lnSpc>
              <a:spcBef>
                <a:spcPts val="0"/>
              </a:spcBef>
              <a:spcAft>
                <a:spcPts val="0"/>
              </a:spcAft>
              <a:buClr>
                <a:srgbClr val="002C77"/>
              </a:buClr>
              <a:buSzPct val="25000"/>
              <a:buFont typeface="Arial"/>
              <a:buNone/>
            </a:pPr>
            <a:r>
              <a:rPr lang="en-US" sz="2800" b="1" i="0" u="none" dirty="0" err="1">
                <a:solidFill>
                  <a:srgbClr val="002C77"/>
                </a:solidFill>
                <a:latin typeface="Arial"/>
                <a:ea typeface="Arial"/>
                <a:cs typeface="Arial"/>
                <a:sym typeface="Arial"/>
              </a:rPr>
              <a:t>Latvijas</a:t>
            </a:r>
            <a:r>
              <a:rPr lang="en-US" sz="2800" b="1" i="0" u="none" dirty="0">
                <a:solidFill>
                  <a:srgbClr val="002C77"/>
                </a:solidFill>
                <a:latin typeface="Arial"/>
                <a:ea typeface="Arial"/>
                <a:cs typeface="Arial"/>
                <a:sym typeface="Arial"/>
              </a:rPr>
              <a:t> </a:t>
            </a:r>
            <a:r>
              <a:rPr lang="en-US" sz="2800" b="1" i="0" u="none" dirty="0" err="1">
                <a:solidFill>
                  <a:srgbClr val="002C77"/>
                </a:solidFill>
                <a:latin typeface="Arial"/>
                <a:ea typeface="Arial"/>
                <a:cs typeface="Arial"/>
                <a:sym typeface="Arial"/>
              </a:rPr>
              <a:t>dzelzceļa</a:t>
            </a:r>
            <a:r>
              <a:rPr lang="en-US" sz="2800" b="1" i="0" u="none" dirty="0">
                <a:solidFill>
                  <a:srgbClr val="002C77"/>
                </a:solidFill>
                <a:latin typeface="Arial"/>
                <a:ea typeface="Arial"/>
                <a:cs typeface="Arial"/>
                <a:sym typeface="Arial"/>
              </a:rPr>
              <a:t> </a:t>
            </a:r>
            <a:r>
              <a:rPr lang="en-US" sz="2800" b="1" i="0" u="none" dirty="0" err="1">
                <a:solidFill>
                  <a:srgbClr val="002C77"/>
                </a:solidFill>
                <a:latin typeface="Arial"/>
                <a:ea typeface="Arial"/>
                <a:cs typeface="Arial"/>
                <a:sym typeface="Arial"/>
              </a:rPr>
              <a:t>tīkla</a:t>
            </a:r>
            <a:r>
              <a:rPr lang="en-US" sz="2800" b="1" i="0" u="none" dirty="0">
                <a:solidFill>
                  <a:srgbClr val="002C77"/>
                </a:solidFill>
                <a:latin typeface="Arial"/>
                <a:ea typeface="Arial"/>
                <a:cs typeface="Arial"/>
                <a:sym typeface="Arial"/>
              </a:rPr>
              <a:t> </a:t>
            </a:r>
            <a:r>
              <a:rPr lang="en-US" sz="2800" b="1" i="0" u="none" dirty="0" err="1">
                <a:solidFill>
                  <a:srgbClr val="002C77"/>
                </a:solidFill>
                <a:latin typeface="Arial"/>
                <a:ea typeface="Arial"/>
                <a:cs typeface="Arial"/>
                <a:sym typeface="Arial"/>
              </a:rPr>
              <a:t>elektrifikācijai</a:t>
            </a:r>
            <a:r>
              <a:rPr lang="en-US" sz="2800" b="1" i="0" u="none" dirty="0">
                <a:solidFill>
                  <a:srgbClr val="002C77"/>
                </a:solidFill>
                <a:latin typeface="Arial"/>
                <a:ea typeface="Arial"/>
                <a:cs typeface="Arial"/>
                <a:sym typeface="Arial"/>
              </a:rPr>
              <a:t> </a:t>
            </a:r>
            <a:r>
              <a:rPr lang="en-US" sz="2800" b="1" i="0" u="none" dirty="0" err="1">
                <a:solidFill>
                  <a:srgbClr val="002C77"/>
                </a:solidFill>
                <a:latin typeface="Arial"/>
                <a:ea typeface="Arial"/>
                <a:cs typeface="Arial"/>
                <a:sym typeface="Arial"/>
              </a:rPr>
              <a:t>ar</a:t>
            </a:r>
            <a:r>
              <a:rPr lang="en-US" sz="2800" b="1" i="0" u="none" dirty="0">
                <a:solidFill>
                  <a:srgbClr val="002C77"/>
                </a:solidFill>
                <a:latin typeface="Arial"/>
                <a:ea typeface="Arial"/>
                <a:cs typeface="Arial"/>
                <a:sym typeface="Arial"/>
              </a:rPr>
              <a:t> 2x25 kV </a:t>
            </a:r>
            <a:r>
              <a:rPr lang="en-US" sz="2800" b="1" i="0" u="none" dirty="0" err="1">
                <a:solidFill>
                  <a:srgbClr val="002C77"/>
                </a:solidFill>
                <a:latin typeface="Arial"/>
                <a:ea typeface="Arial"/>
                <a:cs typeface="Arial"/>
                <a:sym typeface="Arial"/>
              </a:rPr>
              <a:t>sistēmu</a:t>
            </a:r>
            <a:endParaRPr lang="en-US" sz="2800" b="1" i="0" u="none" dirty="0">
              <a:solidFill>
                <a:srgbClr val="002C77"/>
              </a:solidFill>
              <a:latin typeface="Arial"/>
              <a:ea typeface="Arial"/>
              <a:cs typeface="Arial"/>
              <a:sym typeface="Arial"/>
            </a:endParaRPr>
          </a:p>
        </p:txBody>
      </p:sp>
      <p:pic>
        <p:nvPicPr>
          <p:cNvPr id="99" name="Shape 99"/>
          <p:cNvPicPr preferRelativeResize="0"/>
          <p:nvPr/>
        </p:nvPicPr>
        <p:blipFill rotWithShape="1">
          <a:blip r:embed="rId7">
            <a:alphaModFix/>
          </a:blip>
          <a:srcRect/>
          <a:stretch/>
        </p:blipFill>
        <p:spPr>
          <a:xfrm>
            <a:off x="365125" y="5187950"/>
            <a:ext cx="1370012" cy="1363661"/>
          </a:xfrm>
          <a:prstGeom prst="rect">
            <a:avLst/>
          </a:prstGeom>
          <a:noFill/>
          <a:ln>
            <a:noFill/>
          </a:ln>
        </p:spPr>
      </p:pic>
      <p:pic>
        <p:nvPicPr>
          <p:cNvPr id="100" name="Shape 100"/>
          <p:cNvPicPr preferRelativeResize="0"/>
          <p:nvPr/>
        </p:nvPicPr>
        <p:blipFill rotWithShape="1">
          <a:blip r:embed="rId8">
            <a:alphaModFix/>
          </a:blip>
          <a:srcRect/>
          <a:stretch/>
        </p:blipFill>
        <p:spPr>
          <a:xfrm>
            <a:off x="2484436" y="5607050"/>
            <a:ext cx="3775075" cy="525462"/>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Shape 247"/>
          <p:cNvPicPr preferRelativeResize="0"/>
          <p:nvPr/>
        </p:nvPicPr>
        <p:blipFill rotWithShape="1">
          <a:blip r:embed="rId3">
            <a:alphaModFix/>
          </a:blip>
          <a:srcRect/>
          <a:stretch/>
        </p:blipFill>
        <p:spPr>
          <a:xfrm>
            <a:off x="2124075" y="3454400"/>
            <a:ext cx="5206999" cy="2906712"/>
          </a:xfrm>
          <a:prstGeom prst="rect">
            <a:avLst/>
          </a:prstGeom>
          <a:noFill/>
          <a:ln w="9525" cap="flat" cmpd="sng">
            <a:solidFill>
              <a:srgbClr val="000000"/>
            </a:solidFill>
            <a:prstDash val="solid"/>
            <a:miter/>
            <a:headEnd type="none" w="med" len="med"/>
            <a:tailEnd type="none" w="med" len="med"/>
          </a:ln>
        </p:spPr>
      </p:pic>
      <p:pic>
        <p:nvPicPr>
          <p:cNvPr id="248" name="Shape 248"/>
          <p:cNvPicPr preferRelativeResize="0"/>
          <p:nvPr/>
        </p:nvPicPr>
        <p:blipFill rotWithShape="1">
          <a:blip r:embed="rId4">
            <a:alphaModFix/>
          </a:blip>
          <a:srcRect/>
          <a:stretch/>
        </p:blipFill>
        <p:spPr>
          <a:xfrm>
            <a:off x="539750" y="1720850"/>
            <a:ext cx="5189536" cy="2765425"/>
          </a:xfrm>
          <a:prstGeom prst="rect">
            <a:avLst/>
          </a:prstGeom>
          <a:noFill/>
          <a:ln w="9525" cap="flat" cmpd="sng">
            <a:solidFill>
              <a:srgbClr val="000000"/>
            </a:solidFill>
            <a:prstDash val="solid"/>
            <a:miter/>
            <a:headEnd type="none" w="med" len="med"/>
            <a:tailEnd type="none" w="med" len="med"/>
          </a:ln>
        </p:spPr>
      </p:pic>
      <p:pic>
        <p:nvPicPr>
          <p:cNvPr id="249" name="Shape 249"/>
          <p:cNvPicPr preferRelativeResize="0"/>
          <p:nvPr/>
        </p:nvPicPr>
        <p:blipFill rotWithShape="1">
          <a:blip r:embed="rId5">
            <a:alphaModFix/>
          </a:blip>
          <a:srcRect/>
          <a:stretch/>
        </p:blipFill>
        <p:spPr>
          <a:xfrm>
            <a:off x="4140200" y="1449387"/>
            <a:ext cx="4464050" cy="3203575"/>
          </a:xfrm>
          <a:prstGeom prst="rect">
            <a:avLst/>
          </a:prstGeom>
          <a:noFill/>
          <a:ln w="9525" cap="flat" cmpd="sng">
            <a:solidFill>
              <a:srgbClr val="000000"/>
            </a:solidFill>
            <a:prstDash val="solid"/>
            <a:miter/>
            <a:headEnd type="none" w="med" len="med"/>
            <a:tailEnd type="none" w="med" len="med"/>
          </a:ln>
        </p:spPr>
      </p:pic>
      <p:grpSp>
        <p:nvGrpSpPr>
          <p:cNvPr id="250" name="Shape 250"/>
          <p:cNvGrpSpPr/>
          <p:nvPr/>
        </p:nvGrpSpPr>
        <p:grpSpPr>
          <a:xfrm>
            <a:off x="9525" y="620711"/>
            <a:ext cx="9144000" cy="287336"/>
            <a:chOff x="0" y="0"/>
            <a:chExt cx="2147483646" cy="2147483647"/>
          </a:xfrm>
        </p:grpSpPr>
        <p:sp>
          <p:nvSpPr>
            <p:cNvPr id="251" name="Shape 251"/>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52" name="Shape 252"/>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253" name="Shape 253"/>
          <p:cNvGrpSpPr/>
          <p:nvPr/>
        </p:nvGrpSpPr>
        <p:grpSpPr>
          <a:xfrm>
            <a:off x="1586" y="6551612"/>
            <a:ext cx="9144000" cy="287336"/>
            <a:chOff x="0" y="0"/>
            <a:chExt cx="2147483646" cy="2147483647"/>
          </a:xfrm>
        </p:grpSpPr>
        <p:sp>
          <p:nvSpPr>
            <p:cNvPr id="254" name="Shape 254"/>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55" name="Shape 255"/>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256" name="Shape 256"/>
          <p:cNvSpPr txBox="1"/>
          <p:nvPr/>
        </p:nvSpPr>
        <p:spPr>
          <a:xfrm>
            <a:off x="107950" y="141286"/>
            <a:ext cx="8351836" cy="4000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2C77"/>
              </a:buClr>
              <a:buSzPct val="25000"/>
              <a:buFont typeface="Arial"/>
              <a:buNone/>
            </a:pPr>
            <a:r>
              <a:rPr lang="en-US" sz="2000" b="0" i="0" u="none" dirty="0" err="1">
                <a:solidFill>
                  <a:srgbClr val="002C77"/>
                </a:solidFill>
                <a:latin typeface="Arial"/>
                <a:ea typeface="Arial"/>
                <a:cs typeface="Arial"/>
                <a:sym typeface="Arial"/>
              </a:rPr>
              <a:t>Elektrificējamā</a:t>
            </a:r>
            <a:r>
              <a:rPr lang="en-US" sz="2000" b="0" i="0" u="none" dirty="0">
                <a:solidFill>
                  <a:srgbClr val="002C77"/>
                </a:solidFill>
                <a:latin typeface="Arial"/>
                <a:ea typeface="Arial"/>
                <a:cs typeface="Arial"/>
                <a:sym typeface="Arial"/>
              </a:rPr>
              <a:t> </a:t>
            </a:r>
            <a:r>
              <a:rPr lang="en-US" sz="2000" b="0" i="0" u="none" dirty="0" err="1">
                <a:solidFill>
                  <a:srgbClr val="002C77"/>
                </a:solidFill>
                <a:latin typeface="Arial"/>
                <a:ea typeface="Arial"/>
                <a:cs typeface="Arial"/>
                <a:sym typeface="Arial"/>
              </a:rPr>
              <a:t>sliežu</a:t>
            </a:r>
            <a:r>
              <a:rPr lang="en-US" sz="2000" b="0" i="0" u="none" dirty="0">
                <a:solidFill>
                  <a:srgbClr val="002C77"/>
                </a:solidFill>
                <a:latin typeface="Arial"/>
                <a:ea typeface="Arial"/>
                <a:cs typeface="Arial"/>
                <a:sym typeface="Arial"/>
              </a:rPr>
              <a:t> </a:t>
            </a:r>
            <a:r>
              <a:rPr lang="en-US" sz="2000" b="0" i="0" u="none" dirty="0" err="1">
                <a:solidFill>
                  <a:srgbClr val="002C77"/>
                </a:solidFill>
                <a:latin typeface="Arial"/>
                <a:ea typeface="Arial"/>
                <a:cs typeface="Arial"/>
                <a:sym typeface="Arial"/>
              </a:rPr>
              <a:t>ceļa</a:t>
            </a:r>
            <a:r>
              <a:rPr lang="en-US" sz="2000" b="0" i="0" u="none" dirty="0">
                <a:solidFill>
                  <a:srgbClr val="002C77"/>
                </a:solidFill>
                <a:latin typeface="Arial"/>
                <a:ea typeface="Arial"/>
                <a:cs typeface="Arial"/>
                <a:sym typeface="Arial"/>
              </a:rPr>
              <a:t> </a:t>
            </a:r>
            <a:r>
              <a:rPr lang="en-US" sz="2000" b="0" i="0" u="none" dirty="0" err="1">
                <a:solidFill>
                  <a:srgbClr val="002C77"/>
                </a:solidFill>
                <a:latin typeface="Arial"/>
                <a:ea typeface="Arial"/>
                <a:cs typeface="Arial"/>
                <a:sym typeface="Arial"/>
              </a:rPr>
              <a:t>shēmas</a:t>
            </a:r>
            <a:r>
              <a:rPr lang="en-US" sz="2000" b="0" i="0" u="none" dirty="0">
                <a:solidFill>
                  <a:srgbClr val="002C77"/>
                </a:solidFill>
                <a:latin typeface="Arial"/>
                <a:ea typeface="Arial"/>
                <a:cs typeface="Arial"/>
                <a:sym typeface="Arial"/>
              </a:rPr>
              <a:t> </a:t>
            </a:r>
            <a:r>
              <a:rPr lang="en-US" sz="2000" b="0" i="0" u="none" dirty="0" err="1">
                <a:solidFill>
                  <a:srgbClr val="002C77"/>
                </a:solidFill>
                <a:latin typeface="Arial"/>
                <a:ea typeface="Arial"/>
                <a:cs typeface="Arial"/>
                <a:sym typeface="Arial"/>
              </a:rPr>
              <a:t>stacijās</a:t>
            </a:r>
            <a:r>
              <a:rPr lang="en-US" sz="2000" b="0" i="0" u="none" dirty="0">
                <a:solidFill>
                  <a:srgbClr val="002C77"/>
                </a:solidFill>
                <a:latin typeface="Arial"/>
                <a:ea typeface="Arial"/>
                <a:cs typeface="Arial"/>
                <a:sym typeface="Arial"/>
              </a:rPr>
              <a:t> un </a:t>
            </a:r>
            <a:r>
              <a:rPr lang="en-US" sz="2000" b="0" i="0" u="none" dirty="0" err="1" smtClean="0">
                <a:solidFill>
                  <a:srgbClr val="002C77"/>
                </a:solidFill>
                <a:latin typeface="Arial"/>
                <a:ea typeface="Arial"/>
                <a:cs typeface="Arial"/>
                <a:sym typeface="Arial"/>
              </a:rPr>
              <a:t>iecirkņos</a:t>
            </a:r>
            <a:endParaRPr lang="en-US" sz="2000" b="0" i="0" u="none" dirty="0">
              <a:solidFill>
                <a:srgbClr val="002C77"/>
              </a:solidFill>
              <a:latin typeface="Arial"/>
              <a:ea typeface="Arial"/>
              <a:cs typeface="Arial"/>
              <a:sym typeface="Arial"/>
            </a:endParaRP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grpSp>
        <p:nvGrpSpPr>
          <p:cNvPr id="261" name="Shape 261"/>
          <p:cNvGrpSpPr/>
          <p:nvPr/>
        </p:nvGrpSpPr>
        <p:grpSpPr>
          <a:xfrm>
            <a:off x="9525" y="620711"/>
            <a:ext cx="9144000" cy="287336"/>
            <a:chOff x="0" y="0"/>
            <a:chExt cx="2147483646" cy="2147483647"/>
          </a:xfrm>
        </p:grpSpPr>
        <p:sp>
          <p:nvSpPr>
            <p:cNvPr id="262" name="Shape 262"/>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63" name="Shape 263"/>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264" name="Shape 264"/>
          <p:cNvGrpSpPr/>
          <p:nvPr/>
        </p:nvGrpSpPr>
        <p:grpSpPr>
          <a:xfrm>
            <a:off x="1586" y="6551612"/>
            <a:ext cx="9144000" cy="287336"/>
            <a:chOff x="0" y="0"/>
            <a:chExt cx="2147483646" cy="2147483647"/>
          </a:xfrm>
        </p:grpSpPr>
        <p:sp>
          <p:nvSpPr>
            <p:cNvPr id="265" name="Shape 265"/>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66" name="Shape 266"/>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267" name="Shape 267"/>
          <p:cNvSpPr txBox="1"/>
          <p:nvPr/>
        </p:nvSpPr>
        <p:spPr>
          <a:xfrm>
            <a:off x="107950" y="115886"/>
            <a:ext cx="4946650" cy="3397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2C77"/>
              </a:buClr>
              <a:buSzPct val="25000"/>
              <a:buFont typeface="Arial"/>
              <a:buNone/>
            </a:pPr>
            <a:r>
              <a:rPr lang="en-US" sz="1600" b="0" i="0" u="none">
                <a:solidFill>
                  <a:srgbClr val="002C77"/>
                </a:solidFill>
                <a:latin typeface="Arial"/>
                <a:ea typeface="Arial"/>
                <a:cs typeface="Arial"/>
                <a:sym typeface="Arial"/>
              </a:rPr>
              <a:t>LDz tīkla elektrifikācijas 2х25kV izvietojuma shēma</a:t>
            </a:r>
          </a:p>
        </p:txBody>
      </p:sp>
      <p:pic>
        <p:nvPicPr>
          <p:cNvPr id="268" name="Shape 268"/>
          <p:cNvPicPr preferRelativeResize="0"/>
          <p:nvPr/>
        </p:nvPicPr>
        <p:blipFill rotWithShape="1">
          <a:blip r:embed="rId3">
            <a:alphaModFix/>
          </a:blip>
          <a:srcRect/>
          <a:stretch/>
        </p:blipFill>
        <p:spPr>
          <a:xfrm>
            <a:off x="1187450" y="1246187"/>
            <a:ext cx="7272336" cy="4486274"/>
          </a:xfrm>
          <a:prstGeom prst="rect">
            <a:avLst/>
          </a:prstGeom>
          <a:noFill/>
          <a:ln>
            <a:noFill/>
          </a:ln>
        </p:spPr>
      </p:pic>
      <p:sp>
        <p:nvSpPr>
          <p:cNvPr id="269" name="Shape 269"/>
          <p:cNvSpPr/>
          <p:nvPr/>
        </p:nvSpPr>
        <p:spPr>
          <a:xfrm>
            <a:off x="1709736" y="2565400"/>
            <a:ext cx="288925" cy="287337"/>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0" name="Shape 270"/>
          <p:cNvSpPr/>
          <p:nvPr/>
        </p:nvSpPr>
        <p:spPr>
          <a:xfrm>
            <a:off x="3132136" y="3257550"/>
            <a:ext cx="287337" cy="287337"/>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1" name="Shape 271"/>
          <p:cNvSpPr/>
          <p:nvPr/>
        </p:nvSpPr>
        <p:spPr>
          <a:xfrm>
            <a:off x="3663950" y="3798887"/>
            <a:ext cx="287337" cy="287337"/>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2" name="Shape 272"/>
          <p:cNvSpPr/>
          <p:nvPr/>
        </p:nvSpPr>
        <p:spPr>
          <a:xfrm>
            <a:off x="3978275" y="3248025"/>
            <a:ext cx="288925" cy="288925"/>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3" name="Shape 273"/>
          <p:cNvSpPr/>
          <p:nvPr/>
        </p:nvSpPr>
        <p:spPr>
          <a:xfrm>
            <a:off x="4284662" y="2854325"/>
            <a:ext cx="288925" cy="287337"/>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4" name="Shape 274"/>
          <p:cNvSpPr/>
          <p:nvPr/>
        </p:nvSpPr>
        <p:spPr>
          <a:xfrm>
            <a:off x="4773612" y="3527425"/>
            <a:ext cx="288925" cy="287337"/>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5" name="Shape 275"/>
          <p:cNvSpPr/>
          <p:nvPr/>
        </p:nvSpPr>
        <p:spPr>
          <a:xfrm>
            <a:off x="4918075" y="3935412"/>
            <a:ext cx="288925" cy="287337"/>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6" name="Shape 276"/>
          <p:cNvSpPr/>
          <p:nvPr/>
        </p:nvSpPr>
        <p:spPr>
          <a:xfrm>
            <a:off x="5773737" y="3941762"/>
            <a:ext cx="288925" cy="288925"/>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7" name="Shape 277"/>
          <p:cNvSpPr/>
          <p:nvPr/>
        </p:nvSpPr>
        <p:spPr>
          <a:xfrm>
            <a:off x="7145336" y="3860800"/>
            <a:ext cx="288925" cy="288925"/>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8" name="Shape 278"/>
          <p:cNvSpPr/>
          <p:nvPr/>
        </p:nvSpPr>
        <p:spPr>
          <a:xfrm>
            <a:off x="6427787" y="4986337"/>
            <a:ext cx="287337" cy="287337"/>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9" name="Shape 279"/>
          <p:cNvSpPr txBox="1"/>
          <p:nvPr/>
        </p:nvSpPr>
        <p:spPr>
          <a:xfrm>
            <a:off x="1042987" y="5273675"/>
            <a:ext cx="7546975" cy="10779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1600" b="1" i="0" u="none">
                <a:solidFill>
                  <a:schemeClr val="dk2"/>
                </a:solidFill>
                <a:latin typeface="Arial"/>
                <a:ea typeface="Arial"/>
                <a:cs typeface="Arial"/>
                <a:sym typeface="Arial"/>
              </a:rPr>
              <a:t>Nepieciešams:</a:t>
            </a:r>
          </a:p>
          <a:p>
            <a:pPr marL="0" marR="0" lvl="0" indent="0" algn="l" rtl="0">
              <a:lnSpc>
                <a:spcPct val="100000"/>
              </a:lnSpc>
              <a:spcBef>
                <a:spcPts val="0"/>
              </a:spcBef>
              <a:spcAft>
                <a:spcPts val="0"/>
              </a:spcAft>
              <a:buClr>
                <a:schemeClr val="dk2"/>
              </a:buClr>
              <a:buSzPct val="25000"/>
              <a:buFont typeface="Arial"/>
              <a:buNone/>
            </a:pPr>
            <a:r>
              <a:rPr lang="en-US" sz="1600" b="0" i="0" u="none">
                <a:solidFill>
                  <a:schemeClr val="dk2"/>
                </a:solidFill>
                <a:latin typeface="Arial"/>
                <a:ea typeface="Arial"/>
                <a:cs typeface="Arial"/>
                <a:sym typeface="Arial"/>
              </a:rPr>
              <a:t>- izbūvēt 10 vilces jaudas apakštacijas ar pieslēgumiem110 кV tīklam;  </a:t>
            </a:r>
          </a:p>
          <a:p>
            <a:pPr marL="0" marR="0" lvl="0" indent="0" algn="l" rtl="0">
              <a:lnSpc>
                <a:spcPct val="100000"/>
              </a:lnSpc>
              <a:spcBef>
                <a:spcPts val="0"/>
              </a:spcBef>
              <a:spcAft>
                <a:spcPts val="0"/>
              </a:spcAft>
              <a:buClr>
                <a:schemeClr val="dk2"/>
              </a:buClr>
              <a:buSzPct val="25000"/>
              <a:buFont typeface="Arial"/>
              <a:buNone/>
            </a:pPr>
            <a:r>
              <a:rPr lang="en-US" sz="1600" b="0" i="0" u="none">
                <a:solidFill>
                  <a:schemeClr val="dk2"/>
                </a:solidFill>
                <a:latin typeface="Arial"/>
                <a:ea typeface="Arial"/>
                <a:cs typeface="Arial"/>
                <a:sym typeface="Arial"/>
              </a:rPr>
              <a:t>- Elektrificēt gandrīz 1500 km sliežu ceļa (izvērstais garums); </a:t>
            </a:r>
          </a:p>
          <a:p>
            <a:pPr marL="0" marR="0" lvl="0" indent="0" algn="l" rtl="0">
              <a:lnSpc>
                <a:spcPct val="100000"/>
              </a:lnSpc>
              <a:spcBef>
                <a:spcPts val="0"/>
              </a:spcBef>
              <a:spcAft>
                <a:spcPts val="0"/>
              </a:spcAft>
              <a:buClr>
                <a:schemeClr val="dk2"/>
              </a:buClr>
              <a:buSzPct val="25000"/>
              <a:buFont typeface="Arial"/>
              <a:buNone/>
            </a:pPr>
            <a:r>
              <a:rPr lang="en-US" sz="1600" b="0" i="0" u="none">
                <a:solidFill>
                  <a:schemeClr val="dk2"/>
                </a:solidFill>
                <a:latin typeface="Arial"/>
                <a:ea typeface="Arial"/>
                <a:cs typeface="Arial"/>
                <a:sym typeface="Arial"/>
              </a:rPr>
              <a:t>- Demontēt ~ 500 км 3.3kV DC kontakttīkla.</a:t>
            </a:r>
          </a:p>
        </p:txBody>
      </p:sp>
      <p:sp>
        <p:nvSpPr>
          <p:cNvPr id="280" name="Shape 280"/>
          <p:cNvSpPr/>
          <p:nvPr/>
        </p:nvSpPr>
        <p:spPr>
          <a:xfrm>
            <a:off x="2565400" y="2946400"/>
            <a:ext cx="287337" cy="288925"/>
          </a:xfrm>
          <a:prstGeom prst="ellipse">
            <a:avLst/>
          </a:prstGeom>
          <a:solidFill>
            <a:srgbClr val="D9D9D9"/>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281" name="Shape 281"/>
          <p:cNvPicPr preferRelativeResize="0"/>
          <p:nvPr/>
        </p:nvPicPr>
        <p:blipFill rotWithShape="1">
          <a:blip r:embed="rId4">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Shape 286"/>
          <p:cNvPicPr preferRelativeResize="0"/>
          <p:nvPr/>
        </p:nvPicPr>
        <p:blipFill rotWithShape="1">
          <a:blip r:embed="rId3">
            <a:alphaModFix/>
          </a:blip>
          <a:srcRect/>
          <a:stretch/>
        </p:blipFill>
        <p:spPr>
          <a:xfrm>
            <a:off x="107950" y="1484312"/>
            <a:ext cx="1690687" cy="5040312"/>
          </a:xfrm>
          <a:prstGeom prst="rect">
            <a:avLst/>
          </a:prstGeom>
          <a:noFill/>
          <a:ln>
            <a:noFill/>
          </a:ln>
        </p:spPr>
      </p:pic>
      <p:sp>
        <p:nvSpPr>
          <p:cNvPr id="287" name="Shape 287"/>
          <p:cNvSpPr txBox="1"/>
          <p:nvPr/>
        </p:nvSpPr>
        <p:spPr>
          <a:xfrm>
            <a:off x="185736" y="115886"/>
            <a:ext cx="8229600" cy="863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2C77"/>
              </a:buClr>
              <a:buSzPct val="25000"/>
              <a:buFont typeface="Arial"/>
              <a:buNone/>
            </a:pPr>
            <a:r>
              <a:rPr lang="en-US" sz="2000" b="0" i="0" u="none">
                <a:solidFill>
                  <a:srgbClr val="002C77"/>
                </a:solidFill>
                <a:latin typeface="Arial"/>
                <a:ea typeface="Arial"/>
                <a:cs typeface="Arial"/>
                <a:sym typeface="Arial"/>
              </a:rPr>
              <a:t>Vilces jaudas apakšstacijas Līči izbūves nepieciešamība</a:t>
            </a:r>
          </a:p>
        </p:txBody>
      </p:sp>
      <p:pic>
        <p:nvPicPr>
          <p:cNvPr id="288" name="Shape 288"/>
          <p:cNvPicPr preferRelativeResize="0"/>
          <p:nvPr/>
        </p:nvPicPr>
        <p:blipFill rotWithShape="1">
          <a:blip r:embed="rId4">
            <a:alphaModFix/>
          </a:blip>
          <a:srcRect/>
          <a:stretch/>
        </p:blipFill>
        <p:spPr>
          <a:xfrm>
            <a:off x="7956550" y="115886"/>
            <a:ext cx="917575" cy="287337"/>
          </a:xfrm>
          <a:prstGeom prst="rect">
            <a:avLst/>
          </a:prstGeom>
          <a:noFill/>
          <a:ln>
            <a:noFill/>
          </a:ln>
        </p:spPr>
      </p:pic>
      <p:sp>
        <p:nvSpPr>
          <p:cNvPr id="289" name="Shape 289"/>
          <p:cNvSpPr txBox="1"/>
          <p:nvPr/>
        </p:nvSpPr>
        <p:spPr>
          <a:xfrm>
            <a:off x="1798636" y="2344736"/>
            <a:ext cx="6840537" cy="460374"/>
          </a:xfrm>
          <a:prstGeom prst="rect">
            <a:avLst/>
          </a:prstGeom>
          <a:noFill/>
          <a:ln>
            <a:noFill/>
          </a:ln>
        </p:spPr>
        <p:txBody>
          <a:bodyPr lIns="91425" tIns="45700" rIns="91425" bIns="45700" anchor="t" anchorCtr="0">
            <a:noAutofit/>
          </a:bodyPr>
          <a:lstStyle/>
          <a:p>
            <a:pPr marL="342900" marR="0" lvl="0" indent="-342900" algn="just" rtl="0">
              <a:lnSpc>
                <a:spcPct val="100000"/>
              </a:lnSpc>
              <a:spcBef>
                <a:spcPts val="0"/>
              </a:spcBef>
              <a:spcAft>
                <a:spcPts val="0"/>
              </a:spcAft>
              <a:buClr>
                <a:srgbClr val="002C77"/>
              </a:buClr>
              <a:buSzPct val="100000"/>
              <a:buFont typeface="Arial"/>
              <a:buChar char="•"/>
            </a:pPr>
            <a:r>
              <a:rPr lang="en-US" sz="1600" b="0" i="0" u="none" dirty="0" err="1">
                <a:solidFill>
                  <a:srgbClr val="002C77"/>
                </a:solidFill>
                <a:latin typeface="Arial"/>
                <a:ea typeface="Arial"/>
                <a:cs typeface="Arial"/>
                <a:sym typeface="Arial"/>
              </a:rPr>
              <a:t>Enerģētisko</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aprēķinu</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rezultāti</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liecina</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ka</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ir</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iespējams</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ekspluatēt</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iecirkni</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Ventspils</a:t>
            </a:r>
            <a:r>
              <a:rPr lang="en-US" sz="1600" b="0" i="0" u="none" dirty="0">
                <a:solidFill>
                  <a:srgbClr val="002C77"/>
                </a:solidFill>
                <a:latin typeface="Arial"/>
                <a:ea typeface="Arial"/>
                <a:cs typeface="Arial"/>
                <a:sym typeface="Arial"/>
              </a:rPr>
              <a:t> - </a:t>
            </a:r>
            <a:r>
              <a:rPr lang="en-US" sz="1600" b="0" i="0" u="none" dirty="0" err="1">
                <a:solidFill>
                  <a:srgbClr val="002C77"/>
                </a:solidFill>
                <a:latin typeface="Arial"/>
                <a:ea typeface="Arial"/>
                <a:cs typeface="Arial"/>
                <a:sym typeface="Arial"/>
              </a:rPr>
              <a:t>Tukums</a:t>
            </a:r>
            <a:r>
              <a:rPr lang="en-US" sz="1600" b="0" i="0" u="none" dirty="0">
                <a:solidFill>
                  <a:srgbClr val="002C77"/>
                </a:solidFill>
                <a:latin typeface="Arial"/>
                <a:ea typeface="Arial"/>
                <a:cs typeface="Arial"/>
                <a:sym typeface="Arial"/>
              </a:rPr>
              <a:t> bez VJA-2 </a:t>
            </a:r>
            <a:r>
              <a:rPr lang="en-US" sz="1600" b="0" i="0" u="none" dirty="0" smtClean="0">
                <a:solidFill>
                  <a:srgbClr val="002C77"/>
                </a:solidFill>
                <a:latin typeface="Arial"/>
                <a:ea typeface="Arial"/>
                <a:cs typeface="Arial"/>
                <a:sym typeface="Arial"/>
              </a:rPr>
              <a:t>L</a:t>
            </a:r>
            <a:r>
              <a:rPr lang="lv-LV" sz="1600" b="0" i="0" u="none" dirty="0" smtClean="0">
                <a:solidFill>
                  <a:srgbClr val="002C77"/>
                </a:solidFill>
                <a:latin typeface="Arial"/>
                <a:ea typeface="Arial"/>
                <a:cs typeface="Arial"/>
                <a:sym typeface="Arial"/>
              </a:rPr>
              <a:t>ī</a:t>
            </a:r>
            <a:r>
              <a:rPr lang="en-US" sz="1600" b="0" i="0" u="none" dirty="0" err="1" smtClean="0">
                <a:solidFill>
                  <a:srgbClr val="002C77"/>
                </a:solidFill>
                <a:latin typeface="Arial"/>
                <a:ea typeface="Arial"/>
                <a:cs typeface="Arial"/>
                <a:sym typeface="Arial"/>
              </a:rPr>
              <a:t>či</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uzstādot</a:t>
            </a:r>
            <a:r>
              <a:rPr lang="en-US" sz="1600" b="0" i="0" u="none" dirty="0">
                <a:solidFill>
                  <a:srgbClr val="002C77"/>
                </a:solidFill>
                <a:latin typeface="Arial"/>
                <a:ea typeface="Arial"/>
                <a:cs typeface="Arial"/>
                <a:sym typeface="Arial"/>
              </a:rPr>
              <a:t>  VJA-2 </a:t>
            </a:r>
            <a:r>
              <a:rPr lang="en-US" sz="1600" b="0" i="0" u="none" dirty="0" smtClean="0">
                <a:solidFill>
                  <a:srgbClr val="002C77"/>
                </a:solidFill>
                <a:latin typeface="Arial"/>
                <a:ea typeface="Arial"/>
                <a:cs typeface="Arial"/>
                <a:sym typeface="Arial"/>
              </a:rPr>
              <a:t>L</a:t>
            </a:r>
            <a:r>
              <a:rPr lang="lv-LV" sz="1600" b="0" i="0" u="none" dirty="0" smtClean="0">
                <a:solidFill>
                  <a:srgbClr val="002C77"/>
                </a:solidFill>
                <a:latin typeface="Arial"/>
                <a:ea typeface="Arial"/>
                <a:cs typeface="Arial"/>
                <a:sym typeface="Arial"/>
              </a:rPr>
              <a:t>ī</a:t>
            </a:r>
            <a:r>
              <a:rPr lang="en-US" sz="1600" b="0" i="0" u="none" dirty="0" err="1" smtClean="0">
                <a:solidFill>
                  <a:srgbClr val="002C77"/>
                </a:solidFill>
                <a:latin typeface="Arial"/>
                <a:ea typeface="Arial"/>
                <a:cs typeface="Arial"/>
                <a:sym typeface="Arial"/>
              </a:rPr>
              <a:t>či</a:t>
            </a:r>
            <a:r>
              <a:rPr lang="en-US" sz="1600" b="0" i="0" u="none" dirty="0" smtClean="0">
                <a:solidFill>
                  <a:srgbClr val="002C77"/>
                </a:solidFill>
                <a:latin typeface="Arial"/>
                <a:ea typeface="Arial"/>
                <a:cs typeface="Arial"/>
                <a:sym typeface="Arial"/>
              </a:rPr>
              <a:t> </a:t>
            </a:r>
            <a:r>
              <a:rPr lang="en-US" sz="1600" b="0" i="0" u="none" dirty="0">
                <a:solidFill>
                  <a:srgbClr val="002C77"/>
                </a:solidFill>
                <a:latin typeface="Arial"/>
                <a:ea typeface="Arial"/>
                <a:cs typeface="Arial"/>
                <a:sym typeface="Arial"/>
              </a:rPr>
              <a:t>ATS 15 MVA. </a:t>
            </a:r>
          </a:p>
          <a:p>
            <a:pPr marL="342900" marR="0" lvl="0" indent="-342900" algn="just" rtl="0">
              <a:lnSpc>
                <a:spcPct val="100000"/>
              </a:lnSpc>
              <a:spcBef>
                <a:spcPts val="320"/>
              </a:spcBef>
              <a:spcAft>
                <a:spcPts val="0"/>
              </a:spcAft>
              <a:buClr>
                <a:srgbClr val="002C77"/>
              </a:buClr>
              <a:buSzPct val="100000"/>
              <a:buFont typeface="Arial"/>
              <a:buChar char="•"/>
            </a:pPr>
            <a:r>
              <a:rPr lang="en-US" sz="1600" b="0" i="0" u="none" dirty="0" err="1">
                <a:solidFill>
                  <a:srgbClr val="002C77"/>
                </a:solidFill>
                <a:latin typeface="Arial"/>
                <a:ea typeface="Arial"/>
                <a:cs typeface="Arial"/>
                <a:sym typeface="Arial"/>
              </a:rPr>
              <a:t>Iecirknī</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jāizmanto</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kontakttīkla</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piekares</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šķērzgriezums</a:t>
            </a:r>
            <a:r>
              <a:rPr lang="en-US" sz="1600" b="0" i="0" u="none" dirty="0">
                <a:solidFill>
                  <a:srgbClr val="002C77"/>
                </a:solidFill>
                <a:latin typeface="Arial"/>
                <a:ea typeface="Arial"/>
                <a:cs typeface="Arial"/>
                <a:sym typeface="Arial"/>
              </a:rPr>
              <a:t> ОСL 150.</a:t>
            </a:r>
          </a:p>
          <a:p>
            <a:pPr marL="342900" marR="0" lvl="0" indent="-342900" algn="just" rtl="0">
              <a:lnSpc>
                <a:spcPct val="100000"/>
              </a:lnSpc>
              <a:spcBef>
                <a:spcPts val="320"/>
              </a:spcBef>
              <a:spcAft>
                <a:spcPts val="0"/>
              </a:spcAft>
              <a:buClr>
                <a:srgbClr val="002C77"/>
              </a:buClr>
              <a:buSzPct val="100000"/>
              <a:buFont typeface="Arial"/>
              <a:buChar char="•"/>
            </a:pPr>
            <a:r>
              <a:rPr lang="en-US" sz="1600" b="0" i="0" u="none" dirty="0" err="1">
                <a:solidFill>
                  <a:srgbClr val="002C77"/>
                </a:solidFill>
                <a:latin typeface="Arial"/>
                <a:ea typeface="Arial"/>
                <a:cs typeface="Arial"/>
                <a:sym typeface="Arial"/>
              </a:rPr>
              <a:t>Jāņem</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vērā</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ka</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ka</a:t>
            </a:r>
            <a:r>
              <a:rPr lang="en-US" sz="1600" b="0" i="0" u="none" dirty="0">
                <a:solidFill>
                  <a:srgbClr val="002C77"/>
                </a:solidFill>
                <a:latin typeface="Arial"/>
                <a:ea typeface="Arial"/>
                <a:cs typeface="Arial"/>
                <a:sym typeface="Arial"/>
              </a:rPr>
              <a:t> VJA </a:t>
            </a:r>
            <a:r>
              <a:rPr lang="lv-LV" sz="1600" dirty="0" err="1">
                <a:solidFill>
                  <a:srgbClr val="002C77"/>
                </a:solidFill>
              </a:rPr>
              <a:t>T</a:t>
            </a:r>
            <a:r>
              <a:rPr lang="en-US" sz="1600" b="0" i="0" u="none" dirty="0" err="1" smtClean="0">
                <a:solidFill>
                  <a:srgbClr val="002C77"/>
                </a:solidFill>
                <a:latin typeface="Arial"/>
                <a:ea typeface="Arial"/>
                <a:cs typeface="Arial"/>
                <a:sym typeface="Arial"/>
              </a:rPr>
              <a:t>ukums</a:t>
            </a:r>
            <a:r>
              <a:rPr lang="en-US" sz="1600" b="0" i="0" u="none" dirty="0" smtClean="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ieteicams</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pielietot</a:t>
            </a:r>
            <a:r>
              <a:rPr lang="en-US" sz="1600" b="0" i="0" u="none" dirty="0">
                <a:solidFill>
                  <a:srgbClr val="002C77"/>
                </a:solidFill>
                <a:latin typeface="Arial"/>
                <a:ea typeface="Arial"/>
                <a:cs typeface="Arial"/>
                <a:sym typeface="Arial"/>
              </a:rPr>
              <a:t> 2x63MVA </a:t>
            </a:r>
            <a:r>
              <a:rPr lang="en-US" sz="1600" b="0" i="0" u="none" dirty="0" err="1">
                <a:solidFill>
                  <a:srgbClr val="002C77"/>
                </a:solidFill>
                <a:latin typeface="Arial"/>
                <a:ea typeface="Arial"/>
                <a:cs typeface="Arial"/>
                <a:sym typeface="Arial"/>
              </a:rPr>
              <a:t>transformatorus</a:t>
            </a:r>
            <a:endParaRPr lang="en-US" sz="1600" b="0" i="0" u="none" dirty="0">
              <a:solidFill>
                <a:srgbClr val="002C77"/>
              </a:solidFill>
              <a:latin typeface="Arial"/>
              <a:ea typeface="Arial"/>
              <a:cs typeface="Arial"/>
              <a:sym typeface="Arial"/>
            </a:endParaRPr>
          </a:p>
          <a:p>
            <a:pPr marL="342900" marR="0" lvl="0" indent="-342900" algn="just" rtl="0">
              <a:lnSpc>
                <a:spcPct val="100000"/>
              </a:lnSpc>
              <a:spcBef>
                <a:spcPts val="320"/>
              </a:spcBef>
              <a:spcAft>
                <a:spcPts val="0"/>
              </a:spcAft>
              <a:buClr>
                <a:srgbClr val="002C77"/>
              </a:buClr>
              <a:buSzPct val="100000"/>
              <a:buFont typeface="Arial"/>
              <a:buChar char="•"/>
            </a:pPr>
            <a:r>
              <a:rPr lang="en-US" sz="1600" b="0" i="0" u="none" dirty="0" err="1">
                <a:solidFill>
                  <a:srgbClr val="002C77"/>
                </a:solidFill>
                <a:latin typeface="Arial"/>
                <a:ea typeface="Arial"/>
                <a:cs typeface="Arial"/>
                <a:sym typeface="Arial"/>
              </a:rPr>
              <a:t>Gadījumā</a:t>
            </a:r>
            <a:r>
              <a:rPr lang="en-US" sz="1600" b="0" i="0" u="none" dirty="0">
                <a:solidFill>
                  <a:srgbClr val="002C77"/>
                </a:solidFill>
                <a:latin typeface="Arial"/>
                <a:ea typeface="Arial"/>
                <a:cs typeface="Arial"/>
                <a:sym typeface="Arial"/>
              </a:rPr>
              <a:t> ja </a:t>
            </a:r>
            <a:r>
              <a:rPr lang="en-US" sz="1600" b="0" i="0" u="none" dirty="0" err="1">
                <a:solidFill>
                  <a:srgbClr val="002C77"/>
                </a:solidFill>
                <a:latin typeface="Arial"/>
                <a:ea typeface="Arial"/>
                <a:cs typeface="Arial"/>
                <a:sym typeface="Arial"/>
              </a:rPr>
              <a:t>notiek</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pilnīga</a:t>
            </a:r>
            <a:r>
              <a:rPr lang="en-US" sz="1600" b="0" i="0" u="none" dirty="0">
                <a:solidFill>
                  <a:srgbClr val="002C77"/>
                </a:solidFill>
                <a:latin typeface="Arial"/>
                <a:ea typeface="Arial"/>
                <a:cs typeface="Arial"/>
                <a:sym typeface="Arial"/>
              </a:rPr>
              <a:t> VJA-1 </a:t>
            </a:r>
            <a:r>
              <a:rPr lang="en-US" sz="1600" b="0" i="0" u="none" dirty="0" err="1">
                <a:solidFill>
                  <a:srgbClr val="002C77"/>
                </a:solidFill>
                <a:latin typeface="Arial"/>
                <a:ea typeface="Arial"/>
                <a:cs typeface="Arial"/>
                <a:sym typeface="Arial"/>
              </a:rPr>
              <a:t>Ventspils</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vai</a:t>
            </a:r>
            <a:r>
              <a:rPr lang="en-US" sz="1600" b="0" i="0" u="none" dirty="0">
                <a:solidFill>
                  <a:srgbClr val="002C77"/>
                </a:solidFill>
                <a:latin typeface="Arial"/>
                <a:ea typeface="Arial"/>
                <a:cs typeface="Arial"/>
                <a:sym typeface="Arial"/>
              </a:rPr>
              <a:t> VJA-3 </a:t>
            </a:r>
            <a:r>
              <a:rPr lang="en-US" sz="1600" b="0" i="0" u="none" dirty="0" err="1">
                <a:solidFill>
                  <a:srgbClr val="002C77"/>
                </a:solidFill>
                <a:latin typeface="Arial"/>
                <a:ea typeface="Arial"/>
                <a:cs typeface="Arial"/>
                <a:sym typeface="Arial"/>
              </a:rPr>
              <a:t>Tukums</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atslēgšanās</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vilcienu</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kustība</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iecirknī</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Ventspils</a:t>
            </a:r>
            <a:r>
              <a:rPr lang="en-US" sz="1600" b="0" i="0" u="none" dirty="0">
                <a:solidFill>
                  <a:srgbClr val="002C77"/>
                </a:solidFill>
                <a:latin typeface="Arial"/>
                <a:ea typeface="Arial"/>
                <a:cs typeface="Arial"/>
                <a:sym typeface="Arial"/>
              </a:rPr>
              <a:t> - </a:t>
            </a:r>
            <a:r>
              <a:rPr lang="en-US" sz="1600" b="0" i="0" u="none" dirty="0" err="1">
                <a:solidFill>
                  <a:srgbClr val="002C77"/>
                </a:solidFill>
                <a:latin typeface="Arial"/>
                <a:ea typeface="Arial"/>
                <a:cs typeface="Arial"/>
                <a:sym typeface="Arial"/>
              </a:rPr>
              <a:t>Tukums</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būs</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iespējama</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ierobežotā</a:t>
            </a:r>
            <a:r>
              <a:rPr lang="en-US" sz="1600" b="0" i="0" u="none" dirty="0">
                <a:solidFill>
                  <a:srgbClr val="002C77"/>
                </a:solidFill>
                <a:latin typeface="Arial"/>
                <a:ea typeface="Arial"/>
                <a:cs typeface="Arial"/>
                <a:sym typeface="Arial"/>
              </a:rPr>
              <a:t> </a:t>
            </a:r>
            <a:r>
              <a:rPr lang="en-US" sz="1600" b="0" i="0" u="none" dirty="0" err="1">
                <a:solidFill>
                  <a:srgbClr val="002C77"/>
                </a:solidFill>
                <a:latin typeface="Arial"/>
                <a:ea typeface="Arial"/>
                <a:cs typeface="Arial"/>
                <a:sym typeface="Arial"/>
              </a:rPr>
              <a:t>apjomā</a:t>
            </a:r>
            <a:endParaRPr lang="en-US" sz="1600" b="0" i="0" u="none" dirty="0">
              <a:solidFill>
                <a:srgbClr val="002C77"/>
              </a:solidFill>
              <a:latin typeface="Arial"/>
              <a:ea typeface="Arial"/>
              <a:cs typeface="Arial"/>
              <a:sym typeface="Arial"/>
            </a:endParaRPr>
          </a:p>
        </p:txBody>
      </p:sp>
      <p:grpSp>
        <p:nvGrpSpPr>
          <p:cNvPr id="290" name="Shape 290"/>
          <p:cNvGrpSpPr/>
          <p:nvPr/>
        </p:nvGrpSpPr>
        <p:grpSpPr>
          <a:xfrm>
            <a:off x="6350" y="549274"/>
            <a:ext cx="9144000" cy="287336"/>
            <a:chOff x="0" y="0"/>
            <a:chExt cx="2147483646" cy="2147483647"/>
          </a:xfrm>
        </p:grpSpPr>
        <p:sp>
          <p:nvSpPr>
            <p:cNvPr id="291" name="Shape 291"/>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92" name="Shape 292"/>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293" name="Shape 293"/>
          <p:cNvGrpSpPr/>
          <p:nvPr/>
        </p:nvGrpSpPr>
        <p:grpSpPr>
          <a:xfrm>
            <a:off x="6350" y="6570662"/>
            <a:ext cx="9144000" cy="287336"/>
            <a:chOff x="0" y="0"/>
            <a:chExt cx="2147483646" cy="2147483647"/>
          </a:xfrm>
        </p:grpSpPr>
        <p:sp>
          <p:nvSpPr>
            <p:cNvPr id="294" name="Shape 294"/>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95" name="Shape 295"/>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grpSp>
        <p:nvGrpSpPr>
          <p:cNvPr id="300" name="Shape 300"/>
          <p:cNvGrpSpPr/>
          <p:nvPr/>
        </p:nvGrpSpPr>
        <p:grpSpPr>
          <a:xfrm>
            <a:off x="9525" y="620711"/>
            <a:ext cx="9144000" cy="287336"/>
            <a:chOff x="0" y="0"/>
            <a:chExt cx="2147483646" cy="2147483647"/>
          </a:xfrm>
        </p:grpSpPr>
        <p:sp>
          <p:nvSpPr>
            <p:cNvPr id="301" name="Shape 301"/>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02" name="Shape 302"/>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303" name="Shape 303"/>
          <p:cNvGrpSpPr/>
          <p:nvPr/>
        </p:nvGrpSpPr>
        <p:grpSpPr>
          <a:xfrm>
            <a:off x="1586" y="6551612"/>
            <a:ext cx="9144000" cy="287336"/>
            <a:chOff x="0" y="0"/>
            <a:chExt cx="2147483646" cy="2147483647"/>
          </a:xfrm>
        </p:grpSpPr>
        <p:sp>
          <p:nvSpPr>
            <p:cNvPr id="304" name="Shape 304"/>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05" name="Shape 305"/>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306" name="Shape 306"/>
          <p:cNvSpPr txBox="1"/>
          <p:nvPr/>
        </p:nvSpPr>
        <p:spPr>
          <a:xfrm>
            <a:off x="-225425" y="-36511"/>
            <a:ext cx="8713786" cy="646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Nepieciešamā 110/2x25kV vilces apakšstaciju transformatoru jauda</a:t>
            </a:r>
          </a:p>
          <a:p>
            <a:pPr marL="0" marR="0" lvl="0" indent="0" algn="ctr"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 un skaits</a:t>
            </a:r>
          </a:p>
        </p:txBody>
      </p:sp>
      <p:pic>
        <p:nvPicPr>
          <p:cNvPr id="307" name="Shape 307"/>
          <p:cNvPicPr preferRelativeResize="0"/>
          <p:nvPr/>
        </p:nvPicPr>
        <p:blipFill rotWithShape="1">
          <a:blip r:embed="rId3">
            <a:alphaModFix/>
          </a:blip>
          <a:srcRect/>
          <a:stretch/>
        </p:blipFill>
        <p:spPr>
          <a:xfrm>
            <a:off x="1187450" y="1246187"/>
            <a:ext cx="7272336" cy="4486274"/>
          </a:xfrm>
          <a:prstGeom prst="rect">
            <a:avLst/>
          </a:prstGeom>
          <a:noFill/>
          <a:ln>
            <a:noFill/>
          </a:ln>
        </p:spPr>
      </p:pic>
      <p:sp>
        <p:nvSpPr>
          <p:cNvPr id="308" name="Shape 308"/>
          <p:cNvSpPr/>
          <p:nvPr/>
        </p:nvSpPr>
        <p:spPr>
          <a:xfrm>
            <a:off x="1709736" y="2565400"/>
            <a:ext cx="288925" cy="287337"/>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1</a:t>
            </a:r>
          </a:p>
        </p:txBody>
      </p:sp>
      <p:sp>
        <p:nvSpPr>
          <p:cNvPr id="309" name="Shape 309"/>
          <p:cNvSpPr/>
          <p:nvPr/>
        </p:nvSpPr>
        <p:spPr>
          <a:xfrm>
            <a:off x="3132136" y="3257550"/>
            <a:ext cx="287337" cy="287337"/>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2</a:t>
            </a:r>
          </a:p>
        </p:txBody>
      </p:sp>
      <p:sp>
        <p:nvSpPr>
          <p:cNvPr id="310" name="Shape 310"/>
          <p:cNvSpPr/>
          <p:nvPr/>
        </p:nvSpPr>
        <p:spPr>
          <a:xfrm>
            <a:off x="3663950" y="3798887"/>
            <a:ext cx="287337" cy="287337"/>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3</a:t>
            </a:r>
          </a:p>
        </p:txBody>
      </p:sp>
      <p:sp>
        <p:nvSpPr>
          <p:cNvPr id="311" name="Shape 311"/>
          <p:cNvSpPr/>
          <p:nvPr/>
        </p:nvSpPr>
        <p:spPr>
          <a:xfrm>
            <a:off x="3978275" y="3248025"/>
            <a:ext cx="288925" cy="288925"/>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9</a:t>
            </a:r>
          </a:p>
        </p:txBody>
      </p:sp>
      <p:sp>
        <p:nvSpPr>
          <p:cNvPr id="312" name="Shape 312"/>
          <p:cNvSpPr/>
          <p:nvPr/>
        </p:nvSpPr>
        <p:spPr>
          <a:xfrm>
            <a:off x="4284662" y="2854325"/>
            <a:ext cx="288925" cy="287337"/>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13" name="Shape 313"/>
          <p:cNvSpPr/>
          <p:nvPr/>
        </p:nvSpPr>
        <p:spPr>
          <a:xfrm>
            <a:off x="4773612" y="3527425"/>
            <a:ext cx="288925" cy="287337"/>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8</a:t>
            </a:r>
          </a:p>
        </p:txBody>
      </p:sp>
      <p:sp>
        <p:nvSpPr>
          <p:cNvPr id="314" name="Shape 314"/>
          <p:cNvSpPr/>
          <p:nvPr/>
        </p:nvSpPr>
        <p:spPr>
          <a:xfrm>
            <a:off x="4918075" y="3935412"/>
            <a:ext cx="288925" cy="287337"/>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4</a:t>
            </a:r>
          </a:p>
        </p:txBody>
      </p:sp>
      <p:sp>
        <p:nvSpPr>
          <p:cNvPr id="315" name="Shape 315"/>
          <p:cNvSpPr/>
          <p:nvPr/>
        </p:nvSpPr>
        <p:spPr>
          <a:xfrm>
            <a:off x="5773737" y="3941762"/>
            <a:ext cx="288925" cy="288925"/>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5</a:t>
            </a:r>
          </a:p>
        </p:txBody>
      </p:sp>
      <p:sp>
        <p:nvSpPr>
          <p:cNvPr id="316" name="Shape 316"/>
          <p:cNvSpPr/>
          <p:nvPr/>
        </p:nvSpPr>
        <p:spPr>
          <a:xfrm>
            <a:off x="7145336" y="3860800"/>
            <a:ext cx="288925" cy="288925"/>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7</a:t>
            </a:r>
          </a:p>
        </p:txBody>
      </p:sp>
      <p:sp>
        <p:nvSpPr>
          <p:cNvPr id="317" name="Shape 317"/>
          <p:cNvSpPr/>
          <p:nvPr/>
        </p:nvSpPr>
        <p:spPr>
          <a:xfrm>
            <a:off x="6427787" y="4986337"/>
            <a:ext cx="287337" cy="287337"/>
          </a:xfrm>
          <a:prstGeom prst="ellipse">
            <a:avLst/>
          </a:prstGeom>
          <a:solidFill>
            <a:srgbClr val="1F14B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6</a:t>
            </a:r>
          </a:p>
        </p:txBody>
      </p:sp>
      <p:graphicFrame>
        <p:nvGraphicFramePr>
          <p:cNvPr id="318" name="Shape 318"/>
          <p:cNvGraphicFramePr/>
          <p:nvPr>
            <p:extLst>
              <p:ext uri="{D42A27DB-BD31-4B8C-83A1-F6EECF244321}">
                <p14:modId xmlns:p14="http://schemas.microsoft.com/office/powerpoint/2010/main" val="3665818193"/>
              </p:ext>
            </p:extLst>
          </p:nvPr>
        </p:nvGraphicFramePr>
        <p:xfrm>
          <a:off x="250825" y="4113212"/>
          <a:ext cx="1944675" cy="2569338"/>
        </p:xfrm>
        <a:graphic>
          <a:graphicData uri="http://schemas.openxmlformats.org/drawingml/2006/table">
            <a:tbl>
              <a:tblPr>
                <a:noFill/>
                <a:tableStyleId>{61A72380-B4C9-46C4-A45B-ACB0160D4B16}</a:tableStyleId>
              </a:tblPr>
              <a:tblGrid>
                <a:gridCol w="939800"/>
                <a:gridCol w="500050"/>
                <a:gridCol w="504825"/>
              </a:tblGrid>
              <a:tr h="350825">
                <a:tc>
                  <a:txBody>
                    <a:bodyPr/>
                    <a:lstStyle/>
                    <a:p>
                      <a:pPr marL="0" marR="0" lvl="0" indent="0" algn="ctr" rtl="0">
                        <a:lnSpc>
                          <a:spcPct val="115000"/>
                        </a:lnSpc>
                        <a:spcBef>
                          <a:spcPts val="0"/>
                        </a:spcBef>
                        <a:spcAft>
                          <a:spcPts val="0"/>
                        </a:spcAft>
                        <a:buClr>
                          <a:srgbClr val="FFFFFF"/>
                        </a:buClr>
                        <a:buSzPct val="25000"/>
                        <a:buFont typeface="Calibri"/>
                        <a:buNone/>
                      </a:pPr>
                      <a:r>
                        <a:rPr lang="lv-LV" sz="1000" b="1" i="0" u="none" strike="noStrike" cap="none" dirty="0" smtClean="0">
                          <a:solidFill>
                            <a:srgbClr val="FFFFFF"/>
                          </a:solidFill>
                          <a:latin typeface="Calibri"/>
                          <a:ea typeface="Calibri"/>
                          <a:cs typeface="Calibri"/>
                          <a:sym typeface="Calibri"/>
                          <a:rtl val="0"/>
                        </a:rPr>
                        <a:t>Vilces jaudas apakšstacijas   </a:t>
                      </a:r>
                      <a:r>
                        <a:rPr lang="en-US" sz="1000" b="1" i="0" u="none" strike="noStrike" cap="none" dirty="0">
                          <a:solidFill>
                            <a:srgbClr val="FFFFFF"/>
                          </a:solidFill>
                          <a:latin typeface="Calibri"/>
                          <a:ea typeface="Calibri"/>
                          <a:cs typeface="Calibri"/>
                          <a:sym typeface="Calibri"/>
                          <a:rtl val="0"/>
                        </a:rPr>
                        <a:t> </a:t>
                      </a:r>
                      <a:r>
                        <a:rPr lang="lv-LV" sz="1000" b="1" i="0" u="none" strike="noStrike" cap="none" dirty="0" smtClean="0">
                          <a:solidFill>
                            <a:srgbClr val="FFFFFF"/>
                          </a:solidFill>
                          <a:latin typeface="Calibri"/>
                          <a:ea typeface="Calibri"/>
                          <a:cs typeface="Calibri"/>
                          <a:sym typeface="Calibri"/>
                          <a:rtl val="0"/>
                        </a:rPr>
                        <a:t>VJA</a:t>
                      </a:r>
                      <a:endParaRPr lang="en-US" sz="1000" b="1" i="0" u="none" strike="noStrike" cap="none" dirty="0">
                        <a:solidFill>
                          <a:srgbClr val="FFFFFF"/>
                        </a:solidFill>
                        <a:latin typeface="Calibri"/>
                        <a:ea typeface="Calibri"/>
                        <a:cs typeface="Calibri"/>
                        <a:sym typeface="Calibri"/>
                        <a:rtl val="0"/>
                      </a:endParaRP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15000"/>
                        </a:lnSpc>
                        <a:spcBef>
                          <a:spcPts val="0"/>
                        </a:spcBef>
                        <a:spcAft>
                          <a:spcPts val="0"/>
                        </a:spcAft>
                        <a:buClr>
                          <a:srgbClr val="FFFFFF"/>
                        </a:buClr>
                        <a:buSzPct val="25000"/>
                        <a:buFont typeface="Calibri"/>
                        <a:buNone/>
                      </a:pPr>
                      <a:r>
                        <a:rPr lang="lv-LV" sz="1000" b="1" i="0" u="none" strike="noStrike" cap="none" dirty="0" smtClean="0">
                          <a:solidFill>
                            <a:srgbClr val="FFFFFF"/>
                          </a:solidFill>
                          <a:latin typeface="Calibri"/>
                          <a:ea typeface="Calibri"/>
                          <a:cs typeface="Calibri"/>
                          <a:sym typeface="Calibri"/>
                        </a:rPr>
                        <a:t>Aprēķinātā jauda  </a:t>
                      </a:r>
                      <a:r>
                        <a:rPr lang="en-US" sz="1000" b="1" i="0" u="none" strike="noStrike" cap="none" dirty="0">
                          <a:solidFill>
                            <a:srgbClr val="FFFFFF"/>
                          </a:solidFill>
                          <a:latin typeface="Calibri"/>
                          <a:ea typeface="Calibri"/>
                          <a:cs typeface="Calibri"/>
                          <a:sym typeface="Calibri"/>
                        </a:rPr>
                        <a:t/>
                      </a:r>
                      <a:br>
                        <a:rPr lang="en-US" sz="1000" b="1" i="0" u="none" strike="noStrike" cap="none" dirty="0">
                          <a:solidFill>
                            <a:srgbClr val="FFFFFF"/>
                          </a:solidFill>
                          <a:latin typeface="Calibri"/>
                          <a:ea typeface="Calibri"/>
                          <a:cs typeface="Calibri"/>
                          <a:sym typeface="Calibri"/>
                        </a:rPr>
                      </a:br>
                      <a:r>
                        <a:rPr lang="en-US" sz="1000" b="1" i="0" u="none" strike="noStrike" cap="none" dirty="0">
                          <a:solidFill>
                            <a:srgbClr val="FFFFFF"/>
                          </a:solidFill>
                          <a:latin typeface="Calibri"/>
                          <a:ea typeface="Calibri"/>
                          <a:cs typeface="Calibri"/>
                          <a:sym typeface="Calibri"/>
                        </a:rPr>
                        <a:t>[MVA]</a:t>
                      </a:r>
                    </a:p>
                  </a:txBody>
                  <a:tcPr marL="44450" marR="4445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15000"/>
                        </a:lnSpc>
                        <a:spcBef>
                          <a:spcPts val="0"/>
                        </a:spcBef>
                        <a:spcAft>
                          <a:spcPts val="0"/>
                        </a:spcAft>
                        <a:buClr>
                          <a:srgbClr val="FFFFFF"/>
                        </a:buClr>
                        <a:buSzPct val="25000"/>
                        <a:buFont typeface="Calibri"/>
                        <a:buNone/>
                      </a:pPr>
                      <a:r>
                        <a:rPr lang="lv-LV" sz="1000" b="1" i="0" u="none" strike="noStrike" cap="none" dirty="0" smtClean="0">
                          <a:solidFill>
                            <a:srgbClr val="FFFFFF"/>
                          </a:solidFill>
                          <a:latin typeface="Calibri"/>
                          <a:ea typeface="Calibri"/>
                          <a:cs typeface="Calibri"/>
                          <a:sym typeface="Calibri"/>
                        </a:rPr>
                        <a:t>Uzstādītā jauda</a:t>
                      </a:r>
                      <a:r>
                        <a:rPr lang="en-US" sz="1000" b="0" i="0" u="none" strike="noStrike" cap="none" dirty="0" smtClean="0">
                          <a:solidFill>
                            <a:srgbClr val="FFFFFF"/>
                          </a:solidFill>
                          <a:latin typeface="Calibri"/>
                          <a:ea typeface="Calibri"/>
                          <a:cs typeface="Calibri"/>
                          <a:sym typeface="Calibri"/>
                        </a:rPr>
                        <a:t> </a:t>
                      </a:r>
                      <a:r>
                        <a:rPr lang="en-US" sz="1000" b="1" i="0" u="none" strike="noStrike" cap="none" dirty="0">
                          <a:solidFill>
                            <a:srgbClr val="FFFFFF"/>
                          </a:solidFill>
                          <a:latin typeface="Calibri"/>
                          <a:ea typeface="Calibri"/>
                          <a:cs typeface="Calibri"/>
                          <a:sym typeface="Calibri"/>
                        </a:rPr>
                        <a:t/>
                      </a:r>
                      <a:br>
                        <a:rPr lang="en-US" sz="1000" b="1" i="0" u="none" strike="noStrike" cap="none" dirty="0">
                          <a:solidFill>
                            <a:srgbClr val="FFFFFF"/>
                          </a:solidFill>
                          <a:latin typeface="Calibri"/>
                          <a:ea typeface="Calibri"/>
                          <a:cs typeface="Calibri"/>
                          <a:sym typeface="Calibri"/>
                        </a:rPr>
                      </a:br>
                      <a:r>
                        <a:rPr lang="en-US" sz="1000" b="1" i="0" u="none" strike="noStrike" cap="none" dirty="0">
                          <a:solidFill>
                            <a:srgbClr val="FFFFFF"/>
                          </a:solidFill>
                          <a:latin typeface="Calibri"/>
                          <a:ea typeface="Calibri"/>
                          <a:cs typeface="Calibri"/>
                          <a:sym typeface="Calibri"/>
                        </a:rPr>
                        <a:t>[MVA]</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r>
              <a:tr h="184150">
                <a:tc>
                  <a:txBody>
                    <a:bodyPr/>
                    <a:lstStyle/>
                    <a:p>
                      <a:pPr marL="0" marR="0" lvl="0" indent="0" algn="l" rtl="0">
                        <a:lnSpc>
                          <a:spcPct val="115000"/>
                        </a:lnSpc>
                        <a:spcBef>
                          <a:spcPts val="0"/>
                        </a:spcBef>
                        <a:spcAft>
                          <a:spcPts val="0"/>
                        </a:spcAft>
                        <a:buClr>
                          <a:srgbClr val="FFFFFF"/>
                        </a:buClr>
                        <a:buSzPct val="25000"/>
                        <a:buFont typeface="Calibri"/>
                        <a:buNone/>
                      </a:pPr>
                      <a:r>
                        <a:rPr lang="en-US" sz="1000" b="1" i="0" u="none" strike="noStrike" cap="none">
                          <a:solidFill>
                            <a:srgbClr val="FFFFFF"/>
                          </a:solidFill>
                          <a:latin typeface="Calibri"/>
                          <a:ea typeface="Calibri"/>
                          <a:cs typeface="Calibri"/>
                          <a:sym typeface="Calibri"/>
                        </a:rPr>
                        <a:t>1 .   Ventspils</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15000"/>
                        </a:lnSpc>
                        <a:spcBef>
                          <a:spcPts val="0"/>
                        </a:spcBef>
                        <a:spcAft>
                          <a:spcPts val="0"/>
                        </a:spcAft>
                        <a:buClr>
                          <a:srgbClr val="000000"/>
                        </a:buClr>
                        <a:buSzPct val="25000"/>
                        <a:buFont typeface="Calibri"/>
                        <a:buNone/>
                      </a:pPr>
                      <a:r>
                        <a:rPr lang="en-US" sz="1000" b="1" i="0" u="none" strike="noStrike" cap="none">
                          <a:solidFill>
                            <a:srgbClr val="000000"/>
                          </a:solidFill>
                          <a:latin typeface="Calibri"/>
                          <a:ea typeface="Calibri"/>
                          <a:cs typeface="Calibri"/>
                          <a:sym typeface="Calibri"/>
                        </a:rPr>
                        <a:t>2 x 25</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ctr" rtl="0">
                        <a:lnSpc>
                          <a:spcPct val="115000"/>
                        </a:lnSpc>
                        <a:spcBef>
                          <a:spcPts val="0"/>
                        </a:spcBef>
                        <a:spcAft>
                          <a:spcPts val="0"/>
                        </a:spcAft>
                        <a:buClr>
                          <a:srgbClr val="000000"/>
                        </a:buClr>
                        <a:buSzPct val="25000"/>
                        <a:buFont typeface="Arial"/>
                        <a:buNone/>
                      </a:pPr>
                      <a:r>
                        <a:rPr lang="en-US" sz="1000" b="1" i="0" u="none" strike="noStrike" cap="none">
                          <a:solidFill>
                            <a:srgbClr val="000000"/>
                          </a:solidFill>
                          <a:latin typeface="Arial"/>
                          <a:ea typeface="Arial"/>
                          <a:cs typeface="Arial"/>
                          <a:sym typeface="Arial"/>
                        </a:rPr>
                        <a:t>50</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r>
              <a:tr h="185725">
                <a:tc>
                  <a:txBody>
                    <a:bodyPr/>
                    <a:lstStyle/>
                    <a:p>
                      <a:pPr marL="228600" marR="0" lvl="0" indent="-228600" algn="l" rtl="0">
                        <a:lnSpc>
                          <a:spcPct val="115000"/>
                        </a:lnSpc>
                        <a:spcBef>
                          <a:spcPts val="0"/>
                        </a:spcBef>
                        <a:spcAft>
                          <a:spcPts val="0"/>
                        </a:spcAft>
                        <a:buClr>
                          <a:srgbClr val="FFFFFF"/>
                        </a:buClr>
                        <a:buSzPct val="100000"/>
                        <a:buFont typeface="Calibri"/>
                        <a:buAutoNum type="arabicPeriod" startAt="2"/>
                      </a:pPr>
                      <a:r>
                        <a:rPr lang="en-US" sz="1000" b="1" i="0" u="none" strike="noStrike" cap="none">
                          <a:solidFill>
                            <a:srgbClr val="FFFFFF"/>
                          </a:solidFill>
                          <a:latin typeface="Calibri"/>
                          <a:ea typeface="Calibri"/>
                          <a:cs typeface="Calibri"/>
                          <a:sym typeface="Calibri"/>
                        </a:rPr>
                        <a:t>Tukums</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15000"/>
                        </a:lnSpc>
                        <a:spcBef>
                          <a:spcPts val="0"/>
                        </a:spcBef>
                        <a:spcAft>
                          <a:spcPts val="0"/>
                        </a:spcAft>
                        <a:buClr>
                          <a:srgbClr val="000000"/>
                        </a:buClr>
                        <a:buSzPct val="25000"/>
                        <a:buFont typeface="Calibri"/>
                        <a:buNone/>
                      </a:pPr>
                      <a:r>
                        <a:rPr lang="en-US" sz="1000" b="1" i="0" u="none" strike="noStrike" cap="none">
                          <a:solidFill>
                            <a:srgbClr val="000000"/>
                          </a:solidFill>
                          <a:latin typeface="Calibri"/>
                          <a:ea typeface="Calibri"/>
                          <a:cs typeface="Calibri"/>
                          <a:sym typeface="Calibri"/>
                        </a:rPr>
                        <a:t>3 x 40</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ctr" rtl="0">
                        <a:lnSpc>
                          <a:spcPct val="115000"/>
                        </a:lnSpc>
                        <a:spcBef>
                          <a:spcPts val="0"/>
                        </a:spcBef>
                        <a:spcAft>
                          <a:spcPts val="0"/>
                        </a:spcAft>
                        <a:buClr>
                          <a:srgbClr val="000000"/>
                        </a:buClr>
                        <a:buSzPct val="25000"/>
                        <a:buFont typeface="Arial"/>
                        <a:buNone/>
                      </a:pPr>
                      <a:r>
                        <a:rPr lang="en-US" sz="1000" b="1" i="0" u="none" strike="noStrike" cap="none">
                          <a:solidFill>
                            <a:srgbClr val="000000"/>
                          </a:solidFill>
                          <a:latin typeface="Arial"/>
                          <a:ea typeface="Arial"/>
                          <a:cs typeface="Arial"/>
                          <a:sym typeface="Arial"/>
                        </a:rPr>
                        <a:t>120</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r>
              <a:tr h="184150">
                <a:tc>
                  <a:txBody>
                    <a:bodyPr/>
                    <a:lstStyle/>
                    <a:p>
                      <a:pPr marL="228600" marR="0" lvl="0" indent="-228600" algn="l" rtl="0">
                        <a:lnSpc>
                          <a:spcPct val="115000"/>
                        </a:lnSpc>
                        <a:spcBef>
                          <a:spcPts val="0"/>
                        </a:spcBef>
                        <a:spcAft>
                          <a:spcPts val="0"/>
                        </a:spcAft>
                        <a:buClr>
                          <a:srgbClr val="FFFFFF"/>
                        </a:buClr>
                        <a:buSzPct val="100000"/>
                        <a:buFont typeface="Calibri"/>
                        <a:buAutoNum type="arabicPeriod" startAt="3"/>
                      </a:pPr>
                      <a:r>
                        <a:rPr lang="en-US" sz="1000" b="1" i="0" u="none" strike="noStrike" cap="none">
                          <a:solidFill>
                            <a:srgbClr val="FFFFFF"/>
                          </a:solidFill>
                          <a:latin typeface="Calibri"/>
                          <a:ea typeface="Calibri"/>
                          <a:cs typeface="Calibri"/>
                          <a:sym typeface="Calibri"/>
                        </a:rPr>
                        <a:t>Jelgava</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15000"/>
                        </a:lnSpc>
                        <a:spcBef>
                          <a:spcPts val="0"/>
                        </a:spcBef>
                        <a:spcAft>
                          <a:spcPts val="0"/>
                        </a:spcAft>
                        <a:buClr>
                          <a:srgbClr val="000000"/>
                        </a:buClr>
                        <a:buSzPct val="25000"/>
                        <a:buFont typeface="Calibri"/>
                        <a:buNone/>
                      </a:pPr>
                      <a:r>
                        <a:rPr lang="en-US" sz="1000" b="1" i="0" u="none" strike="noStrike" cap="none">
                          <a:solidFill>
                            <a:srgbClr val="000000"/>
                          </a:solidFill>
                          <a:latin typeface="Calibri"/>
                          <a:ea typeface="Calibri"/>
                          <a:cs typeface="Calibri"/>
                          <a:sym typeface="Calibri"/>
                        </a:rPr>
                        <a:t>2 x 63</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ctr" rtl="0">
                        <a:lnSpc>
                          <a:spcPct val="115000"/>
                        </a:lnSpc>
                        <a:spcBef>
                          <a:spcPts val="0"/>
                        </a:spcBef>
                        <a:spcAft>
                          <a:spcPts val="0"/>
                        </a:spcAft>
                        <a:buClr>
                          <a:srgbClr val="000000"/>
                        </a:buClr>
                        <a:buSzPct val="25000"/>
                        <a:buFont typeface="Arial"/>
                        <a:buNone/>
                      </a:pPr>
                      <a:r>
                        <a:rPr lang="en-US" sz="1000" b="1" i="0" u="none" strike="noStrike" cap="none">
                          <a:solidFill>
                            <a:srgbClr val="000000"/>
                          </a:solidFill>
                          <a:latin typeface="Arial"/>
                          <a:ea typeface="Arial"/>
                          <a:cs typeface="Arial"/>
                          <a:sym typeface="Arial"/>
                        </a:rPr>
                        <a:t>126</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r>
              <a:tr h="195250">
                <a:tc>
                  <a:txBody>
                    <a:bodyPr/>
                    <a:lstStyle/>
                    <a:p>
                      <a:pPr marL="228600" marR="0" lvl="0" indent="-228600" algn="l" rtl="0">
                        <a:lnSpc>
                          <a:spcPct val="115000"/>
                        </a:lnSpc>
                        <a:spcBef>
                          <a:spcPts val="0"/>
                        </a:spcBef>
                        <a:spcAft>
                          <a:spcPts val="0"/>
                        </a:spcAft>
                        <a:buClr>
                          <a:srgbClr val="FFFFFF"/>
                        </a:buClr>
                        <a:buSzPct val="100000"/>
                        <a:buFont typeface="Calibri"/>
                        <a:buAutoNum type="arabicPeriod" startAt="4"/>
                      </a:pPr>
                      <a:r>
                        <a:rPr lang="en-US" sz="1000" b="1" i="0" u="none" strike="noStrike" cap="none">
                          <a:solidFill>
                            <a:srgbClr val="FFFFFF"/>
                          </a:solidFill>
                          <a:latin typeface="Calibri"/>
                          <a:ea typeface="Calibri"/>
                          <a:cs typeface="Calibri"/>
                          <a:sym typeface="Calibri"/>
                        </a:rPr>
                        <a:t>Daudzeva</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15000"/>
                        </a:lnSpc>
                        <a:spcBef>
                          <a:spcPts val="0"/>
                        </a:spcBef>
                        <a:spcAft>
                          <a:spcPts val="0"/>
                        </a:spcAft>
                        <a:buClr>
                          <a:srgbClr val="000000"/>
                        </a:buClr>
                        <a:buSzPct val="25000"/>
                        <a:buFont typeface="Calibri"/>
                        <a:buNone/>
                      </a:pPr>
                      <a:r>
                        <a:rPr lang="en-US" sz="1000" b="1" i="0" u="none" strike="noStrike" cap="none">
                          <a:solidFill>
                            <a:srgbClr val="000000"/>
                          </a:solidFill>
                          <a:latin typeface="Calibri"/>
                          <a:ea typeface="Calibri"/>
                          <a:cs typeface="Calibri"/>
                          <a:sym typeface="Calibri"/>
                        </a:rPr>
                        <a:t>2 x 63</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ctr" rtl="0">
                        <a:lnSpc>
                          <a:spcPct val="115000"/>
                        </a:lnSpc>
                        <a:spcBef>
                          <a:spcPts val="0"/>
                        </a:spcBef>
                        <a:spcAft>
                          <a:spcPts val="0"/>
                        </a:spcAft>
                        <a:buClr>
                          <a:srgbClr val="000000"/>
                        </a:buClr>
                        <a:buSzPct val="25000"/>
                        <a:buFont typeface="Arial"/>
                        <a:buNone/>
                      </a:pPr>
                      <a:r>
                        <a:rPr lang="en-US" sz="1000" b="1" i="0" u="none" strike="noStrike" cap="none">
                          <a:solidFill>
                            <a:srgbClr val="000000"/>
                          </a:solidFill>
                          <a:latin typeface="Arial"/>
                          <a:ea typeface="Arial"/>
                          <a:cs typeface="Arial"/>
                          <a:sym typeface="Arial"/>
                        </a:rPr>
                        <a:t>126</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r>
              <a:tr h="184150">
                <a:tc>
                  <a:txBody>
                    <a:bodyPr/>
                    <a:lstStyle/>
                    <a:p>
                      <a:pPr marL="228600" marR="0" lvl="0" indent="-228600" algn="l" rtl="0">
                        <a:lnSpc>
                          <a:spcPct val="115000"/>
                        </a:lnSpc>
                        <a:spcBef>
                          <a:spcPts val="0"/>
                        </a:spcBef>
                        <a:spcAft>
                          <a:spcPts val="0"/>
                        </a:spcAft>
                        <a:buClr>
                          <a:srgbClr val="FFFFFF"/>
                        </a:buClr>
                        <a:buSzPct val="100000"/>
                        <a:buFont typeface="Calibri"/>
                        <a:buAutoNum type="arabicPeriod" startAt="5"/>
                      </a:pPr>
                      <a:r>
                        <a:rPr lang="en-US" sz="1000" b="1" i="0" u="none" strike="noStrike" cap="none">
                          <a:solidFill>
                            <a:srgbClr val="FFFFFF"/>
                          </a:solidFill>
                          <a:latin typeface="Calibri"/>
                          <a:ea typeface="Calibri"/>
                          <a:cs typeface="Calibri"/>
                          <a:sym typeface="Calibri"/>
                        </a:rPr>
                        <a:t>Krustpils</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15000"/>
                        </a:lnSpc>
                        <a:spcBef>
                          <a:spcPts val="0"/>
                        </a:spcBef>
                        <a:spcAft>
                          <a:spcPts val="0"/>
                        </a:spcAft>
                        <a:buClr>
                          <a:srgbClr val="000000"/>
                        </a:buClr>
                        <a:buSzPct val="25000"/>
                        <a:buFont typeface="Calibri"/>
                        <a:buNone/>
                      </a:pPr>
                      <a:r>
                        <a:rPr lang="en-US" sz="1000" b="1" i="0" u="none" strike="noStrike" cap="none">
                          <a:solidFill>
                            <a:srgbClr val="000000"/>
                          </a:solidFill>
                          <a:latin typeface="Calibri"/>
                          <a:ea typeface="Calibri"/>
                          <a:cs typeface="Calibri"/>
                          <a:sym typeface="Calibri"/>
                        </a:rPr>
                        <a:t>3 x 63</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ctr" rtl="0">
                        <a:lnSpc>
                          <a:spcPct val="115000"/>
                        </a:lnSpc>
                        <a:spcBef>
                          <a:spcPts val="0"/>
                        </a:spcBef>
                        <a:spcAft>
                          <a:spcPts val="0"/>
                        </a:spcAft>
                        <a:buClr>
                          <a:srgbClr val="000000"/>
                        </a:buClr>
                        <a:buSzPct val="25000"/>
                        <a:buFont typeface="Arial"/>
                        <a:buNone/>
                      </a:pPr>
                      <a:r>
                        <a:rPr lang="en-US" sz="1000" b="1" i="0" u="none" strike="noStrike" cap="none">
                          <a:solidFill>
                            <a:srgbClr val="000000"/>
                          </a:solidFill>
                          <a:latin typeface="Arial"/>
                          <a:ea typeface="Arial"/>
                          <a:cs typeface="Arial"/>
                          <a:sym typeface="Arial"/>
                        </a:rPr>
                        <a:t>189</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r>
              <a:tr h="223825">
                <a:tc>
                  <a:txBody>
                    <a:bodyPr/>
                    <a:lstStyle/>
                    <a:p>
                      <a:pPr marL="228600" marR="0" lvl="0" indent="-228600" algn="l" rtl="0">
                        <a:lnSpc>
                          <a:spcPct val="115000"/>
                        </a:lnSpc>
                        <a:spcBef>
                          <a:spcPts val="0"/>
                        </a:spcBef>
                        <a:spcAft>
                          <a:spcPts val="0"/>
                        </a:spcAft>
                        <a:buClr>
                          <a:srgbClr val="FFFFFF"/>
                        </a:buClr>
                        <a:buSzPct val="100000"/>
                        <a:buFont typeface="Calibri"/>
                        <a:buAutoNum type="arabicPeriod" startAt="6"/>
                      </a:pPr>
                      <a:r>
                        <a:rPr lang="en-US" sz="1000" b="1" i="0" u="none" strike="noStrike" cap="none">
                          <a:solidFill>
                            <a:srgbClr val="FFFFFF"/>
                          </a:solidFill>
                          <a:latin typeface="Calibri"/>
                          <a:ea typeface="Calibri"/>
                          <a:cs typeface="Calibri"/>
                          <a:sym typeface="Calibri"/>
                        </a:rPr>
                        <a:t>Daugavpils</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15000"/>
                        </a:lnSpc>
                        <a:spcBef>
                          <a:spcPts val="0"/>
                        </a:spcBef>
                        <a:spcAft>
                          <a:spcPts val="0"/>
                        </a:spcAft>
                        <a:buClr>
                          <a:srgbClr val="000000"/>
                        </a:buClr>
                        <a:buSzPct val="25000"/>
                        <a:buFont typeface="Calibri"/>
                        <a:buNone/>
                      </a:pPr>
                      <a:r>
                        <a:rPr lang="en-US" sz="1000" b="1" i="0" u="none" strike="noStrike" cap="none">
                          <a:solidFill>
                            <a:srgbClr val="000000"/>
                          </a:solidFill>
                          <a:latin typeface="Calibri"/>
                          <a:ea typeface="Calibri"/>
                          <a:cs typeface="Calibri"/>
                          <a:sym typeface="Calibri"/>
                        </a:rPr>
                        <a:t>2 x 63</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ctr" rtl="0">
                        <a:lnSpc>
                          <a:spcPct val="115000"/>
                        </a:lnSpc>
                        <a:spcBef>
                          <a:spcPts val="0"/>
                        </a:spcBef>
                        <a:spcAft>
                          <a:spcPts val="0"/>
                        </a:spcAft>
                        <a:buClr>
                          <a:srgbClr val="000000"/>
                        </a:buClr>
                        <a:buSzPct val="25000"/>
                        <a:buFont typeface="Arial"/>
                        <a:buNone/>
                      </a:pPr>
                      <a:r>
                        <a:rPr lang="en-US" sz="1000" b="1" i="0" u="none" strike="noStrike" cap="none">
                          <a:solidFill>
                            <a:srgbClr val="000000"/>
                          </a:solidFill>
                          <a:latin typeface="Arial"/>
                          <a:ea typeface="Arial"/>
                          <a:cs typeface="Arial"/>
                          <a:sym typeface="Arial"/>
                        </a:rPr>
                        <a:t>126</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r>
              <a:tr h="185725">
                <a:tc>
                  <a:txBody>
                    <a:bodyPr/>
                    <a:lstStyle/>
                    <a:p>
                      <a:pPr marL="228600" marR="0" lvl="0" indent="-228600" algn="l" rtl="0">
                        <a:lnSpc>
                          <a:spcPct val="115000"/>
                        </a:lnSpc>
                        <a:spcBef>
                          <a:spcPts val="0"/>
                        </a:spcBef>
                        <a:spcAft>
                          <a:spcPts val="0"/>
                        </a:spcAft>
                        <a:buClr>
                          <a:srgbClr val="FFFFFF"/>
                        </a:buClr>
                        <a:buSzPct val="100000"/>
                        <a:buFont typeface="Calibri"/>
                        <a:buAutoNum type="arabicPeriod" startAt="7"/>
                      </a:pPr>
                      <a:r>
                        <a:rPr lang="en-US" sz="1000" b="1" i="0" u="none" strike="noStrike" cap="none">
                          <a:solidFill>
                            <a:srgbClr val="FFFFFF"/>
                          </a:solidFill>
                          <a:latin typeface="Calibri"/>
                          <a:ea typeface="Calibri"/>
                          <a:cs typeface="Calibri"/>
                          <a:sym typeface="Calibri"/>
                        </a:rPr>
                        <a:t>Rēzekne</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15000"/>
                        </a:lnSpc>
                        <a:spcBef>
                          <a:spcPts val="0"/>
                        </a:spcBef>
                        <a:spcAft>
                          <a:spcPts val="0"/>
                        </a:spcAft>
                        <a:buClr>
                          <a:srgbClr val="000000"/>
                        </a:buClr>
                        <a:buSzPct val="25000"/>
                        <a:buFont typeface="Calibri"/>
                        <a:buNone/>
                      </a:pPr>
                      <a:r>
                        <a:rPr lang="en-US" sz="1000" b="1" i="0" u="none" strike="noStrike" cap="none">
                          <a:solidFill>
                            <a:srgbClr val="000000"/>
                          </a:solidFill>
                          <a:latin typeface="Calibri"/>
                          <a:ea typeface="Calibri"/>
                          <a:cs typeface="Calibri"/>
                          <a:sym typeface="Calibri"/>
                        </a:rPr>
                        <a:t>2 x 63</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ctr" rtl="0">
                        <a:lnSpc>
                          <a:spcPct val="115000"/>
                        </a:lnSpc>
                        <a:spcBef>
                          <a:spcPts val="0"/>
                        </a:spcBef>
                        <a:spcAft>
                          <a:spcPts val="0"/>
                        </a:spcAft>
                        <a:buClr>
                          <a:srgbClr val="000000"/>
                        </a:buClr>
                        <a:buSzPct val="25000"/>
                        <a:buFont typeface="Arial"/>
                        <a:buNone/>
                      </a:pPr>
                      <a:r>
                        <a:rPr lang="en-US" sz="1000" b="1" i="0" u="none" strike="noStrike" cap="none">
                          <a:solidFill>
                            <a:srgbClr val="000000"/>
                          </a:solidFill>
                          <a:latin typeface="Arial"/>
                          <a:ea typeface="Arial"/>
                          <a:cs typeface="Arial"/>
                          <a:sym typeface="Arial"/>
                        </a:rPr>
                        <a:t>126</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r>
              <a:tr h="184150">
                <a:tc>
                  <a:txBody>
                    <a:bodyPr/>
                    <a:lstStyle/>
                    <a:p>
                      <a:pPr marL="228600" marR="0" lvl="0" indent="-228600" algn="l" rtl="0">
                        <a:lnSpc>
                          <a:spcPct val="115000"/>
                        </a:lnSpc>
                        <a:spcBef>
                          <a:spcPts val="0"/>
                        </a:spcBef>
                        <a:spcAft>
                          <a:spcPts val="0"/>
                        </a:spcAft>
                        <a:buClr>
                          <a:srgbClr val="FFFFFF"/>
                        </a:buClr>
                        <a:buSzPct val="100000"/>
                        <a:buFont typeface="Calibri"/>
                        <a:buAutoNum type="arabicPeriod" startAt="8"/>
                      </a:pPr>
                      <a:r>
                        <a:rPr lang="en-US" sz="1000" b="1" i="0" u="none" strike="noStrike" cap="none">
                          <a:solidFill>
                            <a:srgbClr val="FFFFFF"/>
                          </a:solidFill>
                          <a:latin typeface="Calibri"/>
                          <a:ea typeface="Calibri"/>
                          <a:cs typeface="Calibri"/>
                          <a:sym typeface="Calibri"/>
                        </a:rPr>
                        <a:t>Ķegums</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15000"/>
                        </a:lnSpc>
                        <a:spcBef>
                          <a:spcPts val="0"/>
                        </a:spcBef>
                        <a:spcAft>
                          <a:spcPts val="0"/>
                        </a:spcAft>
                        <a:buClr>
                          <a:srgbClr val="000000"/>
                        </a:buClr>
                        <a:buSzPct val="25000"/>
                        <a:buFont typeface="Calibri"/>
                        <a:buNone/>
                      </a:pPr>
                      <a:r>
                        <a:rPr lang="en-US" sz="1000" b="1" i="0" u="none" strike="noStrike" cap="none">
                          <a:solidFill>
                            <a:srgbClr val="000000"/>
                          </a:solidFill>
                          <a:latin typeface="Calibri"/>
                          <a:ea typeface="Calibri"/>
                          <a:cs typeface="Calibri"/>
                          <a:sym typeface="Calibri"/>
                        </a:rPr>
                        <a:t>2 x 63</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ctr" rtl="0">
                        <a:lnSpc>
                          <a:spcPct val="115000"/>
                        </a:lnSpc>
                        <a:spcBef>
                          <a:spcPts val="0"/>
                        </a:spcBef>
                        <a:spcAft>
                          <a:spcPts val="0"/>
                        </a:spcAft>
                        <a:buClr>
                          <a:srgbClr val="000000"/>
                        </a:buClr>
                        <a:buSzPct val="25000"/>
                        <a:buFont typeface="Arial"/>
                        <a:buNone/>
                      </a:pPr>
                      <a:r>
                        <a:rPr lang="en-US" sz="1000" b="1" i="0" u="none" strike="noStrike" cap="none">
                          <a:solidFill>
                            <a:srgbClr val="000000"/>
                          </a:solidFill>
                          <a:latin typeface="Arial"/>
                          <a:ea typeface="Arial"/>
                          <a:cs typeface="Arial"/>
                          <a:sym typeface="Arial"/>
                        </a:rPr>
                        <a:t>126</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r>
              <a:tr h="176200">
                <a:tc>
                  <a:txBody>
                    <a:bodyPr/>
                    <a:lstStyle/>
                    <a:p>
                      <a:pPr marL="228600" marR="0" lvl="0" indent="-228600" algn="l" rtl="0">
                        <a:lnSpc>
                          <a:spcPct val="115000"/>
                        </a:lnSpc>
                        <a:spcBef>
                          <a:spcPts val="0"/>
                        </a:spcBef>
                        <a:spcAft>
                          <a:spcPts val="0"/>
                        </a:spcAft>
                        <a:buClr>
                          <a:srgbClr val="FFFFFF"/>
                        </a:buClr>
                        <a:buSzPct val="100000"/>
                        <a:buFont typeface="Calibri"/>
                        <a:buAutoNum type="arabicPeriod" startAt="9"/>
                      </a:pPr>
                      <a:r>
                        <a:rPr lang="en-US" sz="1000" b="1" i="0" u="none" strike="noStrike" cap="none">
                          <a:solidFill>
                            <a:srgbClr val="FFFFFF"/>
                          </a:solidFill>
                          <a:latin typeface="Calibri"/>
                          <a:ea typeface="Calibri"/>
                          <a:cs typeface="Calibri"/>
                          <a:sym typeface="Calibri"/>
                        </a:rPr>
                        <a:t>Rīga</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15000"/>
                        </a:lnSpc>
                        <a:spcBef>
                          <a:spcPts val="0"/>
                        </a:spcBef>
                        <a:spcAft>
                          <a:spcPts val="0"/>
                        </a:spcAft>
                        <a:buClr>
                          <a:srgbClr val="000000"/>
                        </a:buClr>
                        <a:buSzPct val="25000"/>
                        <a:buFont typeface="Calibri"/>
                        <a:buNone/>
                      </a:pPr>
                      <a:r>
                        <a:rPr lang="en-US" sz="1000" b="1" i="0" u="none" strike="noStrike" cap="none">
                          <a:solidFill>
                            <a:srgbClr val="000000"/>
                          </a:solidFill>
                          <a:latin typeface="Calibri"/>
                          <a:ea typeface="Calibri"/>
                          <a:cs typeface="Calibri"/>
                          <a:sym typeface="Calibri"/>
                        </a:rPr>
                        <a:t>2 x 63</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ctr" rtl="0">
                        <a:lnSpc>
                          <a:spcPct val="115000"/>
                        </a:lnSpc>
                        <a:spcBef>
                          <a:spcPts val="0"/>
                        </a:spcBef>
                        <a:spcAft>
                          <a:spcPts val="0"/>
                        </a:spcAft>
                        <a:buClr>
                          <a:srgbClr val="000000"/>
                        </a:buClr>
                        <a:buSzPct val="25000"/>
                        <a:buFont typeface="Arial"/>
                        <a:buNone/>
                      </a:pPr>
                      <a:r>
                        <a:rPr lang="en-US" sz="1000" b="1" i="0" u="none" strike="noStrike" cap="none">
                          <a:solidFill>
                            <a:srgbClr val="000000"/>
                          </a:solidFill>
                          <a:latin typeface="Arial"/>
                          <a:ea typeface="Arial"/>
                          <a:cs typeface="Arial"/>
                          <a:sym typeface="Arial"/>
                        </a:rPr>
                        <a:t>126</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r>
              <a:tr h="174625">
                <a:tc>
                  <a:txBody>
                    <a:bodyPr/>
                    <a:lstStyle/>
                    <a:p>
                      <a:pPr marL="228600" marR="0" lvl="0" indent="-228600" algn="l" rtl="0">
                        <a:lnSpc>
                          <a:spcPct val="115000"/>
                        </a:lnSpc>
                        <a:spcBef>
                          <a:spcPts val="0"/>
                        </a:spcBef>
                        <a:spcAft>
                          <a:spcPts val="0"/>
                        </a:spcAft>
                        <a:buClr>
                          <a:srgbClr val="FFFFFF"/>
                        </a:buClr>
                        <a:buSzPct val="100000"/>
                        <a:buFont typeface="Calibri"/>
                        <a:buAutoNum type="arabicPeriod" startAt="10"/>
                      </a:pPr>
                      <a:r>
                        <a:rPr lang="en-US" sz="1000" b="1" i="0" u="none" strike="noStrike" cap="none">
                          <a:solidFill>
                            <a:srgbClr val="FFFFFF"/>
                          </a:solidFill>
                          <a:latin typeface="Calibri"/>
                          <a:ea typeface="Calibri"/>
                          <a:cs typeface="Calibri"/>
                          <a:sym typeface="Calibri"/>
                        </a:rPr>
                        <a:t>Saulkrasti</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15000"/>
                        </a:lnSpc>
                        <a:spcBef>
                          <a:spcPts val="0"/>
                        </a:spcBef>
                        <a:spcAft>
                          <a:spcPts val="0"/>
                        </a:spcAft>
                        <a:buClr>
                          <a:srgbClr val="000000"/>
                        </a:buClr>
                        <a:buSzPct val="25000"/>
                        <a:buFont typeface="Calibri"/>
                        <a:buNone/>
                      </a:pPr>
                      <a:r>
                        <a:rPr lang="en-US" sz="1000" b="1" i="0" u="none" strike="noStrike" cap="none">
                          <a:solidFill>
                            <a:srgbClr val="000000"/>
                          </a:solidFill>
                          <a:latin typeface="Calibri"/>
                          <a:ea typeface="Calibri"/>
                          <a:cs typeface="Calibri"/>
                          <a:sym typeface="Calibri"/>
                        </a:rPr>
                        <a:t>2 x 25</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ctr" rtl="0">
                        <a:lnSpc>
                          <a:spcPct val="115000"/>
                        </a:lnSpc>
                        <a:spcBef>
                          <a:spcPts val="0"/>
                        </a:spcBef>
                        <a:spcAft>
                          <a:spcPts val="0"/>
                        </a:spcAft>
                        <a:buClr>
                          <a:srgbClr val="000000"/>
                        </a:buClr>
                        <a:buSzPct val="25000"/>
                        <a:buFont typeface="Arial"/>
                        <a:buNone/>
                      </a:pPr>
                      <a:r>
                        <a:rPr lang="en-US" sz="1000" b="1" i="0" u="none" strike="noStrike" cap="none">
                          <a:solidFill>
                            <a:srgbClr val="000000"/>
                          </a:solidFill>
                          <a:latin typeface="Arial"/>
                          <a:ea typeface="Arial"/>
                          <a:cs typeface="Arial"/>
                          <a:sym typeface="Arial"/>
                        </a:rPr>
                        <a:t>50</a:t>
                      </a:r>
                    </a:p>
                  </a:txBody>
                  <a:tcPr marL="44450" marR="44450" marT="0" marB="0" anchor="b">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r>
            </a:tbl>
          </a:graphicData>
        </a:graphic>
      </p:graphicFrame>
      <p:sp>
        <p:nvSpPr>
          <p:cNvPr id="319" name="Shape 319"/>
          <p:cNvSpPr txBox="1"/>
          <p:nvPr/>
        </p:nvSpPr>
        <p:spPr>
          <a:xfrm>
            <a:off x="1370012" y="2781300"/>
            <a:ext cx="639762"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1" u="none">
                <a:solidFill>
                  <a:schemeClr val="dk1"/>
                </a:solidFill>
                <a:latin typeface="Arial"/>
                <a:ea typeface="Arial"/>
                <a:cs typeface="Arial"/>
                <a:sym typeface="Arial"/>
              </a:rPr>
              <a:t>2х25</a:t>
            </a:r>
          </a:p>
        </p:txBody>
      </p:sp>
      <p:sp>
        <p:nvSpPr>
          <p:cNvPr id="320" name="Shape 320"/>
          <p:cNvSpPr txBox="1"/>
          <p:nvPr/>
        </p:nvSpPr>
        <p:spPr>
          <a:xfrm>
            <a:off x="2555875" y="3433762"/>
            <a:ext cx="639762"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1" u="none">
                <a:solidFill>
                  <a:schemeClr val="dk1"/>
                </a:solidFill>
                <a:latin typeface="Arial"/>
                <a:ea typeface="Arial"/>
                <a:cs typeface="Arial"/>
                <a:sym typeface="Arial"/>
              </a:rPr>
              <a:t>3х40</a:t>
            </a:r>
          </a:p>
        </p:txBody>
      </p:sp>
      <p:sp>
        <p:nvSpPr>
          <p:cNvPr id="321" name="Shape 321"/>
          <p:cNvSpPr txBox="1"/>
          <p:nvPr/>
        </p:nvSpPr>
        <p:spPr>
          <a:xfrm>
            <a:off x="3770312" y="4106862"/>
            <a:ext cx="641350" cy="3397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1" u="none">
                <a:solidFill>
                  <a:schemeClr val="dk1"/>
                </a:solidFill>
                <a:latin typeface="Arial"/>
                <a:ea typeface="Arial"/>
                <a:cs typeface="Arial"/>
                <a:sym typeface="Arial"/>
              </a:rPr>
              <a:t>2х63</a:t>
            </a:r>
          </a:p>
        </p:txBody>
      </p:sp>
      <p:sp>
        <p:nvSpPr>
          <p:cNvPr id="322" name="Shape 322"/>
          <p:cNvSpPr txBox="1"/>
          <p:nvPr/>
        </p:nvSpPr>
        <p:spPr>
          <a:xfrm>
            <a:off x="3492500" y="2852736"/>
            <a:ext cx="639762"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1" u="none">
                <a:solidFill>
                  <a:schemeClr val="dk1"/>
                </a:solidFill>
                <a:latin typeface="Arial"/>
                <a:ea typeface="Arial"/>
                <a:cs typeface="Arial"/>
                <a:sym typeface="Arial"/>
              </a:rPr>
              <a:t>2х63</a:t>
            </a:r>
          </a:p>
        </p:txBody>
      </p:sp>
      <p:sp>
        <p:nvSpPr>
          <p:cNvPr id="323" name="Shape 323"/>
          <p:cNvSpPr txBox="1"/>
          <p:nvPr/>
        </p:nvSpPr>
        <p:spPr>
          <a:xfrm>
            <a:off x="4465637" y="2803525"/>
            <a:ext cx="639762"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1" u="none">
                <a:solidFill>
                  <a:schemeClr val="dk1"/>
                </a:solidFill>
                <a:latin typeface="Arial"/>
                <a:ea typeface="Arial"/>
                <a:cs typeface="Arial"/>
                <a:sym typeface="Arial"/>
              </a:rPr>
              <a:t>2х25</a:t>
            </a:r>
          </a:p>
        </p:txBody>
      </p:sp>
      <p:sp>
        <p:nvSpPr>
          <p:cNvPr id="324" name="Shape 324"/>
          <p:cNvSpPr txBox="1"/>
          <p:nvPr/>
        </p:nvSpPr>
        <p:spPr>
          <a:xfrm>
            <a:off x="5008562" y="4171950"/>
            <a:ext cx="639762"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1" u="none">
                <a:solidFill>
                  <a:schemeClr val="dk1"/>
                </a:solidFill>
                <a:latin typeface="Arial"/>
                <a:ea typeface="Arial"/>
                <a:cs typeface="Arial"/>
                <a:sym typeface="Arial"/>
              </a:rPr>
              <a:t>2х63</a:t>
            </a:r>
          </a:p>
        </p:txBody>
      </p:sp>
      <p:sp>
        <p:nvSpPr>
          <p:cNvPr id="325" name="Shape 325"/>
          <p:cNvSpPr txBox="1"/>
          <p:nvPr/>
        </p:nvSpPr>
        <p:spPr>
          <a:xfrm>
            <a:off x="5022850" y="3395662"/>
            <a:ext cx="639762"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1" u="none">
                <a:solidFill>
                  <a:schemeClr val="dk1"/>
                </a:solidFill>
                <a:latin typeface="Arial"/>
                <a:ea typeface="Arial"/>
                <a:cs typeface="Arial"/>
                <a:sym typeface="Arial"/>
              </a:rPr>
              <a:t>2х63</a:t>
            </a:r>
          </a:p>
        </p:txBody>
      </p:sp>
      <p:sp>
        <p:nvSpPr>
          <p:cNvPr id="326" name="Shape 326"/>
          <p:cNvSpPr txBox="1"/>
          <p:nvPr/>
        </p:nvSpPr>
        <p:spPr>
          <a:xfrm>
            <a:off x="5995987" y="4011612"/>
            <a:ext cx="639762"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1" u="none">
                <a:solidFill>
                  <a:schemeClr val="dk1"/>
                </a:solidFill>
                <a:latin typeface="Arial"/>
                <a:ea typeface="Arial"/>
                <a:cs typeface="Arial"/>
                <a:sym typeface="Arial"/>
              </a:rPr>
              <a:t>3х63</a:t>
            </a:r>
          </a:p>
        </p:txBody>
      </p:sp>
      <p:sp>
        <p:nvSpPr>
          <p:cNvPr id="327" name="Shape 327"/>
          <p:cNvSpPr txBox="1"/>
          <p:nvPr/>
        </p:nvSpPr>
        <p:spPr>
          <a:xfrm>
            <a:off x="7085011" y="4103687"/>
            <a:ext cx="639762" cy="3397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1" u="none">
                <a:solidFill>
                  <a:schemeClr val="dk1"/>
                </a:solidFill>
                <a:latin typeface="Arial"/>
                <a:ea typeface="Arial"/>
                <a:cs typeface="Arial"/>
                <a:sym typeface="Arial"/>
              </a:rPr>
              <a:t>2х63</a:t>
            </a:r>
          </a:p>
        </p:txBody>
      </p:sp>
      <p:sp>
        <p:nvSpPr>
          <p:cNvPr id="328" name="Shape 328"/>
          <p:cNvSpPr txBox="1"/>
          <p:nvPr/>
        </p:nvSpPr>
        <p:spPr>
          <a:xfrm>
            <a:off x="5781675" y="4986337"/>
            <a:ext cx="639762"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1" u="none">
                <a:solidFill>
                  <a:schemeClr val="dk1"/>
                </a:solidFill>
                <a:latin typeface="Arial"/>
                <a:ea typeface="Arial"/>
                <a:cs typeface="Arial"/>
                <a:sym typeface="Arial"/>
              </a:rPr>
              <a:t>2х63</a:t>
            </a:r>
          </a:p>
        </p:txBody>
      </p:sp>
      <p:sp>
        <p:nvSpPr>
          <p:cNvPr id="329" name="Shape 329"/>
          <p:cNvSpPr txBox="1"/>
          <p:nvPr/>
        </p:nvSpPr>
        <p:spPr>
          <a:xfrm>
            <a:off x="4213225" y="2841625"/>
            <a:ext cx="568324" cy="3079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400" b="0" i="0" u="none">
                <a:solidFill>
                  <a:schemeClr val="lt1"/>
                </a:solidFill>
                <a:latin typeface="Arial"/>
                <a:ea typeface="Arial"/>
                <a:cs typeface="Arial"/>
                <a:sym typeface="Arial"/>
              </a:rPr>
              <a:t>10</a:t>
            </a:r>
          </a:p>
        </p:txBody>
      </p:sp>
      <p:sp>
        <p:nvSpPr>
          <p:cNvPr id="330" name="Shape 330"/>
          <p:cNvSpPr txBox="1"/>
          <p:nvPr/>
        </p:nvSpPr>
        <p:spPr>
          <a:xfrm>
            <a:off x="1860550" y="2898775"/>
            <a:ext cx="693737" cy="21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800" b="0" i="0" u="none">
                <a:solidFill>
                  <a:schemeClr val="dk1"/>
                </a:solidFill>
                <a:latin typeface="Arial"/>
                <a:ea typeface="Arial"/>
                <a:cs typeface="Arial"/>
                <a:sym typeface="Arial"/>
              </a:rPr>
              <a:t>MVA</a:t>
            </a:r>
          </a:p>
        </p:txBody>
      </p:sp>
      <p:sp>
        <p:nvSpPr>
          <p:cNvPr id="331" name="Shape 331"/>
          <p:cNvSpPr txBox="1"/>
          <p:nvPr/>
        </p:nvSpPr>
        <p:spPr>
          <a:xfrm>
            <a:off x="3011486" y="3557587"/>
            <a:ext cx="693737" cy="21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800" b="0" i="0" u="none">
                <a:solidFill>
                  <a:schemeClr val="dk1"/>
                </a:solidFill>
                <a:latin typeface="Arial"/>
                <a:ea typeface="Arial"/>
                <a:cs typeface="Arial"/>
                <a:sym typeface="Arial"/>
              </a:rPr>
              <a:t>MVA</a:t>
            </a:r>
          </a:p>
        </p:txBody>
      </p:sp>
      <p:sp>
        <p:nvSpPr>
          <p:cNvPr id="332" name="Shape 332"/>
          <p:cNvSpPr txBox="1"/>
          <p:nvPr/>
        </p:nvSpPr>
        <p:spPr>
          <a:xfrm>
            <a:off x="4232275" y="4221162"/>
            <a:ext cx="695325" cy="21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800" b="0" i="0" u="none">
                <a:solidFill>
                  <a:schemeClr val="dk1"/>
                </a:solidFill>
                <a:latin typeface="Arial"/>
                <a:ea typeface="Arial"/>
                <a:cs typeface="Arial"/>
                <a:sym typeface="Arial"/>
              </a:rPr>
              <a:t>MVA</a:t>
            </a:r>
          </a:p>
        </p:txBody>
      </p:sp>
      <p:sp>
        <p:nvSpPr>
          <p:cNvPr id="333" name="Shape 333"/>
          <p:cNvSpPr txBox="1"/>
          <p:nvPr/>
        </p:nvSpPr>
        <p:spPr>
          <a:xfrm>
            <a:off x="5468937" y="4303712"/>
            <a:ext cx="693737" cy="2143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800" b="0" i="0" u="none">
                <a:solidFill>
                  <a:schemeClr val="dk1"/>
                </a:solidFill>
                <a:latin typeface="Arial"/>
                <a:ea typeface="Arial"/>
                <a:cs typeface="Arial"/>
                <a:sym typeface="Arial"/>
              </a:rPr>
              <a:t>MVA</a:t>
            </a:r>
          </a:p>
        </p:txBody>
      </p:sp>
      <p:sp>
        <p:nvSpPr>
          <p:cNvPr id="334" name="Shape 334"/>
          <p:cNvSpPr txBox="1"/>
          <p:nvPr/>
        </p:nvSpPr>
        <p:spPr>
          <a:xfrm>
            <a:off x="6450012" y="4149725"/>
            <a:ext cx="695325" cy="21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800" b="0" i="0" u="none">
                <a:solidFill>
                  <a:schemeClr val="dk1"/>
                </a:solidFill>
                <a:latin typeface="Arial"/>
                <a:ea typeface="Arial"/>
                <a:cs typeface="Arial"/>
                <a:sym typeface="Arial"/>
              </a:rPr>
              <a:t>MVA</a:t>
            </a:r>
          </a:p>
        </p:txBody>
      </p:sp>
      <p:sp>
        <p:nvSpPr>
          <p:cNvPr id="335" name="Shape 335"/>
          <p:cNvSpPr txBox="1"/>
          <p:nvPr/>
        </p:nvSpPr>
        <p:spPr>
          <a:xfrm>
            <a:off x="7534275" y="4254500"/>
            <a:ext cx="693737" cy="21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800" b="0" i="0" u="none">
                <a:solidFill>
                  <a:schemeClr val="dk1"/>
                </a:solidFill>
                <a:latin typeface="Arial"/>
                <a:ea typeface="Arial"/>
                <a:cs typeface="Arial"/>
                <a:sym typeface="Arial"/>
              </a:rPr>
              <a:t>MVA</a:t>
            </a:r>
          </a:p>
        </p:txBody>
      </p:sp>
      <p:sp>
        <p:nvSpPr>
          <p:cNvPr id="336" name="Shape 336"/>
          <p:cNvSpPr txBox="1"/>
          <p:nvPr/>
        </p:nvSpPr>
        <p:spPr>
          <a:xfrm>
            <a:off x="5483225" y="3511550"/>
            <a:ext cx="695325" cy="2143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800" b="0" i="0" u="none">
                <a:solidFill>
                  <a:schemeClr val="dk1"/>
                </a:solidFill>
                <a:latin typeface="Arial"/>
                <a:ea typeface="Arial"/>
                <a:cs typeface="Arial"/>
                <a:sym typeface="Arial"/>
              </a:rPr>
              <a:t>MVA</a:t>
            </a:r>
          </a:p>
        </p:txBody>
      </p:sp>
      <p:sp>
        <p:nvSpPr>
          <p:cNvPr id="337" name="Shape 337"/>
          <p:cNvSpPr txBox="1"/>
          <p:nvPr/>
        </p:nvSpPr>
        <p:spPr>
          <a:xfrm>
            <a:off x="4892675" y="2986086"/>
            <a:ext cx="695325" cy="21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800" b="0" i="0" u="none">
                <a:solidFill>
                  <a:schemeClr val="dk1"/>
                </a:solidFill>
                <a:latin typeface="Arial"/>
                <a:ea typeface="Arial"/>
                <a:cs typeface="Arial"/>
                <a:sym typeface="Arial"/>
              </a:rPr>
              <a:t>MVA</a:t>
            </a:r>
          </a:p>
        </p:txBody>
      </p:sp>
      <p:sp>
        <p:nvSpPr>
          <p:cNvPr id="338" name="Shape 338"/>
          <p:cNvSpPr txBox="1"/>
          <p:nvPr/>
        </p:nvSpPr>
        <p:spPr>
          <a:xfrm>
            <a:off x="3952875" y="2978150"/>
            <a:ext cx="695325" cy="21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800" b="0" i="0" u="none">
                <a:solidFill>
                  <a:schemeClr val="dk1"/>
                </a:solidFill>
                <a:latin typeface="Arial"/>
                <a:ea typeface="Arial"/>
                <a:cs typeface="Arial"/>
                <a:sym typeface="Arial"/>
              </a:rPr>
              <a:t>MVA</a:t>
            </a:r>
          </a:p>
        </p:txBody>
      </p:sp>
      <p:sp>
        <p:nvSpPr>
          <p:cNvPr id="339" name="Shape 339"/>
          <p:cNvSpPr txBox="1"/>
          <p:nvPr/>
        </p:nvSpPr>
        <p:spPr>
          <a:xfrm>
            <a:off x="6162675" y="5180012"/>
            <a:ext cx="695325" cy="21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800" b="0" i="0" u="none">
                <a:solidFill>
                  <a:schemeClr val="dk1"/>
                </a:solidFill>
                <a:latin typeface="Arial"/>
                <a:ea typeface="Arial"/>
                <a:cs typeface="Arial"/>
                <a:sym typeface="Arial"/>
              </a:rPr>
              <a:t>MVA</a:t>
            </a:r>
          </a:p>
        </p:txBody>
      </p:sp>
      <p:pic>
        <p:nvPicPr>
          <p:cNvPr id="340" name="Shape 340"/>
          <p:cNvPicPr preferRelativeResize="0"/>
          <p:nvPr/>
        </p:nvPicPr>
        <p:blipFill rotWithShape="1">
          <a:blip r:embed="rId4">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Shape 345"/>
          <p:cNvPicPr preferRelativeResize="0"/>
          <p:nvPr/>
        </p:nvPicPr>
        <p:blipFill rotWithShape="1">
          <a:blip r:embed="rId3">
            <a:alphaModFix/>
          </a:blip>
          <a:srcRect l="1561" t="3245" r="3709" b="3540"/>
          <a:stretch/>
        </p:blipFill>
        <p:spPr>
          <a:xfrm>
            <a:off x="201611" y="2484436"/>
            <a:ext cx="8816975" cy="2522536"/>
          </a:xfrm>
          <a:prstGeom prst="rect">
            <a:avLst/>
          </a:prstGeom>
          <a:noFill/>
          <a:ln>
            <a:noFill/>
          </a:ln>
        </p:spPr>
      </p:pic>
      <p:sp>
        <p:nvSpPr>
          <p:cNvPr id="346" name="Shape 346"/>
          <p:cNvSpPr/>
          <p:nvPr/>
        </p:nvSpPr>
        <p:spPr>
          <a:xfrm>
            <a:off x="3203575" y="2997200"/>
            <a:ext cx="1439862" cy="1223961"/>
          </a:xfrm>
          <a:prstGeom prst="ellipse">
            <a:avLst/>
          </a:prstGeom>
          <a:solidFill>
            <a:srgbClr val="FF0000">
              <a:alpha val="27450"/>
            </a:srgbClr>
          </a:solidFill>
          <a:ln w="25400" cap="flat" cmpd="sng">
            <a:solidFill>
              <a:srgbClr val="FFFF0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47" name="Shape 347"/>
          <p:cNvSpPr/>
          <p:nvPr/>
        </p:nvSpPr>
        <p:spPr>
          <a:xfrm>
            <a:off x="7451725" y="3859212"/>
            <a:ext cx="1441449" cy="1223961"/>
          </a:xfrm>
          <a:prstGeom prst="ellipse">
            <a:avLst/>
          </a:prstGeom>
          <a:solidFill>
            <a:srgbClr val="FF0000">
              <a:alpha val="27450"/>
            </a:srgbClr>
          </a:solidFill>
          <a:ln w="25400" cap="flat" cmpd="sng">
            <a:solidFill>
              <a:srgbClr val="FFFF0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348" name="Shape 348"/>
          <p:cNvGrpSpPr/>
          <p:nvPr/>
        </p:nvGrpSpPr>
        <p:grpSpPr>
          <a:xfrm>
            <a:off x="9525" y="620711"/>
            <a:ext cx="9144000" cy="287336"/>
            <a:chOff x="0" y="0"/>
            <a:chExt cx="2147483646" cy="2147483647"/>
          </a:xfrm>
        </p:grpSpPr>
        <p:sp>
          <p:nvSpPr>
            <p:cNvPr id="349" name="Shape 349"/>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50" name="Shape 350"/>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351" name="Shape 351"/>
          <p:cNvGrpSpPr/>
          <p:nvPr/>
        </p:nvGrpSpPr>
        <p:grpSpPr>
          <a:xfrm>
            <a:off x="1586" y="6551612"/>
            <a:ext cx="9144000" cy="287336"/>
            <a:chOff x="0" y="0"/>
            <a:chExt cx="2147483646" cy="2147483647"/>
          </a:xfrm>
        </p:grpSpPr>
        <p:sp>
          <p:nvSpPr>
            <p:cNvPr id="352" name="Shape 352"/>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53" name="Shape 353"/>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354" name="Shape 354"/>
          <p:cNvSpPr txBox="1"/>
          <p:nvPr/>
        </p:nvSpPr>
        <p:spPr>
          <a:xfrm>
            <a:off x="827087" y="188911"/>
            <a:ext cx="7561261" cy="3682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2C77"/>
              </a:buClr>
              <a:buSzPct val="25000"/>
              <a:buFont typeface="Arial"/>
              <a:buNone/>
            </a:pPr>
            <a:r>
              <a:rPr lang="en-US" sz="1800" b="0" i="0" u="none" dirty="0" err="1">
                <a:solidFill>
                  <a:srgbClr val="002C77"/>
                </a:solidFill>
                <a:latin typeface="Arial"/>
                <a:ea typeface="Arial"/>
                <a:cs typeface="Arial"/>
                <a:sym typeface="Arial"/>
              </a:rPr>
              <a:t>Vilces</a:t>
            </a:r>
            <a:r>
              <a:rPr lang="en-US" sz="1800" b="0" i="0" u="none" dirty="0">
                <a:solidFill>
                  <a:srgbClr val="002C77"/>
                </a:solidFill>
                <a:latin typeface="Arial"/>
                <a:ea typeface="Arial"/>
                <a:cs typeface="Arial"/>
                <a:sym typeface="Arial"/>
              </a:rPr>
              <a:t> </a:t>
            </a:r>
            <a:r>
              <a:rPr lang="en-US" sz="1800" b="0" i="0" u="none" dirty="0" err="1">
                <a:solidFill>
                  <a:srgbClr val="002C77"/>
                </a:solidFill>
                <a:latin typeface="Arial"/>
                <a:ea typeface="Arial"/>
                <a:cs typeface="Arial"/>
                <a:sym typeface="Arial"/>
              </a:rPr>
              <a:t>elektroapgādes</a:t>
            </a:r>
            <a:r>
              <a:rPr lang="en-US" sz="1800" b="0" i="0" u="none" dirty="0">
                <a:solidFill>
                  <a:srgbClr val="002C77"/>
                </a:solidFill>
                <a:latin typeface="Arial"/>
                <a:ea typeface="Arial"/>
                <a:cs typeface="Arial"/>
                <a:sym typeface="Arial"/>
              </a:rPr>
              <a:t> </a:t>
            </a:r>
            <a:r>
              <a:rPr lang="en-US" sz="1800" b="0" i="0" u="none" dirty="0" err="1">
                <a:solidFill>
                  <a:srgbClr val="002C77"/>
                </a:solidFill>
                <a:latin typeface="Arial"/>
                <a:ea typeface="Arial"/>
                <a:cs typeface="Arial"/>
                <a:sym typeface="Arial"/>
              </a:rPr>
              <a:t>shēma</a:t>
            </a:r>
            <a:r>
              <a:rPr lang="en-US" sz="1800" b="0" i="0" u="none" dirty="0">
                <a:solidFill>
                  <a:srgbClr val="002C77"/>
                </a:solidFill>
                <a:latin typeface="Arial"/>
                <a:ea typeface="Arial"/>
                <a:cs typeface="Arial"/>
                <a:sym typeface="Arial"/>
              </a:rPr>
              <a:t> </a:t>
            </a:r>
            <a:r>
              <a:rPr lang="en-US" sz="1800" b="0" i="0" u="none" dirty="0" err="1">
                <a:solidFill>
                  <a:srgbClr val="002C77"/>
                </a:solidFill>
                <a:latin typeface="Arial"/>
                <a:ea typeface="Arial"/>
                <a:cs typeface="Arial"/>
                <a:sym typeface="Arial"/>
              </a:rPr>
              <a:t>staciju</a:t>
            </a:r>
            <a:r>
              <a:rPr lang="en-US" sz="1800" b="0" i="0" u="none" dirty="0">
                <a:solidFill>
                  <a:srgbClr val="002C77"/>
                </a:solidFill>
                <a:latin typeface="Arial"/>
                <a:ea typeface="Arial"/>
                <a:cs typeface="Arial"/>
                <a:sym typeface="Arial"/>
              </a:rPr>
              <a:t> un </a:t>
            </a:r>
            <a:r>
              <a:rPr lang="en-US" sz="1800" b="0" i="0" u="none" dirty="0" err="1">
                <a:solidFill>
                  <a:srgbClr val="002C77"/>
                </a:solidFill>
                <a:latin typeface="Arial"/>
                <a:ea typeface="Arial"/>
                <a:cs typeface="Arial"/>
                <a:sym typeface="Arial"/>
              </a:rPr>
              <a:t>starpstaciju</a:t>
            </a:r>
            <a:r>
              <a:rPr lang="en-US" sz="1800" b="0" i="0" u="none" dirty="0">
                <a:solidFill>
                  <a:srgbClr val="002C77"/>
                </a:solidFill>
                <a:latin typeface="Arial"/>
                <a:ea typeface="Arial"/>
                <a:cs typeface="Arial"/>
                <a:sym typeface="Arial"/>
              </a:rPr>
              <a:t> </a:t>
            </a:r>
            <a:r>
              <a:rPr lang="en-US" sz="1800" b="0" i="0" u="none" dirty="0" err="1" smtClean="0">
                <a:solidFill>
                  <a:srgbClr val="002C77"/>
                </a:solidFill>
                <a:latin typeface="Arial"/>
                <a:ea typeface="Arial"/>
                <a:cs typeface="Arial"/>
                <a:sym typeface="Arial"/>
              </a:rPr>
              <a:t>ceļ</a:t>
            </a:r>
            <a:r>
              <a:rPr lang="lv-LV" sz="1800" b="0" i="0" u="none" dirty="0" smtClean="0">
                <a:solidFill>
                  <a:srgbClr val="002C77"/>
                </a:solidFill>
                <a:latin typeface="Arial"/>
                <a:ea typeface="Arial"/>
                <a:cs typeface="Arial"/>
                <a:sym typeface="Arial"/>
              </a:rPr>
              <a:t>os</a:t>
            </a:r>
            <a:endParaRPr lang="en-US" sz="1800" b="0" i="0" u="none" dirty="0">
              <a:solidFill>
                <a:srgbClr val="002C77"/>
              </a:solidFill>
              <a:latin typeface="Arial"/>
              <a:ea typeface="Arial"/>
              <a:cs typeface="Arial"/>
              <a:sym typeface="Arial"/>
            </a:endParaRPr>
          </a:p>
        </p:txBody>
      </p:sp>
      <p:pic>
        <p:nvPicPr>
          <p:cNvPr id="355" name="Shape 355"/>
          <p:cNvPicPr preferRelativeResize="0"/>
          <p:nvPr/>
        </p:nvPicPr>
        <p:blipFill rotWithShape="1">
          <a:blip r:embed="rId4">
            <a:alphaModFix/>
          </a:blip>
          <a:srcRect l="2677" t="9524" r="892" b="6349"/>
          <a:stretch/>
        </p:blipFill>
        <p:spPr>
          <a:xfrm>
            <a:off x="201611" y="1550987"/>
            <a:ext cx="8816975" cy="4325937"/>
          </a:xfrm>
          <a:prstGeom prst="rect">
            <a:avLst/>
          </a:prstGeom>
          <a:noFill/>
          <a:ln w="9525" cap="flat" cmpd="sng">
            <a:solidFill>
              <a:srgbClr val="1F14B0"/>
            </a:solidFill>
            <a:prstDash val="solid"/>
            <a:miter/>
            <a:headEnd type="none" w="med" len="med"/>
            <a:tailEnd type="none" w="med" len="med"/>
          </a:ln>
        </p:spPr>
      </p:pic>
      <p:pic>
        <p:nvPicPr>
          <p:cNvPr id="356" name="Shape 356"/>
          <p:cNvPicPr preferRelativeResize="0"/>
          <p:nvPr/>
        </p:nvPicPr>
        <p:blipFill rotWithShape="1">
          <a:blip r:embed="rId5">
            <a:alphaModFix/>
          </a:blip>
          <a:srcRect l="3970" t="10499" r="2689" b="7005"/>
          <a:stretch/>
        </p:blipFill>
        <p:spPr>
          <a:xfrm>
            <a:off x="179386" y="1474787"/>
            <a:ext cx="8856662" cy="4402136"/>
          </a:xfrm>
          <a:prstGeom prst="rect">
            <a:avLst/>
          </a:prstGeom>
          <a:noFill/>
          <a:ln w="9525" cap="flat" cmpd="sng">
            <a:solidFill>
              <a:srgbClr val="1F14B0"/>
            </a:solidFill>
            <a:prstDash val="solid"/>
            <a:miter/>
            <a:headEnd type="none" w="med" len="med"/>
            <a:tailEnd type="none" w="med" len="med"/>
          </a:ln>
        </p:spPr>
      </p:pic>
      <p:pic>
        <p:nvPicPr>
          <p:cNvPr id="357" name="Shape 357"/>
          <p:cNvPicPr preferRelativeResize="0"/>
          <p:nvPr/>
        </p:nvPicPr>
        <p:blipFill rotWithShape="1">
          <a:blip r:embed="rId6">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62" name="Shape 362"/>
          <p:cNvGrpSpPr/>
          <p:nvPr/>
        </p:nvGrpSpPr>
        <p:grpSpPr>
          <a:xfrm>
            <a:off x="9525" y="620711"/>
            <a:ext cx="9144000" cy="287336"/>
            <a:chOff x="0" y="0"/>
            <a:chExt cx="2147483646" cy="2147483647"/>
          </a:xfrm>
        </p:grpSpPr>
        <p:sp>
          <p:nvSpPr>
            <p:cNvPr id="363" name="Shape 363"/>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64" name="Shape 364"/>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365" name="Shape 365"/>
          <p:cNvGrpSpPr/>
          <p:nvPr/>
        </p:nvGrpSpPr>
        <p:grpSpPr>
          <a:xfrm>
            <a:off x="1586" y="6551612"/>
            <a:ext cx="9144000" cy="287336"/>
            <a:chOff x="0" y="0"/>
            <a:chExt cx="2147483646" cy="2147483647"/>
          </a:xfrm>
        </p:grpSpPr>
        <p:sp>
          <p:nvSpPr>
            <p:cNvPr id="366" name="Shape 366"/>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67" name="Shape 367"/>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368" name="Shape 368"/>
          <p:cNvSpPr txBox="1"/>
          <p:nvPr/>
        </p:nvSpPr>
        <p:spPr>
          <a:xfrm>
            <a:off x="787400" y="188911"/>
            <a:ext cx="7570786" cy="368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Vilces jaudas apakšstaciju pieslēgumi 110/330kV pārvades  tīklam</a:t>
            </a:r>
            <a:r>
              <a:rPr lang="en-US" sz="1400" b="0" i="0" u="none">
                <a:solidFill>
                  <a:srgbClr val="002C77"/>
                </a:solidFill>
                <a:latin typeface="Arial"/>
                <a:ea typeface="Arial"/>
                <a:cs typeface="Arial"/>
                <a:sym typeface="Arial"/>
              </a:rPr>
              <a:t>	</a:t>
            </a:r>
          </a:p>
        </p:txBody>
      </p:sp>
      <p:pic>
        <p:nvPicPr>
          <p:cNvPr id="369" name="Shape 369"/>
          <p:cNvPicPr preferRelativeResize="0"/>
          <p:nvPr/>
        </p:nvPicPr>
        <p:blipFill rotWithShape="1">
          <a:blip r:embed="rId3">
            <a:alphaModFix/>
          </a:blip>
          <a:srcRect l="19157" t="17723" r="15530" b="7441"/>
          <a:stretch/>
        </p:blipFill>
        <p:spPr>
          <a:xfrm>
            <a:off x="1116012" y="1406525"/>
            <a:ext cx="7272336" cy="4686300"/>
          </a:xfrm>
          <a:prstGeom prst="rect">
            <a:avLst/>
          </a:prstGeom>
          <a:noFill/>
          <a:ln>
            <a:noFill/>
          </a:ln>
        </p:spPr>
      </p:pic>
      <p:pic>
        <p:nvPicPr>
          <p:cNvPr id="370" name="Shape 370"/>
          <p:cNvPicPr preferRelativeResize="0"/>
          <p:nvPr/>
        </p:nvPicPr>
        <p:blipFill rotWithShape="1">
          <a:blip r:embed="rId4">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Shape 375"/>
          <p:cNvPicPr preferRelativeResize="0"/>
          <p:nvPr/>
        </p:nvPicPr>
        <p:blipFill rotWithShape="1">
          <a:blip r:embed="rId3">
            <a:alphaModFix/>
          </a:blip>
          <a:srcRect l="28689" t="17918" r="15484" b="7646"/>
          <a:stretch/>
        </p:blipFill>
        <p:spPr>
          <a:xfrm>
            <a:off x="1331912" y="1196975"/>
            <a:ext cx="6624637" cy="4968875"/>
          </a:xfrm>
          <a:prstGeom prst="rect">
            <a:avLst/>
          </a:prstGeom>
          <a:noFill/>
          <a:ln>
            <a:noFill/>
          </a:ln>
        </p:spPr>
      </p:pic>
      <p:sp>
        <p:nvSpPr>
          <p:cNvPr id="376" name="Shape 376"/>
          <p:cNvSpPr txBox="1"/>
          <p:nvPr/>
        </p:nvSpPr>
        <p:spPr>
          <a:xfrm>
            <a:off x="1711325" y="188911"/>
            <a:ext cx="5724524" cy="368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dirty="0" err="1">
                <a:solidFill>
                  <a:srgbClr val="002C77"/>
                </a:solidFill>
                <a:latin typeface="Arial"/>
                <a:ea typeface="Arial"/>
                <a:cs typeface="Arial"/>
                <a:sym typeface="Arial"/>
              </a:rPr>
              <a:t>Vilces</a:t>
            </a:r>
            <a:r>
              <a:rPr lang="en-US" sz="1800" b="1" i="0" u="none" dirty="0">
                <a:solidFill>
                  <a:srgbClr val="002C77"/>
                </a:solidFill>
                <a:latin typeface="Arial"/>
                <a:ea typeface="Arial"/>
                <a:cs typeface="Arial"/>
                <a:sym typeface="Arial"/>
              </a:rPr>
              <a:t> </a:t>
            </a:r>
            <a:r>
              <a:rPr lang="en-US" sz="1800" b="1" i="0" u="none" dirty="0" err="1">
                <a:solidFill>
                  <a:srgbClr val="002C77"/>
                </a:solidFill>
                <a:latin typeface="Arial"/>
                <a:ea typeface="Arial"/>
                <a:cs typeface="Arial"/>
                <a:sym typeface="Arial"/>
              </a:rPr>
              <a:t>jaudas</a:t>
            </a:r>
            <a:r>
              <a:rPr lang="en-US" sz="1800" b="1" i="0" u="none" dirty="0">
                <a:solidFill>
                  <a:srgbClr val="002C77"/>
                </a:solidFill>
                <a:latin typeface="Arial"/>
                <a:ea typeface="Arial"/>
                <a:cs typeface="Arial"/>
                <a:sym typeface="Arial"/>
              </a:rPr>
              <a:t> </a:t>
            </a:r>
            <a:r>
              <a:rPr lang="en-US" sz="1800" b="1" i="0" u="none" dirty="0" err="1">
                <a:solidFill>
                  <a:srgbClr val="002C77"/>
                </a:solidFill>
                <a:latin typeface="Arial"/>
                <a:ea typeface="Arial"/>
                <a:cs typeface="Arial"/>
                <a:sym typeface="Arial"/>
              </a:rPr>
              <a:t>apakšstacijas</a:t>
            </a:r>
            <a:r>
              <a:rPr lang="en-US" sz="1800" b="1" i="0" u="none" dirty="0">
                <a:solidFill>
                  <a:srgbClr val="002C77"/>
                </a:solidFill>
                <a:latin typeface="Arial"/>
                <a:ea typeface="Arial"/>
                <a:cs typeface="Arial"/>
                <a:sym typeface="Arial"/>
              </a:rPr>
              <a:t> </a:t>
            </a:r>
            <a:r>
              <a:rPr lang="en-US" sz="1800" b="1" i="0" u="none" dirty="0" err="1">
                <a:solidFill>
                  <a:srgbClr val="002C77"/>
                </a:solidFill>
                <a:latin typeface="Arial"/>
                <a:ea typeface="Arial"/>
                <a:cs typeface="Arial"/>
                <a:sym typeface="Arial"/>
              </a:rPr>
              <a:t>Ventspils</a:t>
            </a:r>
            <a:r>
              <a:rPr lang="en-US" sz="1800" b="1" i="0" u="none" dirty="0">
                <a:solidFill>
                  <a:srgbClr val="002C77"/>
                </a:solidFill>
                <a:latin typeface="Arial"/>
                <a:ea typeface="Arial"/>
                <a:cs typeface="Arial"/>
                <a:sym typeface="Arial"/>
              </a:rPr>
              <a:t> </a:t>
            </a:r>
            <a:r>
              <a:rPr lang="lv-LV" sz="1800" b="1" dirty="0">
                <a:solidFill>
                  <a:srgbClr val="002C77"/>
                </a:solidFill>
              </a:rPr>
              <a:t>ģ</a:t>
            </a:r>
            <a:r>
              <a:rPr lang="en-US" sz="1800" b="1" i="0" u="none" dirty="0" err="1" smtClean="0">
                <a:solidFill>
                  <a:srgbClr val="002C77"/>
                </a:solidFill>
                <a:latin typeface="Arial"/>
                <a:ea typeface="Arial"/>
                <a:cs typeface="Arial"/>
                <a:sym typeface="Arial"/>
              </a:rPr>
              <a:t>enplāns</a:t>
            </a:r>
            <a:r>
              <a:rPr lang="en-US" sz="1400" b="0" i="0" u="none" dirty="0">
                <a:solidFill>
                  <a:srgbClr val="002C77"/>
                </a:solidFill>
                <a:latin typeface="Arial"/>
                <a:ea typeface="Arial"/>
                <a:cs typeface="Arial"/>
                <a:sym typeface="Arial"/>
              </a:rPr>
              <a:t>	</a:t>
            </a:r>
          </a:p>
        </p:txBody>
      </p:sp>
      <p:grpSp>
        <p:nvGrpSpPr>
          <p:cNvPr id="377" name="Shape 377"/>
          <p:cNvGrpSpPr/>
          <p:nvPr/>
        </p:nvGrpSpPr>
        <p:grpSpPr>
          <a:xfrm>
            <a:off x="9525" y="620711"/>
            <a:ext cx="9144000" cy="287336"/>
            <a:chOff x="0" y="0"/>
            <a:chExt cx="2147483646" cy="2147483647"/>
          </a:xfrm>
        </p:grpSpPr>
        <p:sp>
          <p:nvSpPr>
            <p:cNvPr id="378" name="Shape 378"/>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79" name="Shape 379"/>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380" name="Shape 380"/>
          <p:cNvGrpSpPr/>
          <p:nvPr/>
        </p:nvGrpSpPr>
        <p:grpSpPr>
          <a:xfrm>
            <a:off x="1586" y="6551612"/>
            <a:ext cx="9144000" cy="287336"/>
            <a:chOff x="0" y="0"/>
            <a:chExt cx="2147483646" cy="2147483647"/>
          </a:xfrm>
        </p:grpSpPr>
        <p:sp>
          <p:nvSpPr>
            <p:cNvPr id="381" name="Shape 381"/>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82" name="Shape 382"/>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383" name="Shape 383"/>
          <p:cNvPicPr preferRelativeResize="0"/>
          <p:nvPr/>
        </p:nvPicPr>
        <p:blipFill rotWithShape="1">
          <a:blip r:embed="rId4">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388" name="Shape 388"/>
          <p:cNvGrpSpPr/>
          <p:nvPr/>
        </p:nvGrpSpPr>
        <p:grpSpPr>
          <a:xfrm>
            <a:off x="9525" y="620711"/>
            <a:ext cx="9144000" cy="287336"/>
            <a:chOff x="0" y="0"/>
            <a:chExt cx="2147483646" cy="2147483647"/>
          </a:xfrm>
        </p:grpSpPr>
        <p:sp>
          <p:nvSpPr>
            <p:cNvPr id="389" name="Shape 389"/>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90" name="Shape 390"/>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391" name="Shape 391"/>
          <p:cNvGrpSpPr/>
          <p:nvPr/>
        </p:nvGrpSpPr>
        <p:grpSpPr>
          <a:xfrm>
            <a:off x="1586" y="6551612"/>
            <a:ext cx="9144000" cy="287336"/>
            <a:chOff x="0" y="0"/>
            <a:chExt cx="2147483646" cy="2147483647"/>
          </a:xfrm>
        </p:grpSpPr>
        <p:sp>
          <p:nvSpPr>
            <p:cNvPr id="392" name="Shape 392"/>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93" name="Shape 393"/>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394" name="Shape 394"/>
          <p:cNvSpPr txBox="1"/>
          <p:nvPr/>
        </p:nvSpPr>
        <p:spPr>
          <a:xfrm>
            <a:off x="2428875" y="188911"/>
            <a:ext cx="4287836" cy="368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Brīvgaisa vilces jaudas apakšstacijas</a:t>
            </a:r>
          </a:p>
        </p:txBody>
      </p:sp>
      <p:pic>
        <p:nvPicPr>
          <p:cNvPr id="395" name="Shape 395"/>
          <p:cNvPicPr preferRelativeResize="0"/>
          <p:nvPr/>
        </p:nvPicPr>
        <p:blipFill rotWithShape="1">
          <a:blip r:embed="rId3">
            <a:alphaModFix/>
          </a:blip>
          <a:srcRect/>
          <a:stretch/>
        </p:blipFill>
        <p:spPr>
          <a:xfrm>
            <a:off x="395287" y="3054350"/>
            <a:ext cx="4786311" cy="3411537"/>
          </a:xfrm>
          <a:prstGeom prst="rect">
            <a:avLst/>
          </a:prstGeom>
          <a:noFill/>
          <a:ln w="9525" cap="flat" cmpd="sng">
            <a:solidFill>
              <a:srgbClr val="000000"/>
            </a:solidFill>
            <a:prstDash val="solid"/>
            <a:miter/>
            <a:headEnd type="none" w="med" len="med"/>
            <a:tailEnd type="none" w="med" len="med"/>
          </a:ln>
        </p:spPr>
      </p:pic>
      <p:sp>
        <p:nvSpPr>
          <p:cNvPr id="396" name="Shape 396"/>
          <p:cNvSpPr txBox="1"/>
          <p:nvPr/>
        </p:nvSpPr>
        <p:spPr>
          <a:xfrm>
            <a:off x="2051050" y="2535236"/>
            <a:ext cx="1208086"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2C77"/>
              </a:buClr>
              <a:buSzPct val="25000"/>
              <a:buFont typeface="Arial"/>
              <a:buNone/>
            </a:pPr>
            <a:r>
              <a:rPr lang="en-US" sz="2400" b="1" i="1" u="none">
                <a:solidFill>
                  <a:srgbClr val="002C77"/>
                </a:solidFill>
                <a:latin typeface="Arial"/>
                <a:ea typeface="Arial"/>
                <a:cs typeface="Arial"/>
                <a:sym typeface="Arial"/>
              </a:rPr>
              <a:t>110 kV</a:t>
            </a:r>
          </a:p>
        </p:txBody>
      </p:sp>
      <p:sp>
        <p:nvSpPr>
          <p:cNvPr id="397" name="Shape 397"/>
          <p:cNvSpPr txBox="1"/>
          <p:nvPr/>
        </p:nvSpPr>
        <p:spPr>
          <a:xfrm>
            <a:off x="5435600" y="917575"/>
            <a:ext cx="1446211"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2C77"/>
              </a:buClr>
              <a:buSzPct val="25000"/>
              <a:buFont typeface="Arial"/>
              <a:buNone/>
            </a:pPr>
            <a:r>
              <a:rPr lang="en-US" sz="2400" b="1" i="1" u="none">
                <a:solidFill>
                  <a:srgbClr val="002C77"/>
                </a:solidFill>
                <a:latin typeface="Arial"/>
                <a:ea typeface="Arial"/>
                <a:cs typeface="Arial"/>
                <a:sym typeface="Arial"/>
              </a:rPr>
              <a:t>2x25 kV</a:t>
            </a:r>
          </a:p>
        </p:txBody>
      </p:sp>
      <p:pic>
        <p:nvPicPr>
          <p:cNvPr id="398" name="Shape 398"/>
          <p:cNvPicPr preferRelativeResize="0"/>
          <p:nvPr/>
        </p:nvPicPr>
        <p:blipFill rotWithShape="1">
          <a:blip r:embed="rId4">
            <a:alphaModFix/>
          </a:blip>
          <a:srcRect l="18318" b="26292"/>
          <a:stretch/>
        </p:blipFill>
        <p:spPr>
          <a:xfrm>
            <a:off x="3816350" y="1341437"/>
            <a:ext cx="5148262" cy="3482975"/>
          </a:xfrm>
          <a:prstGeom prst="rect">
            <a:avLst/>
          </a:prstGeom>
          <a:noFill/>
          <a:ln w="9525" cap="flat" cmpd="sng">
            <a:solidFill>
              <a:srgbClr val="1F14B0"/>
            </a:solidFill>
            <a:prstDash val="solid"/>
            <a:miter/>
            <a:headEnd type="none" w="med" len="med"/>
            <a:tailEnd type="none" w="med" len="med"/>
          </a:ln>
        </p:spPr>
      </p:pic>
      <p:pic>
        <p:nvPicPr>
          <p:cNvPr id="399" name="Shape 399"/>
          <p:cNvPicPr preferRelativeResize="0"/>
          <p:nvPr/>
        </p:nvPicPr>
        <p:blipFill rotWithShape="1">
          <a:blip r:embed="rId5">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pSp>
        <p:nvGrpSpPr>
          <p:cNvPr id="404" name="Shape 404"/>
          <p:cNvGrpSpPr/>
          <p:nvPr/>
        </p:nvGrpSpPr>
        <p:grpSpPr>
          <a:xfrm>
            <a:off x="9525" y="620711"/>
            <a:ext cx="9144000" cy="287336"/>
            <a:chOff x="0" y="0"/>
            <a:chExt cx="2147483646" cy="2147483647"/>
          </a:xfrm>
        </p:grpSpPr>
        <p:sp>
          <p:nvSpPr>
            <p:cNvPr id="405" name="Shape 405"/>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06" name="Shape 406"/>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407" name="Shape 407"/>
          <p:cNvGrpSpPr/>
          <p:nvPr/>
        </p:nvGrpSpPr>
        <p:grpSpPr>
          <a:xfrm>
            <a:off x="1586" y="6551612"/>
            <a:ext cx="9144000" cy="287336"/>
            <a:chOff x="0" y="0"/>
            <a:chExt cx="2147483646" cy="2147483647"/>
          </a:xfrm>
        </p:grpSpPr>
        <p:sp>
          <p:nvSpPr>
            <p:cNvPr id="408" name="Shape 408"/>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09" name="Shape 409"/>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410" name="Shape 410"/>
          <p:cNvSpPr txBox="1"/>
          <p:nvPr/>
        </p:nvSpPr>
        <p:spPr>
          <a:xfrm>
            <a:off x="3114675" y="188911"/>
            <a:ext cx="2916236" cy="368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Slēgtā tipa apakšstacijas</a:t>
            </a:r>
          </a:p>
        </p:txBody>
      </p:sp>
      <p:pic>
        <p:nvPicPr>
          <p:cNvPr id="411" name="Shape 411"/>
          <p:cNvPicPr preferRelativeResize="0"/>
          <p:nvPr/>
        </p:nvPicPr>
        <p:blipFill rotWithShape="1">
          <a:blip r:embed="rId3">
            <a:alphaModFix/>
          </a:blip>
          <a:srcRect/>
          <a:stretch/>
        </p:blipFill>
        <p:spPr>
          <a:xfrm>
            <a:off x="214312" y="1458912"/>
            <a:ext cx="3090862" cy="4633911"/>
          </a:xfrm>
          <a:prstGeom prst="rect">
            <a:avLst/>
          </a:prstGeom>
          <a:noFill/>
          <a:ln w="9525" cap="flat" cmpd="sng">
            <a:solidFill>
              <a:srgbClr val="1F14B0"/>
            </a:solidFill>
            <a:prstDash val="solid"/>
            <a:miter/>
            <a:headEnd type="none" w="med" len="med"/>
            <a:tailEnd type="none" w="med" len="med"/>
          </a:ln>
        </p:spPr>
      </p:pic>
      <p:pic>
        <p:nvPicPr>
          <p:cNvPr id="412" name="Shape 412"/>
          <p:cNvPicPr preferRelativeResize="0"/>
          <p:nvPr/>
        </p:nvPicPr>
        <p:blipFill rotWithShape="1">
          <a:blip r:embed="rId4">
            <a:alphaModFix/>
          </a:blip>
          <a:srcRect/>
          <a:stretch/>
        </p:blipFill>
        <p:spPr>
          <a:xfrm>
            <a:off x="4859337" y="1111250"/>
            <a:ext cx="3929062" cy="2619375"/>
          </a:xfrm>
          <a:prstGeom prst="rect">
            <a:avLst/>
          </a:prstGeom>
          <a:noFill/>
          <a:ln w="9525" cap="flat" cmpd="sng">
            <a:solidFill>
              <a:srgbClr val="1F14B0"/>
            </a:solidFill>
            <a:prstDash val="solid"/>
            <a:miter/>
            <a:headEnd type="none" w="med" len="med"/>
            <a:tailEnd type="none" w="med" len="med"/>
          </a:ln>
        </p:spPr>
      </p:pic>
      <p:pic>
        <p:nvPicPr>
          <p:cNvPr id="413" name="Shape 413"/>
          <p:cNvPicPr preferRelativeResize="0"/>
          <p:nvPr/>
        </p:nvPicPr>
        <p:blipFill rotWithShape="1">
          <a:blip r:embed="rId5">
            <a:alphaModFix/>
          </a:blip>
          <a:srcRect l="23333" r="5000" b="15554"/>
          <a:stretch/>
        </p:blipFill>
        <p:spPr>
          <a:xfrm>
            <a:off x="3059111" y="2935286"/>
            <a:ext cx="3384550" cy="3363912"/>
          </a:xfrm>
          <a:prstGeom prst="rect">
            <a:avLst/>
          </a:prstGeom>
          <a:noFill/>
          <a:ln>
            <a:noFill/>
          </a:ln>
        </p:spPr>
      </p:pic>
      <p:sp>
        <p:nvSpPr>
          <p:cNvPr id="414" name="Shape 414"/>
          <p:cNvSpPr txBox="1"/>
          <p:nvPr/>
        </p:nvSpPr>
        <p:spPr>
          <a:xfrm>
            <a:off x="1727200" y="1022350"/>
            <a:ext cx="12064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2C77"/>
              </a:buClr>
              <a:buSzPct val="25000"/>
              <a:buFont typeface="Arial"/>
              <a:buNone/>
            </a:pPr>
            <a:r>
              <a:rPr lang="en-US" sz="2400" b="1" i="1" u="none">
                <a:solidFill>
                  <a:srgbClr val="002C77"/>
                </a:solidFill>
                <a:latin typeface="Arial"/>
                <a:ea typeface="Arial"/>
                <a:cs typeface="Arial"/>
                <a:sym typeface="Arial"/>
              </a:rPr>
              <a:t>110 kV</a:t>
            </a:r>
          </a:p>
        </p:txBody>
      </p:sp>
      <p:sp>
        <p:nvSpPr>
          <p:cNvPr id="415" name="Shape 415"/>
          <p:cNvSpPr txBox="1"/>
          <p:nvPr/>
        </p:nvSpPr>
        <p:spPr>
          <a:xfrm>
            <a:off x="3478212" y="2500311"/>
            <a:ext cx="1381125"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2C77"/>
              </a:buClr>
              <a:buSzPct val="25000"/>
              <a:buFont typeface="Arial"/>
              <a:buNone/>
            </a:pPr>
            <a:r>
              <a:rPr lang="en-US" sz="2400" b="1" i="1" u="none">
                <a:solidFill>
                  <a:srgbClr val="002C77"/>
                </a:solidFill>
                <a:latin typeface="Arial"/>
                <a:ea typeface="Arial"/>
                <a:cs typeface="Arial"/>
                <a:sym typeface="Arial"/>
              </a:rPr>
              <a:t>2x25kV</a:t>
            </a:r>
          </a:p>
        </p:txBody>
      </p:sp>
      <p:pic>
        <p:nvPicPr>
          <p:cNvPr id="416" name="Shape 416"/>
          <p:cNvPicPr preferRelativeResize="0"/>
          <p:nvPr/>
        </p:nvPicPr>
        <p:blipFill rotWithShape="1">
          <a:blip r:embed="rId6">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Shape 421"/>
          <p:cNvPicPr preferRelativeResize="0"/>
          <p:nvPr/>
        </p:nvPicPr>
        <p:blipFill rotWithShape="1">
          <a:blip r:embed="rId3">
            <a:alphaModFix/>
          </a:blip>
          <a:srcRect l="26448" t="10923" r="28211" b="4618"/>
          <a:stretch/>
        </p:blipFill>
        <p:spPr>
          <a:xfrm>
            <a:off x="107950" y="2205036"/>
            <a:ext cx="3817937" cy="4000500"/>
          </a:xfrm>
          <a:prstGeom prst="rect">
            <a:avLst/>
          </a:prstGeom>
          <a:noFill/>
          <a:ln>
            <a:noFill/>
          </a:ln>
        </p:spPr>
      </p:pic>
      <p:pic>
        <p:nvPicPr>
          <p:cNvPr id="422" name="Shape 422"/>
          <p:cNvPicPr preferRelativeResize="0"/>
          <p:nvPr/>
        </p:nvPicPr>
        <p:blipFill rotWithShape="1">
          <a:blip r:embed="rId4">
            <a:alphaModFix/>
          </a:blip>
          <a:srcRect l="25167" t="26942" r="21533" b="28312"/>
          <a:stretch/>
        </p:blipFill>
        <p:spPr>
          <a:xfrm>
            <a:off x="3851275" y="4168775"/>
            <a:ext cx="5184775" cy="2447925"/>
          </a:xfrm>
          <a:prstGeom prst="rect">
            <a:avLst/>
          </a:prstGeom>
          <a:noFill/>
          <a:ln>
            <a:noFill/>
          </a:ln>
        </p:spPr>
      </p:pic>
      <p:grpSp>
        <p:nvGrpSpPr>
          <p:cNvPr id="423" name="Shape 423"/>
          <p:cNvGrpSpPr/>
          <p:nvPr/>
        </p:nvGrpSpPr>
        <p:grpSpPr>
          <a:xfrm>
            <a:off x="1586" y="6551612"/>
            <a:ext cx="9144000" cy="287336"/>
            <a:chOff x="0" y="0"/>
            <a:chExt cx="2147483646" cy="2147483647"/>
          </a:xfrm>
        </p:grpSpPr>
        <p:sp>
          <p:nvSpPr>
            <p:cNvPr id="424" name="Shape 424"/>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25" name="Shape 425"/>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426" name="Shape 426"/>
          <p:cNvSpPr txBox="1"/>
          <p:nvPr/>
        </p:nvSpPr>
        <p:spPr>
          <a:xfrm>
            <a:off x="2070100" y="188911"/>
            <a:ext cx="5006975" cy="368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Konstruktīvie risinājumi kontakttīkla izbūvei</a:t>
            </a:r>
          </a:p>
        </p:txBody>
      </p:sp>
      <p:pic>
        <p:nvPicPr>
          <p:cNvPr id="427" name="Shape 427"/>
          <p:cNvPicPr preferRelativeResize="0"/>
          <p:nvPr/>
        </p:nvPicPr>
        <p:blipFill rotWithShape="1">
          <a:blip r:embed="rId5">
            <a:alphaModFix/>
          </a:blip>
          <a:srcRect l="39526" t="13327" r="41389" b="5497"/>
          <a:stretch/>
        </p:blipFill>
        <p:spPr>
          <a:xfrm>
            <a:off x="6588125" y="962025"/>
            <a:ext cx="1512886" cy="3619500"/>
          </a:xfrm>
          <a:prstGeom prst="rect">
            <a:avLst/>
          </a:prstGeom>
          <a:noFill/>
          <a:ln>
            <a:noFill/>
          </a:ln>
        </p:spPr>
      </p:pic>
      <p:pic>
        <p:nvPicPr>
          <p:cNvPr id="428" name="Shape 428"/>
          <p:cNvPicPr preferRelativeResize="0"/>
          <p:nvPr/>
        </p:nvPicPr>
        <p:blipFill rotWithShape="1">
          <a:blip r:embed="rId6">
            <a:alphaModFix/>
          </a:blip>
          <a:srcRect l="37434" t="16639" r="35002" b="13361"/>
          <a:stretch/>
        </p:blipFill>
        <p:spPr>
          <a:xfrm>
            <a:off x="3978275" y="1028700"/>
            <a:ext cx="2249486" cy="3213100"/>
          </a:xfrm>
          <a:prstGeom prst="rect">
            <a:avLst/>
          </a:prstGeom>
          <a:noFill/>
          <a:ln>
            <a:noFill/>
          </a:ln>
        </p:spPr>
      </p:pic>
      <p:grpSp>
        <p:nvGrpSpPr>
          <p:cNvPr id="429" name="Shape 429"/>
          <p:cNvGrpSpPr/>
          <p:nvPr/>
        </p:nvGrpSpPr>
        <p:grpSpPr>
          <a:xfrm>
            <a:off x="9525" y="620711"/>
            <a:ext cx="9144000" cy="287336"/>
            <a:chOff x="0" y="0"/>
            <a:chExt cx="2147483646" cy="2147483647"/>
          </a:xfrm>
        </p:grpSpPr>
        <p:sp>
          <p:nvSpPr>
            <p:cNvPr id="430" name="Shape 430"/>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31" name="Shape 431"/>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432" name="Shape 432"/>
          <p:cNvPicPr preferRelativeResize="0"/>
          <p:nvPr/>
        </p:nvPicPr>
        <p:blipFill rotWithShape="1">
          <a:blip r:embed="rId7">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p:nvPr/>
        </p:nvSpPr>
        <p:spPr>
          <a:xfrm>
            <a:off x="1403350" y="2205036"/>
            <a:ext cx="7289799" cy="3238499"/>
          </a:xfrm>
          <a:prstGeom prst="roundRect">
            <a:avLst>
              <a:gd name="adj" fmla="val 16667"/>
            </a:avLst>
          </a:prstGeom>
          <a:solidFill>
            <a:srgbClr val="E1F4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106" name="Shape 106"/>
          <p:cNvGrpSpPr/>
          <p:nvPr/>
        </p:nvGrpSpPr>
        <p:grpSpPr>
          <a:xfrm>
            <a:off x="9525" y="620711"/>
            <a:ext cx="9144000" cy="287336"/>
            <a:chOff x="0" y="0"/>
            <a:chExt cx="2147483646" cy="2147483647"/>
          </a:xfrm>
        </p:grpSpPr>
        <p:sp>
          <p:nvSpPr>
            <p:cNvPr id="107" name="Shape 107"/>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8" name="Shape 108"/>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109" name="Shape 109"/>
          <p:cNvGrpSpPr/>
          <p:nvPr/>
        </p:nvGrpSpPr>
        <p:grpSpPr>
          <a:xfrm>
            <a:off x="-26986" y="6551612"/>
            <a:ext cx="9144000" cy="287336"/>
            <a:chOff x="0" y="0"/>
            <a:chExt cx="2147483646" cy="2147483647"/>
          </a:xfrm>
        </p:grpSpPr>
        <p:sp>
          <p:nvSpPr>
            <p:cNvPr id="110" name="Shape 110"/>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1" name="Shape 111"/>
            <p:cNvSpPr txBox="1"/>
            <p:nvPr/>
          </p:nvSpPr>
          <p:spPr>
            <a:xfrm>
              <a:off x="0" y="0"/>
              <a:ext cx="416075175"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112" name="Shape 112"/>
          <p:cNvSpPr txBox="1">
            <a:spLocks noGrp="1"/>
          </p:cNvSpPr>
          <p:nvPr>
            <p:ph type="title"/>
          </p:nvPr>
        </p:nvSpPr>
        <p:spPr>
          <a:xfrm>
            <a:off x="463550" y="44450"/>
            <a:ext cx="8229600" cy="576262"/>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2C77"/>
              </a:buClr>
              <a:buSzPct val="25000"/>
              <a:buFont typeface="Arial"/>
              <a:buNone/>
            </a:pPr>
            <a:r>
              <a:rPr lang="en-US" sz="2400" b="0" i="0" u="none" strike="noStrike" cap="none">
                <a:solidFill>
                  <a:srgbClr val="002C77"/>
                </a:solidFill>
                <a:latin typeface="Arial"/>
                <a:ea typeface="Arial"/>
                <a:cs typeface="Arial"/>
                <a:sym typeface="Arial"/>
              </a:rPr>
              <a:t>Skiču projekta sastāvs</a:t>
            </a:r>
          </a:p>
        </p:txBody>
      </p:sp>
      <p:sp>
        <p:nvSpPr>
          <p:cNvPr id="113" name="Shape 113"/>
          <p:cNvSpPr txBox="1">
            <a:spLocks noGrp="1"/>
          </p:cNvSpPr>
          <p:nvPr>
            <p:ph type="body" idx="1"/>
          </p:nvPr>
        </p:nvSpPr>
        <p:spPr>
          <a:xfrm>
            <a:off x="1258887" y="1557337"/>
            <a:ext cx="7831136" cy="460374"/>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B050"/>
              </a:buClr>
              <a:buSzPct val="25000"/>
              <a:buFont typeface="Arial"/>
              <a:buNone/>
            </a:pPr>
            <a:r>
              <a:rPr lang="en-US" sz="2000" b="1" i="0" u="none" strike="noStrike" cap="none">
                <a:solidFill>
                  <a:srgbClr val="00B050"/>
                </a:solidFill>
                <a:latin typeface="Arial"/>
                <a:ea typeface="Arial"/>
                <a:cs typeface="Arial"/>
                <a:sym typeface="Arial"/>
              </a:rPr>
              <a:t>1. 2х25 kV sistēmas pamatrisinājumi </a:t>
            </a:r>
            <a:r>
              <a:rPr lang="en-US" sz="1600" b="0" i="0" u="none" strike="noStrike" cap="none">
                <a:solidFill>
                  <a:srgbClr val="002C77"/>
                </a:solidFill>
                <a:latin typeface="Arial"/>
                <a:ea typeface="Arial"/>
                <a:cs typeface="Arial"/>
                <a:sym typeface="Arial"/>
              </a:rPr>
              <a:t>	</a:t>
            </a:r>
          </a:p>
        </p:txBody>
      </p:sp>
      <p:sp>
        <p:nvSpPr>
          <p:cNvPr id="114" name="Shape 114"/>
          <p:cNvSpPr txBox="1"/>
          <p:nvPr/>
        </p:nvSpPr>
        <p:spPr>
          <a:xfrm>
            <a:off x="1746250" y="2622550"/>
            <a:ext cx="7146924" cy="2308225"/>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Elektrifikācijas vispārīgie jautājumi</a:t>
            </a:r>
          </a:p>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Kustības apjoms, ņemot vērā perspektīvu </a:t>
            </a:r>
          </a:p>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Vilces aprēķini</a:t>
            </a:r>
          </a:p>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Vilces apakšstaciju nepieciešamās jaudas un vilces transformatoru skaits </a:t>
            </a:r>
          </a:p>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Kontaktvada, nesošā vada un barošanas vada nepieciešamais diametrs </a:t>
            </a:r>
          </a:p>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Elektrificējamo staciju un iecirkņu ceļu shēmas un plāni </a:t>
            </a:r>
          </a:p>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Vilces apakšstaciju izvietojums </a:t>
            </a:r>
          </a:p>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Autotransformatoru punktu izvietojuma shēmas un plāni </a:t>
            </a:r>
          </a:p>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Vilces plecu barošanas shēmas pamata un avārijas režīmā. </a:t>
            </a:r>
          </a:p>
        </p:txBody>
      </p:sp>
      <p:sp>
        <p:nvSpPr>
          <p:cNvPr id="115" name="Shape 115"/>
          <p:cNvSpPr txBox="1"/>
          <p:nvPr/>
        </p:nvSpPr>
        <p:spPr>
          <a:xfrm>
            <a:off x="1069975" y="1160462"/>
            <a:ext cx="8039099" cy="3682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Skiču projektā izvērtēti un izstrādāti:</a:t>
            </a:r>
          </a:p>
        </p:txBody>
      </p:sp>
      <p:pic>
        <p:nvPicPr>
          <p:cNvPr id="116" name="Shape 116"/>
          <p:cNvPicPr preferRelativeResize="0"/>
          <p:nvPr/>
        </p:nvPicPr>
        <p:blipFill rotWithShape="1">
          <a:blip r:embed="rId3">
            <a:alphaModFix/>
          </a:blip>
          <a:srcRect/>
          <a:stretch/>
        </p:blipFill>
        <p:spPr>
          <a:xfrm>
            <a:off x="7956550" y="188911"/>
            <a:ext cx="917575" cy="287337"/>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grpSp>
        <p:nvGrpSpPr>
          <p:cNvPr id="437" name="Shape 437"/>
          <p:cNvGrpSpPr/>
          <p:nvPr/>
        </p:nvGrpSpPr>
        <p:grpSpPr>
          <a:xfrm>
            <a:off x="1586" y="6551612"/>
            <a:ext cx="9144000" cy="287336"/>
            <a:chOff x="0" y="0"/>
            <a:chExt cx="2147483646" cy="2147483647"/>
          </a:xfrm>
        </p:grpSpPr>
        <p:sp>
          <p:nvSpPr>
            <p:cNvPr id="438" name="Shape 438"/>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39" name="Shape 439"/>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440" name="Shape 440"/>
          <p:cNvSpPr txBox="1"/>
          <p:nvPr/>
        </p:nvSpPr>
        <p:spPr>
          <a:xfrm>
            <a:off x="898525" y="188911"/>
            <a:ext cx="7348536" cy="368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dirty="0" err="1">
                <a:solidFill>
                  <a:srgbClr val="002C77"/>
                </a:solidFill>
                <a:latin typeface="Arial"/>
                <a:ea typeface="Arial"/>
                <a:cs typeface="Arial"/>
                <a:sym typeface="Arial"/>
              </a:rPr>
              <a:t>Vilces</a:t>
            </a:r>
            <a:r>
              <a:rPr lang="en-US" sz="1800" b="1" i="0" u="none" dirty="0">
                <a:solidFill>
                  <a:srgbClr val="002C77"/>
                </a:solidFill>
                <a:latin typeface="Arial"/>
                <a:ea typeface="Arial"/>
                <a:cs typeface="Arial"/>
                <a:sym typeface="Arial"/>
              </a:rPr>
              <a:t> </a:t>
            </a:r>
            <a:r>
              <a:rPr lang="en-US" sz="1800" b="1" i="0" u="none" dirty="0" err="1">
                <a:solidFill>
                  <a:srgbClr val="002C77"/>
                </a:solidFill>
                <a:latin typeface="Arial"/>
                <a:ea typeface="Arial"/>
                <a:cs typeface="Arial"/>
                <a:sym typeface="Arial"/>
              </a:rPr>
              <a:t>strāvas</a:t>
            </a:r>
            <a:r>
              <a:rPr lang="en-US" sz="1800" b="1" i="0" u="none" dirty="0">
                <a:solidFill>
                  <a:srgbClr val="002C77"/>
                </a:solidFill>
                <a:latin typeface="Arial"/>
                <a:ea typeface="Arial"/>
                <a:cs typeface="Arial"/>
                <a:sym typeface="Arial"/>
              </a:rPr>
              <a:t> </a:t>
            </a:r>
            <a:r>
              <a:rPr lang="en-US" sz="1800" b="1" i="0" u="none" dirty="0" err="1">
                <a:solidFill>
                  <a:srgbClr val="002C77"/>
                </a:solidFill>
                <a:latin typeface="Arial"/>
                <a:ea typeface="Arial"/>
                <a:cs typeface="Arial"/>
                <a:sym typeface="Arial"/>
              </a:rPr>
              <a:t>kanalizācija</a:t>
            </a:r>
            <a:r>
              <a:rPr lang="en-US" sz="1800" b="1" i="0" u="none" dirty="0">
                <a:solidFill>
                  <a:srgbClr val="002C77"/>
                </a:solidFill>
                <a:latin typeface="Arial"/>
                <a:ea typeface="Arial"/>
                <a:cs typeface="Arial"/>
                <a:sym typeface="Arial"/>
              </a:rPr>
              <a:t> un </a:t>
            </a:r>
            <a:r>
              <a:rPr lang="en-US" sz="1800" b="1" i="0" u="none" dirty="0" err="1" smtClean="0">
                <a:solidFill>
                  <a:srgbClr val="002C77"/>
                </a:solidFill>
                <a:latin typeface="Arial"/>
                <a:ea typeface="Arial"/>
                <a:cs typeface="Arial"/>
                <a:sym typeface="Arial"/>
              </a:rPr>
              <a:t>inženierkonstrukciju</a:t>
            </a:r>
            <a:r>
              <a:rPr lang="en-US" sz="1800" b="1" i="0" u="none" dirty="0" smtClean="0">
                <a:solidFill>
                  <a:srgbClr val="002C77"/>
                </a:solidFill>
                <a:latin typeface="Arial"/>
                <a:ea typeface="Arial"/>
                <a:cs typeface="Arial"/>
                <a:sym typeface="Arial"/>
              </a:rPr>
              <a:t> </a:t>
            </a:r>
            <a:r>
              <a:rPr lang="en-US" sz="1800" b="1" i="0" u="none" dirty="0" err="1">
                <a:solidFill>
                  <a:srgbClr val="002C77"/>
                </a:solidFill>
                <a:latin typeface="Arial"/>
                <a:ea typeface="Arial"/>
                <a:cs typeface="Arial"/>
                <a:sym typeface="Arial"/>
              </a:rPr>
              <a:t>sazemēšana</a:t>
            </a:r>
            <a:endParaRPr lang="en-US" sz="1800" b="1" i="0" u="none" dirty="0">
              <a:solidFill>
                <a:srgbClr val="002C77"/>
              </a:solidFill>
              <a:latin typeface="Arial"/>
              <a:ea typeface="Arial"/>
              <a:cs typeface="Arial"/>
              <a:sym typeface="Arial"/>
            </a:endParaRPr>
          </a:p>
        </p:txBody>
      </p:sp>
      <p:grpSp>
        <p:nvGrpSpPr>
          <p:cNvPr id="441" name="Shape 441"/>
          <p:cNvGrpSpPr/>
          <p:nvPr/>
        </p:nvGrpSpPr>
        <p:grpSpPr>
          <a:xfrm>
            <a:off x="9525" y="620711"/>
            <a:ext cx="9144000" cy="287336"/>
            <a:chOff x="0" y="0"/>
            <a:chExt cx="2147483646" cy="2147483647"/>
          </a:xfrm>
        </p:grpSpPr>
        <p:sp>
          <p:nvSpPr>
            <p:cNvPr id="442" name="Shape 442"/>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43" name="Shape 443"/>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444" name="Shape 444"/>
          <p:cNvPicPr preferRelativeResize="0"/>
          <p:nvPr/>
        </p:nvPicPr>
        <p:blipFill rotWithShape="1">
          <a:blip r:embed="rId3">
            <a:alphaModFix/>
          </a:blip>
          <a:srcRect l="42040" t="13348" r="1082" b="746"/>
          <a:stretch/>
        </p:blipFill>
        <p:spPr>
          <a:xfrm>
            <a:off x="971550" y="1196975"/>
            <a:ext cx="7561261" cy="5111750"/>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449" name="Shape 449"/>
          <p:cNvGrpSpPr/>
          <p:nvPr/>
        </p:nvGrpSpPr>
        <p:grpSpPr>
          <a:xfrm>
            <a:off x="1586" y="6551612"/>
            <a:ext cx="9144000" cy="287336"/>
            <a:chOff x="0" y="0"/>
            <a:chExt cx="2147483646" cy="2147483647"/>
          </a:xfrm>
        </p:grpSpPr>
        <p:sp>
          <p:nvSpPr>
            <p:cNvPr id="450" name="Shape 450"/>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51" name="Shape 451"/>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452" name="Shape 452"/>
          <p:cNvSpPr txBox="1"/>
          <p:nvPr/>
        </p:nvSpPr>
        <p:spPr>
          <a:xfrm>
            <a:off x="2205036" y="188911"/>
            <a:ext cx="4737100" cy="368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Nepieciešamā SCB iekārtu rekonstrukcija</a:t>
            </a:r>
          </a:p>
        </p:txBody>
      </p:sp>
      <p:grpSp>
        <p:nvGrpSpPr>
          <p:cNvPr id="453" name="Shape 453"/>
          <p:cNvGrpSpPr/>
          <p:nvPr/>
        </p:nvGrpSpPr>
        <p:grpSpPr>
          <a:xfrm>
            <a:off x="9525" y="620711"/>
            <a:ext cx="9144000" cy="287336"/>
            <a:chOff x="0" y="0"/>
            <a:chExt cx="2147483646" cy="2147483647"/>
          </a:xfrm>
        </p:grpSpPr>
        <p:sp>
          <p:nvSpPr>
            <p:cNvPr id="454" name="Shape 454"/>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55" name="Shape 455"/>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aphicFrame>
        <p:nvGraphicFramePr>
          <p:cNvPr id="456" name="Shape 456"/>
          <p:cNvGraphicFramePr/>
          <p:nvPr>
            <p:extLst>
              <p:ext uri="{D42A27DB-BD31-4B8C-83A1-F6EECF244321}">
                <p14:modId xmlns:p14="http://schemas.microsoft.com/office/powerpoint/2010/main" val="1744474169"/>
              </p:ext>
            </p:extLst>
          </p:nvPr>
        </p:nvGraphicFramePr>
        <p:xfrm>
          <a:off x="577061" y="3716337"/>
          <a:ext cx="7993050" cy="2739625"/>
        </p:xfrm>
        <a:graphic>
          <a:graphicData uri="http://schemas.openxmlformats.org/drawingml/2006/table">
            <a:tbl>
              <a:tblPr>
                <a:noFill/>
                <a:tableStyleId>{61A72380-B4C9-46C4-A45B-ACB0160D4B16}</a:tableStyleId>
              </a:tblPr>
              <a:tblGrid>
                <a:gridCol w="504825"/>
                <a:gridCol w="5543550"/>
                <a:gridCol w="720725"/>
                <a:gridCol w="1223950"/>
              </a:tblGrid>
              <a:tr h="367902">
                <a:tc>
                  <a:txBody>
                    <a:bodyPr/>
                    <a:lstStyle/>
                    <a:p>
                      <a:pPr marL="0" marR="0" lvl="0" indent="0" algn="l" rtl="0">
                        <a:spcBef>
                          <a:spcPts val="0"/>
                        </a:spcBef>
                        <a:buSzPct val="25000"/>
                        <a:buNone/>
                      </a:pPr>
                      <a:endParaRPr sz="1800" dirty="0">
                        <a:solidFill>
                          <a:schemeClr val="dk1"/>
                        </a:solidFill>
                        <a:latin typeface="Calibri"/>
                        <a:ea typeface="Calibri"/>
                        <a:cs typeface="Calibri"/>
                        <a:sym typeface="Calibri"/>
                      </a:endParaRP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8EB4E3"/>
                    </a:solidFill>
                  </a:tcPr>
                </a:tc>
                <a:tc>
                  <a:txBody>
                    <a:bodyPr/>
                    <a:lstStyle/>
                    <a:p>
                      <a:pPr marL="0" marR="0" lvl="0" indent="0" algn="ctr" rtl="0">
                        <a:lnSpc>
                          <a:spcPct val="100000"/>
                        </a:lnSpc>
                        <a:spcBef>
                          <a:spcPts val="0"/>
                        </a:spcBef>
                        <a:spcAft>
                          <a:spcPts val="0"/>
                        </a:spcAft>
                        <a:buClr>
                          <a:schemeClr val="lt1"/>
                        </a:buClr>
                        <a:buSzPct val="25000"/>
                        <a:buFont typeface="Calibri"/>
                        <a:buNone/>
                      </a:pPr>
                      <a:r>
                        <a:rPr lang="en-US" sz="1800" b="1" i="0" u="none">
                          <a:solidFill>
                            <a:schemeClr val="lt1"/>
                          </a:solidFill>
                          <a:latin typeface="Calibri"/>
                          <a:ea typeface="Calibri"/>
                          <a:cs typeface="Calibri"/>
                          <a:sym typeface="Calibri"/>
                        </a:rPr>
                        <a:t> SCB iekārtas stacijās</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8EB4E3"/>
                    </a:solidFill>
                  </a:tcPr>
                </a:tc>
                <a:tc>
                  <a:txBody>
                    <a:bodyPr/>
                    <a:lstStyle/>
                    <a:p>
                      <a:pPr marL="0" marR="0" lvl="0" indent="0" algn="ctr" rtl="0">
                        <a:lnSpc>
                          <a:spcPct val="100000"/>
                        </a:lnSpc>
                        <a:spcBef>
                          <a:spcPts val="0"/>
                        </a:spcBef>
                        <a:spcAft>
                          <a:spcPts val="0"/>
                        </a:spcAft>
                        <a:buClr>
                          <a:schemeClr val="lt1"/>
                        </a:buClr>
                        <a:buSzPct val="25000"/>
                        <a:buFont typeface="Calibri"/>
                        <a:buNone/>
                      </a:pPr>
                      <a:r>
                        <a:rPr lang="en-US" sz="1200" b="1" i="0" u="none">
                          <a:solidFill>
                            <a:schemeClr val="lt1"/>
                          </a:solidFill>
                          <a:latin typeface="Calibri"/>
                          <a:ea typeface="Calibri"/>
                          <a:cs typeface="Calibri"/>
                          <a:sym typeface="Calibri"/>
                        </a:rPr>
                        <a:t>stacijas</a:t>
                      </a:r>
                    </a:p>
                    <a:p>
                      <a:pPr marL="0" marR="0" lvl="0" indent="0" algn="ctr" rtl="0">
                        <a:lnSpc>
                          <a:spcPct val="100000"/>
                        </a:lnSpc>
                        <a:spcBef>
                          <a:spcPts val="0"/>
                        </a:spcBef>
                        <a:spcAft>
                          <a:spcPts val="0"/>
                        </a:spcAft>
                        <a:buClr>
                          <a:schemeClr val="lt1"/>
                        </a:buClr>
                        <a:buSzPct val="25000"/>
                        <a:buFont typeface="Calibri"/>
                        <a:buNone/>
                      </a:pPr>
                      <a:r>
                        <a:rPr lang="en-US" sz="1200" b="1" i="0" u="none">
                          <a:solidFill>
                            <a:schemeClr val="lt1"/>
                          </a:solidFill>
                          <a:latin typeface="Calibri"/>
                          <a:ea typeface="Calibri"/>
                          <a:cs typeface="Calibri"/>
                          <a:sym typeface="Calibri"/>
                        </a:rPr>
                        <a:t>(gb)</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8EB4E3"/>
                    </a:solidFill>
                  </a:tcPr>
                </a:tc>
                <a:tc>
                  <a:txBody>
                    <a:bodyPr/>
                    <a:lstStyle/>
                    <a:p>
                      <a:pPr marL="0" marR="0" lvl="0" indent="0" algn="ctr" rtl="0">
                        <a:lnSpc>
                          <a:spcPct val="100000"/>
                        </a:lnSpc>
                        <a:spcBef>
                          <a:spcPts val="0"/>
                        </a:spcBef>
                        <a:spcAft>
                          <a:spcPts val="0"/>
                        </a:spcAft>
                        <a:buClr>
                          <a:schemeClr val="lt1"/>
                        </a:buClr>
                        <a:buSzPct val="25000"/>
                        <a:buFont typeface="Calibri"/>
                        <a:buNone/>
                      </a:pPr>
                      <a:r>
                        <a:rPr lang="en-US" sz="1200" b="1" i="0" u="none">
                          <a:solidFill>
                            <a:schemeClr val="lt1"/>
                          </a:solidFill>
                          <a:latin typeface="Calibri"/>
                          <a:ea typeface="Calibri"/>
                          <a:cs typeface="Calibri"/>
                          <a:sym typeface="Calibri"/>
                        </a:rPr>
                        <a:t>Pārmijas stacijās  (gb)</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8EB4E3"/>
                    </a:solidFill>
                  </a:tcPr>
                </a:tc>
              </a:tr>
              <a:tr h="367902">
                <a:tc>
                  <a:txBody>
                    <a:bodyPr/>
                    <a:lstStyle/>
                    <a:p>
                      <a:pPr marL="0" marR="0" lvl="0" indent="0" algn="ctr" rtl="0">
                        <a:lnSpc>
                          <a:spcPct val="100000"/>
                        </a:lnSpc>
                        <a:spcBef>
                          <a:spcPts val="0"/>
                        </a:spcBef>
                        <a:spcAft>
                          <a:spcPts val="0"/>
                        </a:spcAft>
                        <a:buClr>
                          <a:schemeClr val="lt1"/>
                        </a:buClr>
                        <a:buSzPct val="25000"/>
                        <a:buFont typeface="Times New Roman"/>
                        <a:buNone/>
                      </a:pPr>
                      <a:r>
                        <a:rPr lang="en-US" sz="1800" b="1" i="0" u="none">
                          <a:solidFill>
                            <a:schemeClr val="lt1"/>
                          </a:solidFill>
                          <a:latin typeface="Times New Roman"/>
                          <a:ea typeface="Times New Roman"/>
                          <a:cs typeface="Times New Roman"/>
                          <a:sym typeface="Times New Roman"/>
                        </a:rPr>
                        <a:t>1.</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8EB4E3"/>
                    </a:solidFill>
                  </a:tcPr>
                </a:tc>
                <a:tc>
                  <a:txBody>
                    <a:bodyPr/>
                    <a:lstStyle/>
                    <a:p>
                      <a:pPr marL="0" marR="0" lvl="0" indent="0" algn="l" rtl="0">
                        <a:lnSpc>
                          <a:spcPct val="100000"/>
                        </a:lnSpc>
                        <a:spcBef>
                          <a:spcPts val="0"/>
                        </a:spcBef>
                        <a:spcAft>
                          <a:spcPts val="0"/>
                        </a:spcAft>
                        <a:buClr>
                          <a:schemeClr val="lt1"/>
                        </a:buClr>
                        <a:buSzPct val="25000"/>
                        <a:buFont typeface="Calibri"/>
                        <a:buNone/>
                      </a:pPr>
                      <a:r>
                        <a:rPr lang="en-US" sz="1200" b="1" i="0" u="none" dirty="0">
                          <a:solidFill>
                            <a:schemeClr val="lt1"/>
                          </a:solidFill>
                          <a:latin typeface="Calibri"/>
                          <a:ea typeface="Calibri"/>
                          <a:cs typeface="Calibri"/>
                          <a:sym typeface="Calibri"/>
                        </a:rPr>
                        <a:t> EĶ </a:t>
                      </a:r>
                      <a:r>
                        <a:rPr lang="en-US" sz="1200" b="1" i="0" u="none" dirty="0" err="1">
                          <a:solidFill>
                            <a:schemeClr val="lt1"/>
                          </a:solidFill>
                          <a:latin typeface="Calibri"/>
                          <a:ea typeface="Calibri"/>
                          <a:cs typeface="Calibri"/>
                          <a:sym typeface="Calibri"/>
                        </a:rPr>
                        <a:t>modernizācija</a:t>
                      </a:r>
                      <a:r>
                        <a:rPr lang="en-US" sz="1200" b="1" i="0" u="none" dirty="0">
                          <a:solidFill>
                            <a:schemeClr val="lt1"/>
                          </a:solidFill>
                          <a:latin typeface="Calibri"/>
                          <a:ea typeface="Calibri"/>
                          <a:cs typeface="Calibri"/>
                          <a:sym typeface="Calibri"/>
                        </a:rPr>
                        <a:t> (ЭЦ) (</a:t>
                      </a:r>
                      <a:r>
                        <a:rPr lang="en-US" sz="1200" b="1" i="0" u="none" dirty="0" err="1">
                          <a:solidFill>
                            <a:schemeClr val="lt1"/>
                          </a:solidFill>
                          <a:latin typeface="Calibri"/>
                          <a:ea typeface="Calibri"/>
                          <a:cs typeface="Calibri"/>
                          <a:sym typeface="Calibri"/>
                        </a:rPr>
                        <a:t>novecojušo</a:t>
                      </a:r>
                      <a:r>
                        <a:rPr lang="en-US" sz="1200" b="1" i="0" u="none" dirty="0">
                          <a:solidFill>
                            <a:schemeClr val="lt1"/>
                          </a:solidFill>
                          <a:latin typeface="Calibri"/>
                          <a:ea typeface="Calibri"/>
                          <a:cs typeface="Calibri"/>
                          <a:sym typeface="Calibri"/>
                        </a:rPr>
                        <a:t> SCB </a:t>
                      </a:r>
                      <a:r>
                        <a:rPr lang="en-US" sz="1200" b="1" i="0" u="none" dirty="0" err="1">
                          <a:solidFill>
                            <a:schemeClr val="lt1"/>
                          </a:solidFill>
                          <a:latin typeface="Calibri"/>
                          <a:ea typeface="Calibri"/>
                          <a:cs typeface="Calibri"/>
                          <a:sym typeface="Calibri"/>
                        </a:rPr>
                        <a:t>iekārtu</a:t>
                      </a:r>
                      <a:r>
                        <a:rPr lang="en-US" sz="1200" b="1" i="0" u="none" dirty="0">
                          <a:solidFill>
                            <a:schemeClr val="lt1"/>
                          </a:solidFill>
                          <a:latin typeface="Calibri"/>
                          <a:ea typeface="Calibri"/>
                          <a:cs typeface="Calibri"/>
                          <a:sym typeface="Calibri"/>
                        </a:rPr>
                        <a:t> </a:t>
                      </a:r>
                      <a:r>
                        <a:rPr lang="en-US" sz="1200" b="1" i="0" u="none" dirty="0" err="1">
                          <a:solidFill>
                            <a:schemeClr val="lt1"/>
                          </a:solidFill>
                          <a:latin typeface="Calibri"/>
                          <a:ea typeface="Calibri"/>
                          <a:cs typeface="Calibri"/>
                          <a:sym typeface="Calibri"/>
                        </a:rPr>
                        <a:t>nomaiņa</a:t>
                      </a:r>
                      <a:r>
                        <a:rPr lang="en-US" sz="1200" b="1" i="0" u="none" dirty="0">
                          <a:solidFill>
                            <a:schemeClr val="lt1"/>
                          </a:solidFill>
                          <a:latin typeface="Calibri"/>
                          <a:ea typeface="Calibri"/>
                          <a:cs typeface="Calibri"/>
                          <a:sym typeface="Calibri"/>
                        </a:rPr>
                        <a:t> </a:t>
                      </a:r>
                      <a:r>
                        <a:rPr lang="en-US" sz="1200" b="1" i="0" u="none" dirty="0" err="1">
                          <a:solidFill>
                            <a:schemeClr val="lt1"/>
                          </a:solidFill>
                          <a:latin typeface="Calibri"/>
                          <a:ea typeface="Calibri"/>
                          <a:cs typeface="Calibri"/>
                          <a:sym typeface="Calibri"/>
                        </a:rPr>
                        <a:t>uz</a:t>
                      </a:r>
                      <a:r>
                        <a:rPr lang="en-US" sz="1200" b="1" i="0" u="none" dirty="0">
                          <a:solidFill>
                            <a:schemeClr val="lt1"/>
                          </a:solidFill>
                          <a:latin typeface="Calibri"/>
                          <a:ea typeface="Calibri"/>
                          <a:cs typeface="Calibri"/>
                          <a:sym typeface="Calibri"/>
                        </a:rPr>
                        <a:t> </a:t>
                      </a:r>
                      <a:r>
                        <a:rPr lang="en-US" sz="1200" b="1" i="0" u="none" dirty="0" err="1">
                          <a:solidFill>
                            <a:schemeClr val="lt1"/>
                          </a:solidFill>
                          <a:latin typeface="Calibri"/>
                          <a:ea typeface="Calibri"/>
                          <a:cs typeface="Calibri"/>
                          <a:sym typeface="Calibri"/>
                        </a:rPr>
                        <a:t>mūsdienīgām</a:t>
                      </a:r>
                      <a:r>
                        <a:rPr lang="en-US" sz="1200" b="1" i="0" u="none" dirty="0">
                          <a:solidFill>
                            <a:schemeClr val="lt1"/>
                          </a:solidFill>
                          <a:latin typeface="Calibri"/>
                          <a:ea typeface="Calibri"/>
                          <a:cs typeface="Calibri"/>
                          <a:sym typeface="Calibri"/>
                        </a:rPr>
                        <a:t>  MPC (</a:t>
                      </a:r>
                      <a:r>
                        <a:rPr lang="en-US" sz="1200" b="1" i="0" u="none" dirty="0" err="1">
                          <a:solidFill>
                            <a:schemeClr val="lt1"/>
                          </a:solidFill>
                          <a:latin typeface="Calibri"/>
                          <a:ea typeface="Calibri"/>
                          <a:cs typeface="Calibri"/>
                          <a:sym typeface="Calibri"/>
                        </a:rPr>
                        <a:t>современные</a:t>
                      </a:r>
                      <a:r>
                        <a:rPr lang="en-US" sz="1200" b="1" i="0" u="none" dirty="0">
                          <a:solidFill>
                            <a:schemeClr val="lt1"/>
                          </a:solidFill>
                          <a:latin typeface="Calibri"/>
                          <a:ea typeface="Calibri"/>
                          <a:cs typeface="Calibri"/>
                          <a:sym typeface="Calibri"/>
                        </a:rPr>
                        <a:t> МПЦ)</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8EB4E3"/>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600" b="1" i="0" u="none">
                          <a:solidFill>
                            <a:srgbClr val="000000"/>
                          </a:solidFill>
                          <a:latin typeface="Calibri"/>
                          <a:ea typeface="Calibri"/>
                          <a:cs typeface="Calibri"/>
                          <a:sym typeface="Calibri"/>
                        </a:rPr>
                        <a:t>23</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600" b="1" i="0" u="none">
                          <a:solidFill>
                            <a:srgbClr val="000000"/>
                          </a:solidFill>
                          <a:latin typeface="Calibri"/>
                          <a:ea typeface="Calibri"/>
                          <a:cs typeface="Calibri"/>
                          <a:sym typeface="Calibri"/>
                        </a:rPr>
                        <a:t>501</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r>
              <a:tr h="483578">
                <a:tc>
                  <a:txBody>
                    <a:bodyPr/>
                    <a:lstStyle/>
                    <a:p>
                      <a:pPr marL="0" marR="0" lvl="0" indent="0" algn="ctr" rtl="0">
                        <a:lnSpc>
                          <a:spcPct val="100000"/>
                        </a:lnSpc>
                        <a:spcBef>
                          <a:spcPts val="0"/>
                        </a:spcBef>
                        <a:spcAft>
                          <a:spcPts val="0"/>
                        </a:spcAft>
                        <a:buClr>
                          <a:schemeClr val="lt1"/>
                        </a:buClr>
                        <a:buSzPct val="25000"/>
                        <a:buFont typeface="Calibri"/>
                        <a:buNone/>
                      </a:pPr>
                      <a:r>
                        <a:rPr lang="en-US" sz="1800" b="1" i="0" u="none">
                          <a:solidFill>
                            <a:schemeClr val="lt1"/>
                          </a:solidFill>
                          <a:latin typeface="Calibri"/>
                          <a:ea typeface="Calibri"/>
                          <a:cs typeface="Calibri"/>
                          <a:sym typeface="Calibri"/>
                        </a:rPr>
                        <a:t>2.</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8EB4E3"/>
                    </a:solidFill>
                  </a:tcPr>
                </a:tc>
                <a:tc>
                  <a:txBody>
                    <a:bodyPr/>
                    <a:lstStyle/>
                    <a:p>
                      <a:pPr marL="0" marR="0" lvl="0" indent="0" algn="l" rtl="0">
                        <a:lnSpc>
                          <a:spcPct val="100000"/>
                        </a:lnSpc>
                        <a:spcBef>
                          <a:spcPts val="0"/>
                        </a:spcBef>
                        <a:spcAft>
                          <a:spcPts val="0"/>
                        </a:spcAft>
                        <a:buClr>
                          <a:schemeClr val="lt1"/>
                        </a:buClr>
                        <a:buSzPct val="25000"/>
                        <a:buFont typeface="Calibri"/>
                        <a:buNone/>
                      </a:pPr>
                      <a:r>
                        <a:rPr lang="en-US" sz="1200" b="1" i="0" u="none">
                          <a:solidFill>
                            <a:schemeClr val="lt1"/>
                          </a:solidFill>
                          <a:latin typeface="Calibri"/>
                          <a:ea typeface="Calibri"/>
                          <a:cs typeface="Calibri"/>
                          <a:sym typeface="Calibri"/>
                        </a:rPr>
                        <a:t>Rekonstrukcija MPC Thales (stacija), vilces strāvas kanalizācija 25 kV; Konfigurācija ALSN 50 Hz nomaiņa uz75 Hz;</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8EB4E3"/>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600" b="1" i="0" u="none">
                          <a:solidFill>
                            <a:srgbClr val="000000"/>
                          </a:solidFill>
                          <a:latin typeface="Calibri"/>
                          <a:ea typeface="Calibri"/>
                          <a:cs typeface="Calibri"/>
                          <a:sym typeface="Calibri"/>
                        </a:rPr>
                        <a:t>26</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9D9D9"/>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600" b="1" i="0" u="none">
                          <a:solidFill>
                            <a:srgbClr val="000000"/>
                          </a:solidFill>
                          <a:latin typeface="Calibri"/>
                          <a:ea typeface="Calibri"/>
                          <a:cs typeface="Calibri"/>
                          <a:sym typeface="Calibri"/>
                        </a:rPr>
                        <a:t>252</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9D9D9"/>
                    </a:solidFill>
                  </a:tcPr>
                </a:tc>
              </a:tr>
              <a:tr h="474651">
                <a:tc>
                  <a:txBody>
                    <a:bodyPr/>
                    <a:lstStyle/>
                    <a:p>
                      <a:pPr marL="0" marR="0" lvl="0" indent="0" algn="ctr" rtl="0">
                        <a:lnSpc>
                          <a:spcPct val="100000"/>
                        </a:lnSpc>
                        <a:spcBef>
                          <a:spcPts val="0"/>
                        </a:spcBef>
                        <a:spcAft>
                          <a:spcPts val="0"/>
                        </a:spcAft>
                        <a:buClr>
                          <a:schemeClr val="lt1"/>
                        </a:buClr>
                        <a:buSzPct val="25000"/>
                        <a:buFont typeface="Times New Roman"/>
                        <a:buNone/>
                      </a:pPr>
                      <a:r>
                        <a:rPr lang="en-US" sz="1800" b="1" i="0" u="none">
                          <a:solidFill>
                            <a:schemeClr val="lt1"/>
                          </a:solidFill>
                          <a:latin typeface="Times New Roman"/>
                          <a:ea typeface="Times New Roman"/>
                          <a:cs typeface="Times New Roman"/>
                          <a:sym typeface="Times New Roman"/>
                        </a:rPr>
                        <a:t>3.</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8EB4E3"/>
                    </a:solidFill>
                  </a:tcPr>
                </a:tc>
                <a:tc>
                  <a:txBody>
                    <a:bodyPr/>
                    <a:lstStyle/>
                    <a:p>
                      <a:pPr marL="0" marR="0" lvl="0" indent="0" algn="l" rtl="0">
                        <a:lnSpc>
                          <a:spcPct val="100000"/>
                        </a:lnSpc>
                        <a:spcBef>
                          <a:spcPts val="0"/>
                        </a:spcBef>
                        <a:spcAft>
                          <a:spcPts val="0"/>
                        </a:spcAft>
                        <a:buClr>
                          <a:schemeClr val="lt1"/>
                        </a:buClr>
                        <a:buSzPct val="25000"/>
                        <a:buFont typeface="Calibri"/>
                        <a:buNone/>
                      </a:pPr>
                      <a:r>
                        <a:rPr lang="en-US" sz="1200" b="1" i="0" u="none">
                          <a:solidFill>
                            <a:schemeClr val="lt1"/>
                          </a:solidFill>
                          <a:latin typeface="Calibri"/>
                          <a:ea typeface="Calibri"/>
                          <a:cs typeface="Calibri"/>
                          <a:sym typeface="Calibri"/>
                        </a:rPr>
                        <a:t> Rekonstrukcija MPC Bombardier (Stacija), vilces strāvas kanalizācija 25 kV; Konfigurācija ALSN 50 Hz nomaiņa uz75 Hz;</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8EB4E3"/>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600" b="1" i="0" u="none">
                          <a:solidFill>
                            <a:srgbClr val="000000"/>
                          </a:solidFill>
                          <a:latin typeface="Calibri"/>
                          <a:ea typeface="Calibri"/>
                          <a:cs typeface="Calibri"/>
                          <a:sym typeface="Calibri"/>
                        </a:rPr>
                        <a:t>29</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600" b="1" i="0" u="none">
                          <a:solidFill>
                            <a:srgbClr val="000000"/>
                          </a:solidFill>
                          <a:latin typeface="Calibri"/>
                          <a:ea typeface="Calibri"/>
                          <a:cs typeface="Calibri"/>
                          <a:sym typeface="Calibri"/>
                        </a:rPr>
                        <a:t>501</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r>
              <a:tr h="1035626">
                <a:tc>
                  <a:txBody>
                    <a:bodyPr/>
                    <a:lstStyle/>
                    <a:p>
                      <a:pPr marL="0" marR="0" lvl="0" indent="0" algn="ctr" rtl="0">
                        <a:lnSpc>
                          <a:spcPct val="100000"/>
                        </a:lnSpc>
                        <a:spcBef>
                          <a:spcPts val="0"/>
                        </a:spcBef>
                        <a:spcAft>
                          <a:spcPts val="0"/>
                        </a:spcAft>
                        <a:buClr>
                          <a:schemeClr val="lt1"/>
                        </a:buClr>
                        <a:buSzPct val="25000"/>
                        <a:buFont typeface="Times New Roman"/>
                        <a:buNone/>
                      </a:pPr>
                      <a:r>
                        <a:rPr lang="en-US" sz="1800" b="1" i="0" u="none">
                          <a:solidFill>
                            <a:schemeClr val="lt1"/>
                          </a:solidFill>
                          <a:latin typeface="Times New Roman"/>
                          <a:ea typeface="Times New Roman"/>
                          <a:cs typeface="Times New Roman"/>
                          <a:sym typeface="Times New Roman"/>
                        </a:rPr>
                        <a:t>4.</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8EB4E3"/>
                    </a:solidFill>
                  </a:tcPr>
                </a:tc>
                <a:tc>
                  <a:txBody>
                    <a:bodyPr/>
                    <a:lstStyle/>
                    <a:p>
                      <a:pPr marL="0" marR="0" lvl="0" indent="0" algn="l" rtl="0">
                        <a:lnSpc>
                          <a:spcPct val="100000"/>
                        </a:lnSpc>
                        <a:spcBef>
                          <a:spcPts val="0"/>
                        </a:spcBef>
                        <a:spcAft>
                          <a:spcPts val="0"/>
                        </a:spcAft>
                        <a:buClr>
                          <a:schemeClr val="lt1"/>
                        </a:buClr>
                        <a:buSzPct val="25000"/>
                        <a:buFont typeface="Calibri"/>
                        <a:buNone/>
                      </a:pPr>
                      <a:r>
                        <a:rPr lang="en-US" sz="1200" b="1" i="0" u="none" dirty="0">
                          <a:solidFill>
                            <a:schemeClr val="lt1"/>
                          </a:solidFill>
                          <a:latin typeface="Calibri"/>
                          <a:ea typeface="Calibri"/>
                          <a:cs typeface="Calibri"/>
                          <a:sym typeface="Calibri"/>
                        </a:rPr>
                        <a:t>  </a:t>
                      </a:r>
                      <a:r>
                        <a:rPr lang="en-US" sz="1200" b="1" i="0" u="none" dirty="0" err="1">
                          <a:solidFill>
                            <a:schemeClr val="lt1"/>
                          </a:solidFill>
                          <a:latin typeface="Calibri"/>
                          <a:ea typeface="Calibri"/>
                          <a:cs typeface="Calibri"/>
                          <a:sym typeface="Calibri"/>
                        </a:rPr>
                        <a:t>Iekārtu</a:t>
                      </a:r>
                      <a:r>
                        <a:rPr lang="en-US" sz="1200" b="1" i="0" u="none" dirty="0">
                          <a:solidFill>
                            <a:schemeClr val="lt1"/>
                          </a:solidFill>
                          <a:latin typeface="Calibri"/>
                          <a:ea typeface="Calibri"/>
                          <a:cs typeface="Calibri"/>
                          <a:sym typeface="Calibri"/>
                        </a:rPr>
                        <a:t> ЭЦ (РПЦ; БМРЦ)  </a:t>
                      </a:r>
                      <a:r>
                        <a:rPr lang="en-US" sz="1200" b="1" i="0" u="none" dirty="0" err="1">
                          <a:solidFill>
                            <a:schemeClr val="lt1"/>
                          </a:solidFill>
                          <a:latin typeface="Calibri"/>
                          <a:ea typeface="Calibri"/>
                          <a:cs typeface="Calibri"/>
                          <a:sym typeface="Calibri"/>
                        </a:rPr>
                        <a:t>rekanstrukcija</a:t>
                      </a:r>
                      <a:r>
                        <a:rPr lang="en-US" sz="1200" b="1" i="0" u="none" dirty="0">
                          <a:solidFill>
                            <a:schemeClr val="lt1"/>
                          </a:solidFill>
                          <a:latin typeface="Calibri"/>
                          <a:ea typeface="Calibri"/>
                          <a:cs typeface="Calibri"/>
                          <a:sym typeface="Calibri"/>
                        </a:rPr>
                        <a:t>, </a:t>
                      </a:r>
                      <a:r>
                        <a:rPr lang="en-US" sz="1200" b="1" i="0" u="none" dirty="0" err="1">
                          <a:solidFill>
                            <a:schemeClr val="lt1"/>
                          </a:solidFill>
                          <a:latin typeface="Calibri"/>
                          <a:ea typeface="Calibri"/>
                          <a:cs typeface="Calibri"/>
                          <a:sym typeface="Calibri"/>
                        </a:rPr>
                        <a:t>vilces</a:t>
                      </a:r>
                      <a:r>
                        <a:rPr lang="en-US" sz="1200" b="1" i="0" u="none" dirty="0">
                          <a:solidFill>
                            <a:schemeClr val="lt1"/>
                          </a:solidFill>
                          <a:latin typeface="Calibri"/>
                          <a:ea typeface="Calibri"/>
                          <a:cs typeface="Calibri"/>
                          <a:sym typeface="Calibri"/>
                        </a:rPr>
                        <a:t> </a:t>
                      </a:r>
                      <a:r>
                        <a:rPr lang="en-US" sz="1200" b="1" i="0" u="none" dirty="0" err="1">
                          <a:solidFill>
                            <a:schemeClr val="lt1"/>
                          </a:solidFill>
                          <a:latin typeface="Calibri"/>
                          <a:ea typeface="Calibri"/>
                          <a:cs typeface="Calibri"/>
                          <a:sym typeface="Calibri"/>
                        </a:rPr>
                        <a:t>strāvas</a:t>
                      </a:r>
                      <a:r>
                        <a:rPr lang="en-US" sz="1200" b="1" i="0" u="none" dirty="0">
                          <a:solidFill>
                            <a:schemeClr val="lt1"/>
                          </a:solidFill>
                          <a:latin typeface="Calibri"/>
                          <a:ea typeface="Calibri"/>
                          <a:cs typeface="Calibri"/>
                          <a:sym typeface="Calibri"/>
                        </a:rPr>
                        <a:t> </a:t>
                      </a:r>
                      <a:r>
                        <a:rPr lang="en-US" sz="1200" b="1" i="0" u="none" dirty="0" err="1">
                          <a:solidFill>
                            <a:schemeClr val="lt1"/>
                          </a:solidFill>
                          <a:latin typeface="Calibri"/>
                          <a:ea typeface="Calibri"/>
                          <a:cs typeface="Calibri"/>
                          <a:sym typeface="Calibri"/>
                        </a:rPr>
                        <a:t>kanalizācija</a:t>
                      </a:r>
                      <a:r>
                        <a:rPr lang="en-US" sz="1200" b="1" i="0" u="none" dirty="0">
                          <a:solidFill>
                            <a:schemeClr val="lt1"/>
                          </a:solidFill>
                          <a:latin typeface="Calibri"/>
                          <a:ea typeface="Calibri"/>
                          <a:cs typeface="Calibri"/>
                          <a:sym typeface="Calibri"/>
                        </a:rPr>
                        <a:t> 25 kV; </a:t>
                      </a:r>
                      <a:r>
                        <a:rPr lang="en-US" sz="1200" b="1" i="0" u="none" dirty="0" err="1">
                          <a:solidFill>
                            <a:schemeClr val="lt1"/>
                          </a:solidFill>
                          <a:latin typeface="Calibri"/>
                          <a:ea typeface="Calibri"/>
                          <a:cs typeface="Calibri"/>
                          <a:sym typeface="Calibri"/>
                        </a:rPr>
                        <a:t>Konfigurācija</a:t>
                      </a:r>
                      <a:r>
                        <a:rPr lang="en-US" sz="1200" b="1" i="0" u="none" dirty="0">
                          <a:solidFill>
                            <a:schemeClr val="lt1"/>
                          </a:solidFill>
                          <a:latin typeface="Calibri"/>
                          <a:ea typeface="Calibri"/>
                          <a:cs typeface="Calibri"/>
                          <a:sym typeface="Calibri"/>
                        </a:rPr>
                        <a:t> ALSN 50 Hz, </a:t>
                      </a:r>
                      <a:r>
                        <a:rPr lang="en-US" sz="1200" b="1" i="0" u="none" dirty="0" err="1">
                          <a:solidFill>
                            <a:schemeClr val="lt1"/>
                          </a:solidFill>
                          <a:latin typeface="Calibri"/>
                          <a:ea typeface="Calibri"/>
                          <a:cs typeface="Calibri"/>
                          <a:sym typeface="Calibri"/>
                        </a:rPr>
                        <a:t>nomaiņa</a:t>
                      </a:r>
                      <a:r>
                        <a:rPr lang="en-US" sz="1200" b="1" i="0" u="none" dirty="0">
                          <a:solidFill>
                            <a:schemeClr val="lt1"/>
                          </a:solidFill>
                          <a:latin typeface="Calibri"/>
                          <a:ea typeface="Calibri"/>
                          <a:cs typeface="Calibri"/>
                          <a:sym typeface="Calibri"/>
                        </a:rPr>
                        <a:t> uz75 Hz; </a:t>
                      </a:r>
                      <a:r>
                        <a:rPr lang="en-US" sz="1200" b="1" i="0" u="none" dirty="0" err="1">
                          <a:solidFill>
                            <a:schemeClr val="lt1"/>
                          </a:solidFill>
                          <a:latin typeface="Calibri"/>
                          <a:ea typeface="Calibri"/>
                          <a:cs typeface="Calibri"/>
                          <a:sym typeface="Calibri"/>
                        </a:rPr>
                        <a:t>esošo</a:t>
                      </a:r>
                      <a:r>
                        <a:rPr lang="en-US" sz="1200" b="1" i="0" u="none" dirty="0">
                          <a:solidFill>
                            <a:schemeClr val="lt1"/>
                          </a:solidFill>
                          <a:latin typeface="Calibri"/>
                          <a:ea typeface="Calibri"/>
                          <a:cs typeface="Calibri"/>
                          <a:sym typeface="Calibri"/>
                        </a:rPr>
                        <a:t> </a:t>
                      </a:r>
                      <a:r>
                        <a:rPr lang="en-US" sz="1200" b="1" i="0" u="none" dirty="0" err="1">
                          <a:solidFill>
                            <a:schemeClr val="lt1"/>
                          </a:solidFill>
                          <a:latin typeface="Calibri"/>
                          <a:ea typeface="Calibri"/>
                          <a:cs typeface="Calibri"/>
                          <a:sym typeface="Calibri"/>
                        </a:rPr>
                        <a:t>kabeļu</a:t>
                      </a:r>
                      <a:r>
                        <a:rPr lang="en-US" sz="1200" b="1" i="0" u="none" dirty="0">
                          <a:solidFill>
                            <a:schemeClr val="lt1"/>
                          </a:solidFill>
                          <a:latin typeface="Calibri"/>
                          <a:ea typeface="Calibri"/>
                          <a:cs typeface="Calibri"/>
                          <a:sym typeface="Calibri"/>
                        </a:rPr>
                        <a:t> </a:t>
                      </a:r>
                      <a:r>
                        <a:rPr lang="en-US" sz="1200" b="1" i="0" u="none" dirty="0" err="1">
                          <a:solidFill>
                            <a:schemeClr val="lt1"/>
                          </a:solidFill>
                          <a:latin typeface="Calibri"/>
                          <a:ea typeface="Calibri"/>
                          <a:cs typeface="Calibri"/>
                          <a:sym typeface="Calibri"/>
                        </a:rPr>
                        <a:t>nomaiņa</a:t>
                      </a:r>
                      <a:r>
                        <a:rPr lang="en-US" sz="1200" b="1" i="0" u="none" dirty="0">
                          <a:solidFill>
                            <a:schemeClr val="lt1"/>
                          </a:solidFill>
                          <a:latin typeface="Calibri"/>
                          <a:ea typeface="Calibri"/>
                          <a:cs typeface="Calibri"/>
                          <a:sym typeface="Calibri"/>
                        </a:rPr>
                        <a:t> </a:t>
                      </a:r>
                      <a:r>
                        <a:rPr lang="en-US" sz="1200" b="1" i="0" u="none" dirty="0" err="1">
                          <a:solidFill>
                            <a:schemeClr val="lt1"/>
                          </a:solidFill>
                          <a:latin typeface="Calibri"/>
                          <a:ea typeface="Calibri"/>
                          <a:cs typeface="Calibri"/>
                          <a:sym typeface="Calibri"/>
                        </a:rPr>
                        <a:t>ar</a:t>
                      </a:r>
                      <a:r>
                        <a:rPr lang="en-US" sz="1200" b="1" i="0" u="none" dirty="0">
                          <a:solidFill>
                            <a:schemeClr val="lt1"/>
                          </a:solidFill>
                          <a:latin typeface="Calibri"/>
                          <a:ea typeface="Calibri"/>
                          <a:cs typeface="Calibri"/>
                          <a:sym typeface="Calibri"/>
                        </a:rPr>
                        <a:t> </a:t>
                      </a:r>
                      <a:r>
                        <a:rPr lang="en-US" sz="1200" b="1" i="0" u="none" dirty="0" err="1">
                          <a:solidFill>
                            <a:schemeClr val="lt1"/>
                          </a:solidFill>
                          <a:latin typeface="Calibri"/>
                          <a:ea typeface="Calibri"/>
                          <a:cs typeface="Calibri"/>
                          <a:sym typeface="Calibri"/>
                        </a:rPr>
                        <a:t>ekranētajiem</a:t>
                      </a:r>
                      <a:r>
                        <a:rPr lang="en-US" sz="1200" b="1" i="0" u="none" dirty="0">
                          <a:solidFill>
                            <a:schemeClr val="lt1"/>
                          </a:solidFill>
                          <a:latin typeface="Calibri"/>
                          <a:ea typeface="Calibri"/>
                          <a:cs typeface="Calibri"/>
                          <a:sym typeface="Calibri"/>
                        </a:rPr>
                        <a:t> </a:t>
                      </a:r>
                      <a:r>
                        <a:rPr lang="en-US" sz="1200" b="1" i="0" u="none" dirty="0" err="1">
                          <a:solidFill>
                            <a:schemeClr val="lt1"/>
                          </a:solidFill>
                          <a:latin typeface="Calibri"/>
                          <a:ea typeface="Calibri"/>
                          <a:cs typeface="Calibri"/>
                          <a:sym typeface="Calibri"/>
                        </a:rPr>
                        <a:t>kabeļiem</a:t>
                      </a:r>
                      <a:r>
                        <a:rPr lang="en-US" sz="1200" b="1" i="0" u="none" dirty="0" smtClean="0">
                          <a:solidFill>
                            <a:schemeClr val="lt1"/>
                          </a:solidFill>
                          <a:latin typeface="Calibri"/>
                          <a:ea typeface="Calibri"/>
                          <a:cs typeface="Calibri"/>
                          <a:sym typeface="Calibri"/>
                        </a:rPr>
                        <a:t>.</a:t>
                      </a:r>
                      <a:endParaRPr lang="en-US" sz="1200" b="1" i="0" u="none" dirty="0">
                        <a:solidFill>
                          <a:schemeClr val="lt1"/>
                        </a:solidFill>
                        <a:latin typeface="Calibri"/>
                        <a:ea typeface="Calibri"/>
                        <a:cs typeface="Calibri"/>
                        <a:sym typeface="Calibri"/>
                      </a:endParaRP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8EB4E3"/>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600" b="1" i="0" u="none">
                          <a:solidFill>
                            <a:srgbClr val="000000"/>
                          </a:solidFill>
                          <a:latin typeface="Calibri"/>
                          <a:ea typeface="Calibri"/>
                          <a:cs typeface="Calibri"/>
                          <a:sym typeface="Calibri"/>
                        </a:rPr>
                        <a:t>5</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9D9D9"/>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600" b="1" i="0" u="none" dirty="0">
                          <a:solidFill>
                            <a:srgbClr val="000000"/>
                          </a:solidFill>
                          <a:latin typeface="Calibri"/>
                          <a:ea typeface="Calibri"/>
                          <a:cs typeface="Calibri"/>
                          <a:sym typeface="Calibri"/>
                        </a:rPr>
                        <a:t>331</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9D9D9"/>
                    </a:solidFill>
                  </a:tcPr>
                </a:tc>
              </a:tr>
            </a:tbl>
          </a:graphicData>
        </a:graphic>
      </p:graphicFrame>
      <p:pic>
        <p:nvPicPr>
          <p:cNvPr id="457" name="Shape 457"/>
          <p:cNvPicPr preferRelativeResize="0"/>
          <p:nvPr/>
        </p:nvPicPr>
        <p:blipFill rotWithShape="1">
          <a:blip r:embed="rId3">
            <a:alphaModFix/>
          </a:blip>
          <a:srcRect/>
          <a:stretch/>
        </p:blipFill>
        <p:spPr>
          <a:xfrm>
            <a:off x="1182687" y="1047750"/>
            <a:ext cx="6662736" cy="2371725"/>
          </a:xfrm>
          <a:prstGeom prst="rect">
            <a:avLst/>
          </a:prstGeom>
          <a:noFill/>
          <a:ln>
            <a:noFill/>
          </a:ln>
        </p:spPr>
      </p:pic>
      <p:sp>
        <p:nvSpPr>
          <p:cNvPr id="459" name="Shape 459"/>
          <p:cNvSpPr/>
          <p:nvPr/>
        </p:nvSpPr>
        <p:spPr>
          <a:xfrm>
            <a:off x="2124075" y="3357562"/>
            <a:ext cx="431799" cy="358775"/>
          </a:xfrm>
          <a:prstGeom prst="ellipse">
            <a:avLst/>
          </a:prstGeom>
          <a:solidFill>
            <a:schemeClr val="accent1"/>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1</a:t>
            </a:r>
          </a:p>
        </p:txBody>
      </p:sp>
      <p:sp>
        <p:nvSpPr>
          <p:cNvPr id="460" name="Shape 460"/>
          <p:cNvSpPr/>
          <p:nvPr/>
        </p:nvSpPr>
        <p:spPr>
          <a:xfrm>
            <a:off x="3708400" y="3357562"/>
            <a:ext cx="431799" cy="358775"/>
          </a:xfrm>
          <a:prstGeom prst="ellipse">
            <a:avLst/>
          </a:prstGeom>
          <a:solidFill>
            <a:schemeClr val="accent1"/>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2</a:t>
            </a:r>
          </a:p>
        </p:txBody>
      </p:sp>
      <p:sp>
        <p:nvSpPr>
          <p:cNvPr id="461" name="Shape 461"/>
          <p:cNvSpPr/>
          <p:nvPr/>
        </p:nvSpPr>
        <p:spPr>
          <a:xfrm>
            <a:off x="5181600" y="3335337"/>
            <a:ext cx="431799" cy="360362"/>
          </a:xfrm>
          <a:prstGeom prst="ellipse">
            <a:avLst/>
          </a:prstGeom>
          <a:solidFill>
            <a:schemeClr val="accent1"/>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3</a:t>
            </a:r>
          </a:p>
        </p:txBody>
      </p:sp>
      <p:sp>
        <p:nvSpPr>
          <p:cNvPr id="462" name="Shape 462"/>
          <p:cNvSpPr/>
          <p:nvPr/>
        </p:nvSpPr>
        <p:spPr>
          <a:xfrm>
            <a:off x="6875461" y="3357562"/>
            <a:ext cx="433386" cy="358775"/>
          </a:xfrm>
          <a:prstGeom prst="ellipse">
            <a:avLst/>
          </a:prstGeom>
          <a:solidFill>
            <a:schemeClr val="accent1"/>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4</a:t>
            </a:r>
          </a:p>
        </p:txBody>
      </p:sp>
      <p:pic>
        <p:nvPicPr>
          <p:cNvPr id="463" name="Shape 463"/>
          <p:cNvPicPr preferRelativeResize="0"/>
          <p:nvPr/>
        </p:nvPicPr>
        <p:blipFill rotWithShape="1">
          <a:blip r:embed="rId4">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grpSp>
        <p:nvGrpSpPr>
          <p:cNvPr id="468" name="Shape 468"/>
          <p:cNvGrpSpPr/>
          <p:nvPr/>
        </p:nvGrpSpPr>
        <p:grpSpPr>
          <a:xfrm>
            <a:off x="1586" y="6551612"/>
            <a:ext cx="9144000" cy="287336"/>
            <a:chOff x="0" y="0"/>
            <a:chExt cx="2147483646" cy="2147483647"/>
          </a:xfrm>
        </p:grpSpPr>
        <p:sp>
          <p:nvSpPr>
            <p:cNvPr id="469" name="Shape 469"/>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70" name="Shape 470"/>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471" name="Shape 471"/>
          <p:cNvGrpSpPr/>
          <p:nvPr/>
        </p:nvGrpSpPr>
        <p:grpSpPr>
          <a:xfrm>
            <a:off x="9525" y="620711"/>
            <a:ext cx="9144000" cy="287336"/>
            <a:chOff x="0" y="0"/>
            <a:chExt cx="2147483646" cy="2147483647"/>
          </a:xfrm>
        </p:grpSpPr>
        <p:sp>
          <p:nvSpPr>
            <p:cNvPr id="472" name="Shape 472"/>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73" name="Shape 473"/>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aphicFrame>
        <p:nvGraphicFramePr>
          <p:cNvPr id="474" name="Shape 474"/>
          <p:cNvGraphicFramePr/>
          <p:nvPr>
            <p:extLst>
              <p:ext uri="{D42A27DB-BD31-4B8C-83A1-F6EECF244321}">
                <p14:modId xmlns:p14="http://schemas.microsoft.com/office/powerpoint/2010/main" val="545555776"/>
              </p:ext>
            </p:extLst>
          </p:nvPr>
        </p:nvGraphicFramePr>
        <p:xfrm>
          <a:off x="911225" y="2205036"/>
          <a:ext cx="7056425" cy="2622525"/>
        </p:xfrm>
        <a:graphic>
          <a:graphicData uri="http://schemas.openxmlformats.org/drawingml/2006/table">
            <a:tbl>
              <a:tblPr>
                <a:noFill/>
                <a:tableStyleId>{61A72380-B4C9-46C4-A45B-ACB0160D4B16}</a:tableStyleId>
              </a:tblPr>
              <a:tblGrid>
                <a:gridCol w="5472100"/>
                <a:gridCol w="1584325"/>
              </a:tblGrid>
              <a:tr h="534975">
                <a:tc>
                  <a:txBody>
                    <a:bodyPr/>
                    <a:lstStyle/>
                    <a:p>
                      <a:pPr marL="0" marR="0" lvl="0" indent="0" algn="ctr" rtl="0">
                        <a:lnSpc>
                          <a:spcPct val="100000"/>
                        </a:lnSpc>
                        <a:spcBef>
                          <a:spcPts val="0"/>
                        </a:spcBef>
                        <a:spcAft>
                          <a:spcPts val="0"/>
                        </a:spcAft>
                        <a:buClr>
                          <a:schemeClr val="lt1"/>
                        </a:buClr>
                        <a:buSzPct val="25000"/>
                        <a:buFont typeface="Times New Roman"/>
                        <a:buNone/>
                      </a:pPr>
                      <a:r>
                        <a:rPr lang="en-US" sz="1800" b="1" i="0" u="none" dirty="0">
                          <a:solidFill>
                            <a:schemeClr val="lt1"/>
                          </a:solidFill>
                          <a:latin typeface="Times New Roman"/>
                          <a:ea typeface="Times New Roman"/>
                          <a:cs typeface="Times New Roman"/>
                          <a:sym typeface="Times New Roman"/>
                        </a:rPr>
                        <a:t> SCB un AB </a:t>
                      </a:r>
                      <a:r>
                        <a:rPr lang="en-US" sz="1800" b="1" i="0" u="none" dirty="0" err="1">
                          <a:solidFill>
                            <a:schemeClr val="lt1"/>
                          </a:solidFill>
                          <a:latin typeface="Times New Roman"/>
                          <a:ea typeface="Times New Roman"/>
                          <a:cs typeface="Times New Roman"/>
                          <a:sym typeface="Times New Roman"/>
                        </a:rPr>
                        <a:t>ierīkošana</a:t>
                      </a:r>
                      <a:r>
                        <a:rPr lang="en-US" sz="1800" b="1" i="0" u="none" dirty="0">
                          <a:solidFill>
                            <a:schemeClr val="lt1"/>
                          </a:solidFill>
                          <a:latin typeface="Times New Roman"/>
                          <a:ea typeface="Times New Roman"/>
                          <a:cs typeface="Times New Roman"/>
                          <a:sym typeface="Times New Roman"/>
                        </a:rPr>
                        <a:t> </a:t>
                      </a:r>
                      <a:r>
                        <a:rPr lang="en-US" sz="1800" b="1" i="0" u="none" dirty="0" err="1">
                          <a:solidFill>
                            <a:schemeClr val="lt1"/>
                          </a:solidFill>
                          <a:latin typeface="Times New Roman"/>
                          <a:ea typeface="Times New Roman"/>
                          <a:cs typeface="Times New Roman"/>
                          <a:sym typeface="Times New Roman"/>
                        </a:rPr>
                        <a:t>ceļu</a:t>
                      </a:r>
                      <a:r>
                        <a:rPr lang="en-US" sz="1800" b="1" i="0" u="none" dirty="0">
                          <a:solidFill>
                            <a:schemeClr val="lt1"/>
                          </a:solidFill>
                          <a:latin typeface="Times New Roman"/>
                          <a:ea typeface="Times New Roman"/>
                          <a:cs typeface="Times New Roman"/>
                          <a:sym typeface="Times New Roman"/>
                        </a:rPr>
                        <a:t> </a:t>
                      </a:r>
                      <a:r>
                        <a:rPr lang="en-US" sz="1800" b="1" i="0" u="none" dirty="0" err="1">
                          <a:solidFill>
                            <a:schemeClr val="lt1"/>
                          </a:solidFill>
                          <a:latin typeface="Times New Roman"/>
                          <a:ea typeface="Times New Roman"/>
                          <a:cs typeface="Times New Roman"/>
                          <a:sym typeface="Times New Roman"/>
                        </a:rPr>
                        <a:t>iecirkņos</a:t>
                      </a:r>
                      <a:endParaRPr lang="en-US" sz="1800" b="1" i="0" u="none" dirty="0">
                        <a:solidFill>
                          <a:schemeClr val="lt1"/>
                        </a:solidFill>
                        <a:latin typeface="Times New Roman"/>
                        <a:ea typeface="Times New Roman"/>
                        <a:cs typeface="Times New Roman"/>
                        <a:sym typeface="Times New Roman"/>
                      </a:endParaRP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8EB4E3"/>
                    </a:solidFill>
                  </a:tcPr>
                </a:tc>
                <a:tc>
                  <a:txBody>
                    <a:bodyPr/>
                    <a:lstStyle/>
                    <a:p>
                      <a:pPr marL="0" marR="0" lvl="0" indent="0" algn="ctr" rtl="0">
                        <a:lnSpc>
                          <a:spcPct val="100000"/>
                        </a:lnSpc>
                        <a:spcBef>
                          <a:spcPts val="0"/>
                        </a:spcBef>
                        <a:spcAft>
                          <a:spcPts val="0"/>
                        </a:spcAft>
                        <a:buClr>
                          <a:schemeClr val="lt1"/>
                        </a:buClr>
                        <a:buSzPct val="25000"/>
                        <a:buFont typeface="Times New Roman"/>
                        <a:buNone/>
                      </a:pPr>
                      <a:r>
                        <a:rPr lang="en-US" sz="1800" b="1" i="0" u="none">
                          <a:solidFill>
                            <a:schemeClr val="lt1"/>
                          </a:solidFill>
                          <a:latin typeface="Times New Roman"/>
                          <a:ea typeface="Times New Roman"/>
                          <a:cs typeface="Times New Roman"/>
                          <a:sym typeface="Times New Roman"/>
                        </a:rPr>
                        <a:t>кm.</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8EB4E3"/>
                    </a:solidFill>
                  </a:tcPr>
                </a:tc>
              </a:tr>
              <a:tr h="503225">
                <a:tc>
                  <a:txBody>
                    <a:bodyPr/>
                    <a:lstStyle/>
                    <a:p>
                      <a:pPr marL="0" marR="0" lvl="0" indent="0" algn="l" rtl="0">
                        <a:lnSpc>
                          <a:spcPct val="100000"/>
                        </a:lnSpc>
                        <a:spcBef>
                          <a:spcPts val="0"/>
                        </a:spcBef>
                        <a:spcAft>
                          <a:spcPts val="0"/>
                        </a:spcAft>
                        <a:buClr>
                          <a:schemeClr val="lt1"/>
                        </a:buClr>
                        <a:buSzPct val="25000"/>
                        <a:buFont typeface="Calibri"/>
                        <a:buNone/>
                      </a:pPr>
                      <a:r>
                        <a:rPr lang="en-US" sz="1200" b="1" i="0" u="none" dirty="0">
                          <a:solidFill>
                            <a:schemeClr val="lt1"/>
                          </a:solidFill>
                          <a:latin typeface="Calibri"/>
                          <a:ea typeface="Calibri"/>
                          <a:cs typeface="Calibri"/>
                          <a:sym typeface="Calibri"/>
                        </a:rPr>
                        <a:t>   </a:t>
                      </a:r>
                      <a:r>
                        <a:rPr lang="en-US" sz="1200" b="1" i="0" u="none" dirty="0" err="1">
                          <a:solidFill>
                            <a:schemeClr val="lt1"/>
                          </a:solidFill>
                          <a:latin typeface="Calibri"/>
                          <a:ea typeface="Calibri"/>
                          <a:cs typeface="Calibri"/>
                          <a:sym typeface="Calibri"/>
                        </a:rPr>
                        <a:t>Jauna</a:t>
                      </a:r>
                      <a:r>
                        <a:rPr lang="en-US" sz="1200" b="1" i="0" u="none" dirty="0">
                          <a:solidFill>
                            <a:schemeClr val="lt1"/>
                          </a:solidFill>
                          <a:latin typeface="Calibri"/>
                          <a:ea typeface="Calibri"/>
                          <a:cs typeface="Calibri"/>
                          <a:sym typeface="Calibri"/>
                        </a:rPr>
                        <a:t> </a:t>
                      </a:r>
                      <a:r>
                        <a:rPr lang="en-US" sz="1200" b="1" i="0" u="none" dirty="0" err="1">
                          <a:solidFill>
                            <a:schemeClr val="lt1"/>
                          </a:solidFill>
                          <a:latin typeface="Calibri"/>
                          <a:ea typeface="Calibri"/>
                          <a:cs typeface="Calibri"/>
                          <a:sym typeface="Calibri"/>
                        </a:rPr>
                        <a:t>autobloķēšana</a:t>
                      </a:r>
                      <a:r>
                        <a:rPr lang="en-US" sz="1200" b="1" i="0" u="none" dirty="0">
                          <a:solidFill>
                            <a:schemeClr val="lt1"/>
                          </a:solidFill>
                          <a:latin typeface="Calibri"/>
                          <a:ea typeface="Calibri"/>
                          <a:cs typeface="Calibri"/>
                          <a:sym typeface="Calibri"/>
                        </a:rPr>
                        <a:t> </a:t>
                      </a:r>
                      <a:r>
                        <a:rPr lang="en-US" sz="1200" b="1" i="0" u="none" dirty="0" err="1">
                          <a:solidFill>
                            <a:schemeClr val="lt1"/>
                          </a:solidFill>
                          <a:latin typeface="Calibri"/>
                          <a:ea typeface="Calibri"/>
                          <a:cs typeface="Calibri"/>
                          <a:sym typeface="Calibri"/>
                        </a:rPr>
                        <a:t>ar</a:t>
                      </a:r>
                      <a:r>
                        <a:rPr lang="en-US" sz="1200" b="1" i="0" u="none" dirty="0">
                          <a:solidFill>
                            <a:schemeClr val="lt1"/>
                          </a:solidFill>
                          <a:latin typeface="Calibri"/>
                          <a:ea typeface="Calibri"/>
                          <a:cs typeface="Calibri"/>
                          <a:sym typeface="Calibri"/>
                        </a:rPr>
                        <a:t> </a:t>
                      </a:r>
                      <a:r>
                        <a:rPr lang="en-US" sz="1200" b="1" i="0" u="none" dirty="0" err="1">
                          <a:solidFill>
                            <a:schemeClr val="lt1"/>
                          </a:solidFill>
                          <a:latin typeface="Calibri"/>
                          <a:ea typeface="Calibri"/>
                          <a:cs typeface="Calibri"/>
                          <a:sym typeface="Calibri"/>
                        </a:rPr>
                        <a:t>centralizētu</a:t>
                      </a:r>
                      <a:r>
                        <a:rPr lang="en-US" sz="1200" b="1" i="0" u="none" dirty="0">
                          <a:solidFill>
                            <a:schemeClr val="lt1"/>
                          </a:solidFill>
                          <a:latin typeface="Calibri"/>
                          <a:ea typeface="Calibri"/>
                          <a:cs typeface="Calibri"/>
                          <a:sym typeface="Calibri"/>
                        </a:rPr>
                        <a:t> </a:t>
                      </a:r>
                      <a:r>
                        <a:rPr lang="en-US" sz="1200" b="1" i="0" u="none" dirty="0" err="1">
                          <a:solidFill>
                            <a:schemeClr val="lt1"/>
                          </a:solidFill>
                          <a:latin typeface="Calibri"/>
                          <a:ea typeface="Calibri"/>
                          <a:cs typeface="Calibri"/>
                          <a:sym typeface="Calibri"/>
                        </a:rPr>
                        <a:t>aparatūras</a:t>
                      </a:r>
                      <a:r>
                        <a:rPr lang="en-US" sz="1200" b="1" i="0" u="none" dirty="0">
                          <a:solidFill>
                            <a:schemeClr val="lt1"/>
                          </a:solidFill>
                          <a:latin typeface="Calibri"/>
                          <a:ea typeface="Calibri"/>
                          <a:cs typeface="Calibri"/>
                          <a:sym typeface="Calibri"/>
                        </a:rPr>
                        <a:t> </a:t>
                      </a:r>
                      <a:r>
                        <a:rPr lang="en-US" sz="1200" b="1" i="0" u="none" dirty="0" err="1" smtClean="0">
                          <a:solidFill>
                            <a:schemeClr val="lt1"/>
                          </a:solidFill>
                          <a:latin typeface="Calibri"/>
                          <a:ea typeface="Calibri"/>
                          <a:cs typeface="Calibri"/>
                          <a:sym typeface="Calibri"/>
                        </a:rPr>
                        <a:t>izvietojumu</a:t>
                      </a:r>
                      <a:endParaRPr lang="en-US" sz="1200" b="1" i="0" u="none" dirty="0">
                        <a:solidFill>
                          <a:schemeClr val="lt1"/>
                        </a:solidFill>
                        <a:latin typeface="Calibri"/>
                        <a:ea typeface="Calibri"/>
                        <a:cs typeface="Calibri"/>
                        <a:sym typeface="Calibri"/>
                      </a:endParaRP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8EB4E3"/>
                    </a:solidFill>
                  </a:tcPr>
                </a:tc>
                <a:tc>
                  <a:txBody>
                    <a:bodyPr/>
                    <a:lstStyle/>
                    <a:p>
                      <a:pPr marL="0" marR="0" lvl="0" indent="0" algn="ctr" rtl="0">
                        <a:lnSpc>
                          <a:spcPct val="100000"/>
                        </a:lnSpc>
                        <a:spcBef>
                          <a:spcPts val="0"/>
                        </a:spcBef>
                        <a:spcAft>
                          <a:spcPts val="0"/>
                        </a:spcAft>
                        <a:buClr>
                          <a:schemeClr val="dk1"/>
                        </a:buClr>
                        <a:buSzPct val="25000"/>
                        <a:buFont typeface="Times New Roman"/>
                        <a:buNone/>
                      </a:pPr>
                      <a:r>
                        <a:rPr lang="en-US" sz="1600" b="1" i="0" u="none">
                          <a:solidFill>
                            <a:schemeClr val="dk1"/>
                          </a:solidFill>
                          <a:latin typeface="Times New Roman"/>
                          <a:ea typeface="Times New Roman"/>
                          <a:cs typeface="Times New Roman"/>
                          <a:sym typeface="Times New Roman"/>
                        </a:rPr>
                        <a:t>194</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r>
              <a:tr h="447675">
                <a:tc>
                  <a:txBody>
                    <a:bodyPr/>
                    <a:lstStyle/>
                    <a:p>
                      <a:pPr marL="0" marR="0" lvl="0" indent="0" algn="l" rtl="0">
                        <a:lnSpc>
                          <a:spcPct val="100000"/>
                        </a:lnSpc>
                        <a:spcBef>
                          <a:spcPts val="0"/>
                        </a:spcBef>
                        <a:spcAft>
                          <a:spcPts val="0"/>
                        </a:spcAft>
                        <a:buClr>
                          <a:schemeClr val="lt1"/>
                        </a:buClr>
                        <a:buSzPct val="25000"/>
                        <a:buFont typeface="Calibri"/>
                        <a:buNone/>
                      </a:pPr>
                      <a:r>
                        <a:rPr lang="en-US" sz="1200" b="1" i="0" u="none">
                          <a:solidFill>
                            <a:schemeClr val="lt1"/>
                          </a:solidFill>
                          <a:latin typeface="Calibri"/>
                          <a:ea typeface="Calibri"/>
                          <a:cs typeface="Calibri"/>
                          <a:sym typeface="Calibri"/>
                        </a:rPr>
                        <a:t>Rekonstrukcija MPC Thales (Аb), vilces strāvas kanalizācija 25 kV; Konfigurācija ALSN 50 Hz nomaiņa uz75 Hz;</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8EB4E3"/>
                    </a:solidFill>
                  </a:tcPr>
                </a:tc>
                <a:tc>
                  <a:txBody>
                    <a:bodyPr/>
                    <a:lstStyle/>
                    <a:p>
                      <a:pPr marL="0" marR="0" lvl="0" indent="0" algn="ctr" rtl="0">
                        <a:lnSpc>
                          <a:spcPct val="100000"/>
                        </a:lnSpc>
                        <a:spcBef>
                          <a:spcPts val="0"/>
                        </a:spcBef>
                        <a:spcAft>
                          <a:spcPts val="0"/>
                        </a:spcAft>
                        <a:buClr>
                          <a:schemeClr val="dk1"/>
                        </a:buClr>
                        <a:buSzPct val="25000"/>
                        <a:buFont typeface="Times New Roman"/>
                        <a:buNone/>
                      </a:pPr>
                      <a:r>
                        <a:rPr lang="en-US" sz="1600" b="1" i="0" u="none">
                          <a:solidFill>
                            <a:schemeClr val="dk1"/>
                          </a:solidFill>
                          <a:latin typeface="Times New Roman"/>
                          <a:ea typeface="Times New Roman"/>
                          <a:cs typeface="Times New Roman"/>
                          <a:sym typeface="Times New Roman"/>
                        </a:rPr>
                        <a:t>259</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r>
              <a:tr h="631825">
                <a:tc>
                  <a:txBody>
                    <a:bodyPr/>
                    <a:lstStyle/>
                    <a:p>
                      <a:pPr marL="0" marR="0" lvl="0" indent="0" algn="l" rtl="0">
                        <a:lnSpc>
                          <a:spcPct val="100000"/>
                        </a:lnSpc>
                        <a:spcBef>
                          <a:spcPts val="0"/>
                        </a:spcBef>
                        <a:spcAft>
                          <a:spcPts val="0"/>
                        </a:spcAft>
                        <a:buClr>
                          <a:schemeClr val="lt1"/>
                        </a:buClr>
                        <a:buSzPct val="25000"/>
                        <a:buFont typeface="Calibri"/>
                        <a:buNone/>
                      </a:pPr>
                      <a:r>
                        <a:rPr lang="en-US" sz="1200" b="1" i="0" u="none">
                          <a:solidFill>
                            <a:schemeClr val="lt1"/>
                          </a:solidFill>
                          <a:latin typeface="Calibri"/>
                          <a:ea typeface="Calibri"/>
                          <a:cs typeface="Calibri"/>
                          <a:sym typeface="Calibri"/>
                        </a:rPr>
                        <a:t>   Rekonstrukcija MPC Bombardier (АБ), vilces strāvas kanalizācija 25 kV; Konfigurācija ALSN 50 Hz nomaiņa uz75 Hz;</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8EB4E3"/>
                    </a:solidFill>
                  </a:tcPr>
                </a:tc>
                <a:tc>
                  <a:txBody>
                    <a:bodyPr/>
                    <a:lstStyle/>
                    <a:p>
                      <a:pPr marL="0" marR="0" lvl="0" indent="0" algn="ctr" rtl="0">
                        <a:lnSpc>
                          <a:spcPct val="100000"/>
                        </a:lnSpc>
                        <a:spcBef>
                          <a:spcPts val="0"/>
                        </a:spcBef>
                        <a:spcAft>
                          <a:spcPts val="0"/>
                        </a:spcAft>
                        <a:buClr>
                          <a:schemeClr val="dk1"/>
                        </a:buClr>
                        <a:buSzPct val="25000"/>
                        <a:buFont typeface="Times New Roman"/>
                        <a:buNone/>
                      </a:pPr>
                      <a:r>
                        <a:rPr lang="en-US" sz="1600" b="1" i="0" u="none">
                          <a:solidFill>
                            <a:schemeClr val="dk1"/>
                          </a:solidFill>
                          <a:latin typeface="Times New Roman"/>
                          <a:ea typeface="Times New Roman"/>
                          <a:cs typeface="Times New Roman"/>
                          <a:sym typeface="Times New Roman"/>
                        </a:rPr>
                        <a:t>251</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r>
              <a:tr h="504825">
                <a:tc>
                  <a:txBody>
                    <a:bodyPr/>
                    <a:lstStyle/>
                    <a:p>
                      <a:pPr marL="0" marR="0" lvl="0" indent="0" algn="l" rtl="0">
                        <a:lnSpc>
                          <a:spcPct val="100000"/>
                        </a:lnSpc>
                        <a:spcBef>
                          <a:spcPts val="0"/>
                        </a:spcBef>
                        <a:spcAft>
                          <a:spcPts val="0"/>
                        </a:spcAft>
                        <a:buClr>
                          <a:schemeClr val="lt1"/>
                        </a:buClr>
                        <a:buSzPct val="25000"/>
                        <a:buFont typeface="Calibri"/>
                        <a:buNone/>
                      </a:pPr>
                      <a:r>
                        <a:rPr lang="en-US" sz="1200" b="1" i="0" u="none">
                          <a:solidFill>
                            <a:schemeClr val="lt1"/>
                          </a:solidFill>
                          <a:latin typeface="Calibri"/>
                          <a:ea typeface="Calibri"/>
                          <a:cs typeface="Calibri"/>
                          <a:sym typeface="Calibri"/>
                        </a:rPr>
                        <a:t>   AB iekārtu rekanstrukcija, vilces strāvas kanalizācija 25 kV; Konfigurācija ALSN 50 Hz</a:t>
                      </a:r>
                    </a:p>
                    <a:p>
                      <a:pPr marL="0" marR="0" lvl="0" indent="0" algn="l" rtl="0">
                        <a:lnSpc>
                          <a:spcPct val="100000"/>
                        </a:lnSpc>
                        <a:spcBef>
                          <a:spcPts val="0"/>
                        </a:spcBef>
                        <a:spcAft>
                          <a:spcPts val="0"/>
                        </a:spcAft>
                        <a:buClr>
                          <a:schemeClr val="lt1"/>
                        </a:buClr>
                        <a:buSzPct val="25000"/>
                        <a:buFont typeface="Calibri"/>
                        <a:buNone/>
                      </a:pPr>
                      <a:r>
                        <a:rPr lang="en-US" sz="1200" b="1" i="0" u="none">
                          <a:solidFill>
                            <a:schemeClr val="lt1"/>
                          </a:solidFill>
                          <a:latin typeface="Calibri"/>
                          <a:ea typeface="Calibri"/>
                          <a:cs typeface="Calibri"/>
                          <a:sym typeface="Calibri"/>
                        </a:rPr>
                        <a:t>nomaiņa uz75 Hz; Kabeļu nomaiņa ar ekranētajiem kabeļiem.</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8EB4E3"/>
                    </a:solidFill>
                  </a:tcPr>
                </a:tc>
                <a:tc>
                  <a:txBody>
                    <a:bodyPr/>
                    <a:lstStyle/>
                    <a:p>
                      <a:pPr marL="0" marR="0" lvl="0" indent="0" algn="ctr" rtl="0">
                        <a:lnSpc>
                          <a:spcPct val="100000"/>
                        </a:lnSpc>
                        <a:spcBef>
                          <a:spcPts val="0"/>
                        </a:spcBef>
                        <a:spcAft>
                          <a:spcPts val="0"/>
                        </a:spcAft>
                        <a:buClr>
                          <a:schemeClr val="dk1"/>
                        </a:buClr>
                        <a:buSzPct val="25000"/>
                        <a:buFont typeface="Times New Roman"/>
                        <a:buNone/>
                      </a:pPr>
                      <a:r>
                        <a:rPr lang="en-US" sz="1600" b="1" i="0" u="none">
                          <a:solidFill>
                            <a:schemeClr val="dk1"/>
                          </a:solidFill>
                          <a:latin typeface="Times New Roman"/>
                          <a:ea typeface="Times New Roman"/>
                          <a:cs typeface="Times New Roman"/>
                          <a:sym typeface="Times New Roman"/>
                        </a:rPr>
                        <a:t>4</a:t>
                      </a:r>
                    </a:p>
                  </a:txBody>
                  <a:tcPr marL="7125" marR="7125" marT="71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r>
            </a:tbl>
          </a:graphicData>
        </a:graphic>
      </p:graphicFrame>
      <p:sp>
        <p:nvSpPr>
          <p:cNvPr id="475" name="Shape 475"/>
          <p:cNvSpPr txBox="1"/>
          <p:nvPr/>
        </p:nvSpPr>
        <p:spPr>
          <a:xfrm>
            <a:off x="2173286" y="188911"/>
            <a:ext cx="4800600" cy="368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Nepieciešamā SCB iekārtu rekomstrukcija</a:t>
            </a:r>
          </a:p>
        </p:txBody>
      </p:sp>
      <p:pic>
        <p:nvPicPr>
          <p:cNvPr id="476" name="Shape 476"/>
          <p:cNvPicPr preferRelativeResize="0"/>
          <p:nvPr/>
        </p:nvPicPr>
        <p:blipFill rotWithShape="1">
          <a:blip r:embed="rId3">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grpSp>
        <p:nvGrpSpPr>
          <p:cNvPr id="481" name="Shape 481"/>
          <p:cNvGrpSpPr/>
          <p:nvPr/>
        </p:nvGrpSpPr>
        <p:grpSpPr>
          <a:xfrm>
            <a:off x="1586" y="6551612"/>
            <a:ext cx="9144000" cy="287336"/>
            <a:chOff x="0" y="0"/>
            <a:chExt cx="2147483646" cy="2147483647"/>
          </a:xfrm>
        </p:grpSpPr>
        <p:sp>
          <p:nvSpPr>
            <p:cNvPr id="482" name="Shape 482"/>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83" name="Shape 483"/>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484" name="Shape 484"/>
          <p:cNvGrpSpPr/>
          <p:nvPr/>
        </p:nvGrpSpPr>
        <p:grpSpPr>
          <a:xfrm>
            <a:off x="9525" y="620711"/>
            <a:ext cx="9144000" cy="287336"/>
            <a:chOff x="0" y="0"/>
            <a:chExt cx="2147483646" cy="2147483647"/>
          </a:xfrm>
        </p:grpSpPr>
        <p:sp>
          <p:nvSpPr>
            <p:cNvPr id="485" name="Shape 485"/>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86" name="Shape 486"/>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487" name="Shape 487"/>
          <p:cNvSpPr txBox="1"/>
          <p:nvPr/>
        </p:nvSpPr>
        <p:spPr>
          <a:xfrm>
            <a:off x="2538411" y="188911"/>
            <a:ext cx="4070350" cy="369886"/>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SCB iekārtu rekonstrukcijas apjomi</a:t>
            </a:r>
          </a:p>
        </p:txBody>
      </p:sp>
      <p:pic>
        <p:nvPicPr>
          <p:cNvPr id="488" name="Shape 488"/>
          <p:cNvPicPr preferRelativeResize="0"/>
          <p:nvPr/>
        </p:nvPicPr>
        <p:blipFill rotWithShape="1">
          <a:blip r:embed="rId3">
            <a:alphaModFix/>
          </a:blip>
          <a:srcRect l="3566" t="23675" r="58964" b="21904"/>
          <a:stretch/>
        </p:blipFill>
        <p:spPr>
          <a:xfrm>
            <a:off x="323850" y="1268760"/>
            <a:ext cx="8648699" cy="4824064"/>
          </a:xfrm>
          <a:prstGeom prst="rect">
            <a:avLst/>
          </a:prstGeom>
          <a:noFill/>
          <a:ln>
            <a:noFill/>
          </a:ln>
        </p:spPr>
      </p:pic>
      <p:pic>
        <p:nvPicPr>
          <p:cNvPr id="489" name="Shape 489"/>
          <p:cNvPicPr preferRelativeResize="0"/>
          <p:nvPr/>
        </p:nvPicPr>
        <p:blipFill rotWithShape="1">
          <a:blip r:embed="rId4">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cxnSp>
        <p:nvCxnSpPr>
          <p:cNvPr id="494" name="Shape 494"/>
          <p:cNvCxnSpPr/>
          <p:nvPr/>
        </p:nvCxnSpPr>
        <p:spPr>
          <a:xfrm>
            <a:off x="1520825" y="5092700"/>
            <a:ext cx="0" cy="406399"/>
          </a:xfrm>
          <a:prstGeom prst="straightConnector1">
            <a:avLst/>
          </a:prstGeom>
          <a:noFill/>
          <a:ln w="25400" cap="flat" cmpd="sng">
            <a:solidFill>
              <a:srgbClr val="254061"/>
            </a:solidFill>
            <a:prstDash val="solid"/>
            <a:miter/>
            <a:headEnd type="none" w="med" len="med"/>
            <a:tailEnd type="none" w="med" len="med"/>
          </a:ln>
        </p:spPr>
      </p:cxnSp>
      <p:cxnSp>
        <p:nvCxnSpPr>
          <p:cNvPr id="495" name="Shape 495"/>
          <p:cNvCxnSpPr/>
          <p:nvPr/>
        </p:nvCxnSpPr>
        <p:spPr>
          <a:xfrm>
            <a:off x="2246311" y="5092700"/>
            <a:ext cx="352425" cy="406399"/>
          </a:xfrm>
          <a:prstGeom prst="straightConnector1">
            <a:avLst/>
          </a:prstGeom>
          <a:noFill/>
          <a:ln w="25400" cap="flat" cmpd="sng">
            <a:solidFill>
              <a:srgbClr val="254061"/>
            </a:solidFill>
            <a:prstDash val="solid"/>
            <a:miter/>
            <a:headEnd type="none" w="med" len="med"/>
            <a:tailEnd type="none" w="med" len="med"/>
          </a:ln>
        </p:spPr>
      </p:cxnSp>
      <p:cxnSp>
        <p:nvCxnSpPr>
          <p:cNvPr id="496" name="Shape 496"/>
          <p:cNvCxnSpPr/>
          <p:nvPr/>
        </p:nvCxnSpPr>
        <p:spPr>
          <a:xfrm>
            <a:off x="7805736" y="3497262"/>
            <a:ext cx="0" cy="406399"/>
          </a:xfrm>
          <a:prstGeom prst="straightConnector1">
            <a:avLst/>
          </a:prstGeom>
          <a:noFill/>
          <a:ln w="25400" cap="flat" cmpd="sng">
            <a:solidFill>
              <a:srgbClr val="254061"/>
            </a:solidFill>
            <a:prstDash val="solid"/>
            <a:miter/>
            <a:headEnd type="none" w="med" len="med"/>
            <a:tailEnd type="none" w="med" len="med"/>
          </a:ln>
        </p:spPr>
      </p:cxnSp>
      <p:cxnSp>
        <p:nvCxnSpPr>
          <p:cNvPr id="497" name="Shape 497"/>
          <p:cNvCxnSpPr/>
          <p:nvPr/>
        </p:nvCxnSpPr>
        <p:spPr>
          <a:xfrm>
            <a:off x="7791450" y="2668586"/>
            <a:ext cx="0" cy="406399"/>
          </a:xfrm>
          <a:prstGeom prst="straightConnector1">
            <a:avLst/>
          </a:prstGeom>
          <a:noFill/>
          <a:ln w="25400" cap="flat" cmpd="sng">
            <a:solidFill>
              <a:schemeClr val="accent2"/>
            </a:solidFill>
            <a:prstDash val="solid"/>
            <a:miter/>
            <a:headEnd type="none" w="med" len="med"/>
            <a:tailEnd type="none" w="med" len="med"/>
          </a:ln>
        </p:spPr>
      </p:cxnSp>
      <p:cxnSp>
        <p:nvCxnSpPr>
          <p:cNvPr id="498" name="Shape 498"/>
          <p:cNvCxnSpPr/>
          <p:nvPr/>
        </p:nvCxnSpPr>
        <p:spPr>
          <a:xfrm>
            <a:off x="2624136" y="1916111"/>
            <a:ext cx="0" cy="528637"/>
          </a:xfrm>
          <a:prstGeom prst="straightConnector1">
            <a:avLst/>
          </a:prstGeom>
          <a:noFill/>
          <a:ln w="25400" cap="flat" cmpd="sng">
            <a:solidFill>
              <a:schemeClr val="accent2"/>
            </a:solidFill>
            <a:prstDash val="solid"/>
            <a:miter/>
            <a:headEnd type="none" w="med" len="med"/>
            <a:tailEnd type="none" w="med" len="med"/>
          </a:ln>
        </p:spPr>
      </p:cxnSp>
      <p:cxnSp>
        <p:nvCxnSpPr>
          <p:cNvPr id="499" name="Shape 499"/>
          <p:cNvCxnSpPr/>
          <p:nvPr/>
        </p:nvCxnSpPr>
        <p:spPr>
          <a:xfrm>
            <a:off x="2420936" y="2625725"/>
            <a:ext cx="0" cy="406399"/>
          </a:xfrm>
          <a:prstGeom prst="straightConnector1">
            <a:avLst/>
          </a:prstGeom>
          <a:noFill/>
          <a:ln w="25400" cap="flat" cmpd="sng">
            <a:solidFill>
              <a:schemeClr val="accent2"/>
            </a:solidFill>
            <a:prstDash val="solid"/>
            <a:miter/>
            <a:headEnd type="none" w="med" len="med"/>
            <a:tailEnd type="none" w="med" len="med"/>
          </a:ln>
        </p:spPr>
      </p:cxnSp>
      <p:cxnSp>
        <p:nvCxnSpPr>
          <p:cNvPr id="500" name="Shape 500"/>
          <p:cNvCxnSpPr/>
          <p:nvPr/>
        </p:nvCxnSpPr>
        <p:spPr>
          <a:xfrm>
            <a:off x="2420936" y="3554412"/>
            <a:ext cx="0" cy="406399"/>
          </a:xfrm>
          <a:prstGeom prst="straightConnector1">
            <a:avLst/>
          </a:prstGeom>
          <a:noFill/>
          <a:ln w="25400" cap="flat" cmpd="sng">
            <a:solidFill>
              <a:schemeClr val="accent2"/>
            </a:solidFill>
            <a:prstDash val="solid"/>
            <a:miter/>
            <a:headEnd type="none" w="med" len="med"/>
            <a:tailEnd type="none" w="med" len="med"/>
          </a:ln>
        </p:spPr>
      </p:cxnSp>
      <p:cxnSp>
        <p:nvCxnSpPr>
          <p:cNvPr id="501" name="Shape 501"/>
          <p:cNvCxnSpPr/>
          <p:nvPr/>
        </p:nvCxnSpPr>
        <p:spPr>
          <a:xfrm>
            <a:off x="3886200" y="3670300"/>
            <a:ext cx="0" cy="406399"/>
          </a:xfrm>
          <a:prstGeom prst="straightConnector1">
            <a:avLst/>
          </a:prstGeom>
          <a:noFill/>
          <a:ln w="25400" cap="flat" cmpd="sng">
            <a:solidFill>
              <a:schemeClr val="accent2"/>
            </a:solidFill>
            <a:prstDash val="solid"/>
            <a:miter/>
            <a:headEnd type="none" w="med" len="med"/>
            <a:tailEnd type="none" w="med" len="med"/>
          </a:ln>
        </p:spPr>
      </p:cxnSp>
      <p:cxnSp>
        <p:nvCxnSpPr>
          <p:cNvPr id="502" name="Shape 502"/>
          <p:cNvCxnSpPr/>
          <p:nvPr/>
        </p:nvCxnSpPr>
        <p:spPr>
          <a:xfrm>
            <a:off x="3436937" y="4237037"/>
            <a:ext cx="0" cy="406399"/>
          </a:xfrm>
          <a:prstGeom prst="straightConnector1">
            <a:avLst/>
          </a:prstGeom>
          <a:noFill/>
          <a:ln w="25400" cap="flat" cmpd="sng">
            <a:solidFill>
              <a:schemeClr val="accent2"/>
            </a:solidFill>
            <a:prstDash val="solid"/>
            <a:miter/>
            <a:headEnd type="none" w="med" len="med"/>
            <a:tailEnd type="none" w="med" len="med"/>
          </a:ln>
        </p:spPr>
      </p:cxnSp>
      <p:cxnSp>
        <p:nvCxnSpPr>
          <p:cNvPr id="503" name="Shape 503"/>
          <p:cNvCxnSpPr/>
          <p:nvPr/>
        </p:nvCxnSpPr>
        <p:spPr>
          <a:xfrm>
            <a:off x="1520825" y="4237037"/>
            <a:ext cx="0" cy="406399"/>
          </a:xfrm>
          <a:prstGeom prst="straightConnector1">
            <a:avLst/>
          </a:prstGeom>
          <a:noFill/>
          <a:ln w="25400" cap="flat" cmpd="sng">
            <a:solidFill>
              <a:schemeClr val="accent2"/>
            </a:solidFill>
            <a:prstDash val="solid"/>
            <a:miter/>
            <a:headEnd type="none" w="med" len="med"/>
            <a:tailEnd type="none" w="med" len="med"/>
          </a:ln>
        </p:spPr>
      </p:cxnSp>
      <p:grpSp>
        <p:nvGrpSpPr>
          <p:cNvPr id="504" name="Shape 504"/>
          <p:cNvGrpSpPr/>
          <p:nvPr/>
        </p:nvGrpSpPr>
        <p:grpSpPr>
          <a:xfrm>
            <a:off x="1586" y="6551612"/>
            <a:ext cx="9144000" cy="287336"/>
            <a:chOff x="0" y="0"/>
            <a:chExt cx="2147483646" cy="2147483647"/>
          </a:xfrm>
        </p:grpSpPr>
        <p:sp>
          <p:nvSpPr>
            <p:cNvPr id="505" name="Shape 505"/>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06" name="Shape 506"/>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507" name="Shape 507"/>
          <p:cNvGrpSpPr/>
          <p:nvPr/>
        </p:nvGrpSpPr>
        <p:grpSpPr>
          <a:xfrm>
            <a:off x="9525" y="620711"/>
            <a:ext cx="9144000" cy="287336"/>
            <a:chOff x="0" y="0"/>
            <a:chExt cx="2147483646" cy="2147483647"/>
          </a:xfrm>
        </p:grpSpPr>
        <p:sp>
          <p:nvSpPr>
            <p:cNvPr id="508" name="Shape 508"/>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09" name="Shape 509"/>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510" name="Shape 510"/>
          <p:cNvSpPr txBox="1"/>
          <p:nvPr/>
        </p:nvSpPr>
        <p:spPr>
          <a:xfrm>
            <a:off x="1292225" y="1566862"/>
            <a:ext cx="2684462" cy="522286"/>
          </a:xfrm>
          <a:prstGeom prst="rect">
            <a:avLst/>
          </a:prstGeom>
          <a:solidFill>
            <a:schemeClr val="lt1"/>
          </a:solidFill>
          <a:ln w="254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1800" b="0" i="0" u="none" dirty="0">
                <a:solidFill>
                  <a:srgbClr val="000000"/>
                </a:solidFill>
                <a:latin typeface="Calibri"/>
                <a:ea typeface="Calibri"/>
                <a:cs typeface="Calibri"/>
                <a:sym typeface="Calibri"/>
              </a:rPr>
              <a:t>Control room</a:t>
            </a:r>
          </a:p>
        </p:txBody>
      </p:sp>
      <p:sp>
        <p:nvSpPr>
          <p:cNvPr id="511" name="Shape 511"/>
          <p:cNvSpPr/>
          <p:nvPr/>
        </p:nvSpPr>
        <p:spPr>
          <a:xfrm>
            <a:off x="1201737" y="2320925"/>
            <a:ext cx="7331075" cy="550861"/>
          </a:xfrm>
          <a:prstGeom prst="ellipse">
            <a:avLst/>
          </a:prstGeom>
          <a:gradFill>
            <a:gsLst>
              <a:gs pos="0">
                <a:srgbClr val="FFBE86"/>
              </a:gs>
              <a:gs pos="35000">
                <a:srgbClr val="FFD0AA"/>
              </a:gs>
              <a:gs pos="100000">
                <a:srgbClr val="FFEBDB"/>
              </a:gs>
            </a:gsLst>
            <a:lin ang="16200000" scaled="0"/>
          </a:gradFill>
          <a:ln w="9525" cap="flat" cmpd="sng">
            <a:solidFill>
              <a:srgbClr val="F69240"/>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1800" b="0" i="0" u="none" dirty="0" smtClean="0">
                <a:solidFill>
                  <a:srgbClr val="000000"/>
                </a:solidFill>
                <a:latin typeface="Calibri"/>
                <a:ea typeface="Calibri"/>
                <a:cs typeface="Calibri"/>
                <a:sym typeface="Calibri"/>
              </a:rPr>
              <a:t>LD</a:t>
            </a:r>
            <a:r>
              <a:rPr lang="lv-LV" sz="1800" b="0" i="0" u="none" dirty="0" smtClean="0">
                <a:solidFill>
                  <a:srgbClr val="000000"/>
                </a:solidFill>
                <a:latin typeface="Calibri"/>
                <a:ea typeface="Calibri"/>
                <a:cs typeface="Calibri"/>
                <a:sym typeface="Calibri"/>
              </a:rPr>
              <a:t>z</a:t>
            </a:r>
            <a:r>
              <a:rPr lang="en-US" sz="1800" b="0" i="0" u="none" dirty="0" smtClean="0">
                <a:solidFill>
                  <a:srgbClr val="000000"/>
                </a:solidFill>
                <a:latin typeface="Calibri"/>
                <a:ea typeface="Calibri"/>
                <a:cs typeface="Calibri"/>
                <a:sym typeface="Calibri"/>
              </a:rPr>
              <a:t> </a:t>
            </a:r>
            <a:r>
              <a:rPr lang="en-US" sz="1800" b="0" i="0" u="none" dirty="0" err="1">
                <a:solidFill>
                  <a:srgbClr val="000000"/>
                </a:solidFill>
                <a:latin typeface="Calibri"/>
                <a:ea typeface="Calibri"/>
                <a:cs typeface="Calibri"/>
                <a:sym typeface="Calibri"/>
              </a:rPr>
              <a:t>esošais</a:t>
            </a:r>
            <a:r>
              <a:rPr lang="en-US" sz="1800" b="0" i="0" u="none" dirty="0">
                <a:solidFill>
                  <a:srgbClr val="000000"/>
                </a:solidFill>
                <a:latin typeface="Calibri"/>
                <a:ea typeface="Calibri"/>
                <a:cs typeface="Calibri"/>
                <a:sym typeface="Calibri"/>
              </a:rPr>
              <a:t> </a:t>
            </a:r>
            <a:r>
              <a:rPr lang="en-US" sz="1800" b="0" i="0" u="none" dirty="0" err="1">
                <a:solidFill>
                  <a:srgbClr val="000000"/>
                </a:solidFill>
                <a:latin typeface="Calibri"/>
                <a:ea typeface="Calibri"/>
                <a:cs typeface="Calibri"/>
                <a:sym typeface="Calibri"/>
              </a:rPr>
              <a:t>datu</a:t>
            </a:r>
            <a:r>
              <a:rPr lang="en-US" sz="1800" b="0" i="0" u="none" dirty="0">
                <a:solidFill>
                  <a:srgbClr val="000000"/>
                </a:solidFill>
                <a:latin typeface="Calibri"/>
                <a:ea typeface="Calibri"/>
                <a:cs typeface="Calibri"/>
                <a:sym typeface="Calibri"/>
              </a:rPr>
              <a:t> </a:t>
            </a:r>
            <a:r>
              <a:rPr lang="en-US" sz="1800" b="0" i="0" u="none" dirty="0" err="1">
                <a:solidFill>
                  <a:srgbClr val="000000"/>
                </a:solidFill>
                <a:latin typeface="Calibri"/>
                <a:ea typeface="Calibri"/>
                <a:cs typeface="Calibri"/>
                <a:sym typeface="Calibri"/>
              </a:rPr>
              <a:t>pārraides</a:t>
            </a:r>
            <a:r>
              <a:rPr lang="en-US" sz="1800" b="0" i="0" u="none" dirty="0">
                <a:solidFill>
                  <a:srgbClr val="000000"/>
                </a:solidFill>
                <a:latin typeface="Calibri"/>
                <a:ea typeface="Calibri"/>
                <a:cs typeface="Calibri"/>
                <a:sym typeface="Calibri"/>
              </a:rPr>
              <a:t> </a:t>
            </a:r>
            <a:r>
              <a:rPr lang="en-US" sz="1800" b="0" i="0" u="none" dirty="0" err="1" smtClean="0">
                <a:solidFill>
                  <a:srgbClr val="000000"/>
                </a:solidFill>
                <a:latin typeface="Calibri"/>
                <a:ea typeface="Calibri"/>
                <a:cs typeface="Calibri"/>
                <a:sym typeface="Calibri"/>
              </a:rPr>
              <a:t>tīkls</a:t>
            </a:r>
            <a:endParaRPr lang="lv-LV" sz="1800" b="0" i="0" u="none" dirty="0" smtClean="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ct val="25000"/>
              <a:buFont typeface="Calibri"/>
              <a:buNone/>
            </a:pPr>
            <a:r>
              <a:rPr lang="lv-LV" sz="1800" dirty="0" smtClean="0">
                <a:latin typeface="Calibri"/>
                <a:ea typeface="Calibri"/>
                <a:cs typeface="Calibri"/>
                <a:sym typeface="Calibri"/>
              </a:rPr>
              <a:t>Current LDz data transmission network</a:t>
            </a:r>
            <a:endParaRPr lang="en-US" sz="1800" b="0" i="0" u="none" dirty="0">
              <a:solidFill>
                <a:srgbClr val="000000"/>
              </a:solidFill>
              <a:latin typeface="Calibri"/>
              <a:ea typeface="Calibri"/>
              <a:cs typeface="Calibri"/>
              <a:sym typeface="Calibri"/>
            </a:endParaRPr>
          </a:p>
        </p:txBody>
      </p:sp>
      <p:sp>
        <p:nvSpPr>
          <p:cNvPr id="512" name="Shape 512"/>
          <p:cNvSpPr/>
          <p:nvPr/>
        </p:nvSpPr>
        <p:spPr>
          <a:xfrm>
            <a:off x="1789111" y="3032125"/>
            <a:ext cx="1262062" cy="522286"/>
          </a:xfrm>
          <a:prstGeom prst="roundRect">
            <a:avLst>
              <a:gd name="adj" fmla="val 16667"/>
            </a:avLst>
          </a:prstGeom>
          <a:solidFill>
            <a:srgbClr val="8064A2"/>
          </a:solidFill>
          <a:ln w="25400" cap="flat" cmpd="sng">
            <a:solidFill>
              <a:srgbClr val="5C477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Gateway </a:t>
            </a:r>
            <a:r>
              <a:rPr lang="en-US" sz="1400" b="0" i="0" u="none">
                <a:solidFill>
                  <a:srgbClr val="FFFFFF"/>
                </a:solidFill>
                <a:latin typeface="Calibri"/>
                <a:ea typeface="Calibri"/>
                <a:cs typeface="Calibri"/>
                <a:sym typeface="Calibri"/>
              </a:rPr>
              <a:t>or</a:t>
            </a:r>
            <a:r>
              <a:rPr lang="en-US" sz="1800" b="0" i="0" u="none">
                <a:solidFill>
                  <a:srgbClr val="FFFFFF"/>
                </a:solidFill>
                <a:latin typeface="Calibri"/>
                <a:ea typeface="Calibri"/>
                <a:cs typeface="Calibri"/>
                <a:sym typeface="Calibri"/>
              </a:rPr>
              <a:t> RTU</a:t>
            </a:r>
          </a:p>
        </p:txBody>
      </p:sp>
      <p:sp>
        <p:nvSpPr>
          <p:cNvPr id="513" name="Shape 513"/>
          <p:cNvSpPr/>
          <p:nvPr/>
        </p:nvSpPr>
        <p:spPr>
          <a:xfrm>
            <a:off x="684212" y="3887787"/>
            <a:ext cx="3959225" cy="552449"/>
          </a:xfrm>
          <a:prstGeom prst="ellipse">
            <a:avLst/>
          </a:prstGeom>
          <a:gradFill>
            <a:gsLst>
              <a:gs pos="0">
                <a:srgbClr val="9EEAFF"/>
              </a:gs>
              <a:gs pos="35000">
                <a:srgbClr val="BBEFFF"/>
              </a:gs>
              <a:gs pos="100000">
                <a:srgbClr val="E4F9FF"/>
              </a:gs>
            </a:gsLst>
            <a:lin ang="16200000" scaled="0"/>
          </a:gradFill>
          <a:ln w="9525" cap="flat" cmpd="sng">
            <a:solidFill>
              <a:srgbClr val="46AAC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1800" b="0" i="0" u="none">
                <a:solidFill>
                  <a:srgbClr val="000000"/>
                </a:solidFill>
                <a:latin typeface="Calibri"/>
                <a:ea typeface="Calibri"/>
                <a:cs typeface="Calibri"/>
                <a:sym typeface="Calibri"/>
              </a:rPr>
              <a:t>apakšstacijas ETS,ATS,SW,… </a:t>
            </a:r>
          </a:p>
          <a:p>
            <a:pPr marL="0" marR="0" lvl="0" indent="0" algn="ctr"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datu pārraides tīkls</a:t>
            </a:r>
          </a:p>
        </p:txBody>
      </p:sp>
      <p:sp>
        <p:nvSpPr>
          <p:cNvPr id="514" name="Shape 514"/>
          <p:cNvSpPr/>
          <p:nvPr/>
        </p:nvSpPr>
        <p:spPr>
          <a:xfrm>
            <a:off x="677862" y="4627562"/>
            <a:ext cx="1920875" cy="522286"/>
          </a:xfrm>
          <a:prstGeom prst="roundRect">
            <a:avLst>
              <a:gd name="adj" fmla="val 16667"/>
            </a:avLst>
          </a:prstGeom>
          <a:solidFill>
            <a:srgbClr val="8064A2"/>
          </a:solidFill>
          <a:ln w="25400" cap="flat" cmpd="sng">
            <a:solidFill>
              <a:srgbClr val="5C477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600" b="1" i="0" u="none">
                <a:solidFill>
                  <a:srgbClr val="FFFFFF"/>
                </a:solidFill>
                <a:latin typeface="Calibri"/>
                <a:ea typeface="Calibri"/>
                <a:cs typeface="Calibri"/>
                <a:sym typeface="Calibri"/>
              </a:rPr>
              <a:t>IED</a:t>
            </a:r>
            <a:r>
              <a:rPr lang="en-US" sz="1600" b="0" i="0" u="none">
                <a:solidFill>
                  <a:srgbClr val="FFFFFF"/>
                </a:solidFill>
                <a:latin typeface="Calibri"/>
                <a:ea typeface="Calibri"/>
                <a:cs typeface="Calibri"/>
                <a:sym typeface="Calibri"/>
              </a:rPr>
              <a:t> (Intelligent Electronic Device) </a:t>
            </a:r>
          </a:p>
        </p:txBody>
      </p:sp>
      <p:sp>
        <p:nvSpPr>
          <p:cNvPr id="515" name="Shape 515"/>
          <p:cNvSpPr/>
          <p:nvPr/>
        </p:nvSpPr>
        <p:spPr>
          <a:xfrm>
            <a:off x="3255961" y="4643437"/>
            <a:ext cx="1747837" cy="522286"/>
          </a:xfrm>
          <a:prstGeom prst="roundRect">
            <a:avLst>
              <a:gd name="adj" fmla="val 16667"/>
            </a:avLst>
          </a:prstGeom>
          <a:solidFill>
            <a:srgbClr val="8064A2"/>
          </a:solidFill>
          <a:ln w="25400" cap="flat" cmpd="sng">
            <a:solidFill>
              <a:srgbClr val="5C477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Intelligent </a:t>
            </a:r>
            <a:r>
              <a:rPr lang="en-US" sz="1200" b="0" i="0" u="none">
                <a:solidFill>
                  <a:srgbClr val="FFFFFF"/>
                </a:solidFill>
                <a:latin typeface="Calibri"/>
                <a:ea typeface="Calibri"/>
                <a:cs typeface="Calibri"/>
                <a:sym typeface="Calibri"/>
              </a:rPr>
              <a:t>Electronic</a:t>
            </a:r>
            <a:r>
              <a:rPr lang="en-US" sz="1800" b="0" i="0" u="none">
                <a:solidFill>
                  <a:srgbClr val="FFFFFF"/>
                </a:solidFill>
                <a:latin typeface="Calibri"/>
                <a:ea typeface="Calibri"/>
                <a:cs typeface="Calibri"/>
                <a:sym typeface="Calibri"/>
              </a:rPr>
              <a:t> Device</a:t>
            </a:r>
          </a:p>
        </p:txBody>
      </p:sp>
      <p:sp>
        <p:nvSpPr>
          <p:cNvPr id="516" name="Shape 516"/>
          <p:cNvSpPr/>
          <p:nvPr/>
        </p:nvSpPr>
        <p:spPr>
          <a:xfrm>
            <a:off x="1042987" y="5427662"/>
            <a:ext cx="1203324" cy="522286"/>
          </a:xfrm>
          <a:prstGeom prst="roundRect">
            <a:avLst>
              <a:gd name="adj" fmla="val 16667"/>
            </a:avLst>
          </a:prstGeom>
          <a:solidFill>
            <a:srgbClr val="8064A2"/>
          </a:solidFill>
          <a:ln w="25400" cap="flat" cmpd="sng">
            <a:solidFill>
              <a:srgbClr val="5C477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dirty="0">
                <a:solidFill>
                  <a:srgbClr val="FFFFFF"/>
                </a:solidFill>
                <a:latin typeface="Calibri"/>
                <a:ea typeface="Calibri"/>
                <a:cs typeface="Calibri"/>
                <a:sym typeface="Calibri"/>
              </a:rPr>
              <a:t>Additional </a:t>
            </a:r>
            <a:r>
              <a:rPr lang="en-US" sz="1600" b="0" i="0" u="none" dirty="0">
                <a:solidFill>
                  <a:srgbClr val="FFFFFF"/>
                </a:solidFill>
                <a:latin typeface="Calibri"/>
                <a:ea typeface="Calibri"/>
                <a:cs typeface="Calibri"/>
                <a:sym typeface="Calibri"/>
              </a:rPr>
              <a:t>Protection</a:t>
            </a:r>
          </a:p>
        </p:txBody>
      </p:sp>
      <p:sp>
        <p:nvSpPr>
          <p:cNvPr id="517" name="Shape 517"/>
          <p:cNvSpPr txBox="1"/>
          <p:nvPr/>
        </p:nvSpPr>
        <p:spPr>
          <a:xfrm>
            <a:off x="3524250" y="3235325"/>
            <a:ext cx="1343024" cy="522286"/>
          </a:xfrm>
          <a:prstGeom prst="rect">
            <a:avLst/>
          </a:prstGeom>
          <a:solidFill>
            <a:schemeClr val="lt1"/>
          </a:solidFill>
          <a:ln w="254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Substation HMI</a:t>
            </a:r>
          </a:p>
        </p:txBody>
      </p:sp>
      <p:grpSp>
        <p:nvGrpSpPr>
          <p:cNvPr id="518" name="Shape 518"/>
          <p:cNvGrpSpPr/>
          <p:nvPr/>
        </p:nvGrpSpPr>
        <p:grpSpPr>
          <a:xfrm>
            <a:off x="2382836" y="5376862"/>
            <a:ext cx="1555750" cy="804861"/>
            <a:chOff x="2382836" y="5376862"/>
            <a:chExt cx="1555750" cy="804861"/>
          </a:xfrm>
        </p:grpSpPr>
        <p:pic>
          <p:nvPicPr>
            <p:cNvPr id="519" name="Shape 519"/>
            <p:cNvPicPr preferRelativeResize="0"/>
            <p:nvPr/>
          </p:nvPicPr>
          <p:blipFill rotWithShape="1">
            <a:blip r:embed="rId3">
              <a:alphaModFix/>
            </a:blip>
            <a:srcRect/>
            <a:stretch/>
          </p:blipFill>
          <p:spPr>
            <a:xfrm>
              <a:off x="2382836" y="5376862"/>
              <a:ext cx="1555750" cy="804861"/>
            </a:xfrm>
            <a:prstGeom prst="rect">
              <a:avLst/>
            </a:prstGeom>
            <a:noFill/>
            <a:ln>
              <a:noFill/>
            </a:ln>
          </p:spPr>
        </p:pic>
        <p:sp>
          <p:nvSpPr>
            <p:cNvPr id="520" name="Shape 520"/>
            <p:cNvSpPr txBox="1"/>
            <p:nvPr/>
          </p:nvSpPr>
          <p:spPr>
            <a:xfrm>
              <a:off x="2460625" y="5451475"/>
              <a:ext cx="1400174" cy="47148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Controlled</a:t>
              </a:r>
              <a:r>
                <a:rPr lang="en-US" sz="1800" b="0" i="0" u="none">
                  <a:solidFill>
                    <a:srgbClr val="000000"/>
                  </a:solidFill>
                  <a:latin typeface="Calibri"/>
                  <a:ea typeface="Calibri"/>
                  <a:cs typeface="Calibri"/>
                  <a:sym typeface="Calibri"/>
                </a:rPr>
                <a:t> device</a:t>
              </a:r>
            </a:p>
          </p:txBody>
        </p:sp>
      </p:grpSp>
      <p:cxnSp>
        <p:nvCxnSpPr>
          <p:cNvPr id="521" name="Shape 521"/>
          <p:cNvCxnSpPr/>
          <p:nvPr/>
        </p:nvCxnSpPr>
        <p:spPr>
          <a:xfrm>
            <a:off x="2244725" y="5688012"/>
            <a:ext cx="190500" cy="0"/>
          </a:xfrm>
          <a:prstGeom prst="straightConnector1">
            <a:avLst/>
          </a:prstGeom>
          <a:noFill/>
          <a:ln w="25400" cap="flat" cmpd="sng">
            <a:solidFill>
              <a:srgbClr val="254061"/>
            </a:solidFill>
            <a:prstDash val="solid"/>
            <a:miter/>
            <a:headEnd type="none" w="med" len="med"/>
            <a:tailEnd type="none" w="med" len="med"/>
          </a:ln>
        </p:spPr>
      </p:cxnSp>
      <p:cxnSp>
        <p:nvCxnSpPr>
          <p:cNvPr id="522" name="Shape 522"/>
          <p:cNvCxnSpPr/>
          <p:nvPr/>
        </p:nvCxnSpPr>
        <p:spPr>
          <a:xfrm>
            <a:off x="2598736" y="4903787"/>
            <a:ext cx="496886" cy="0"/>
          </a:xfrm>
          <a:prstGeom prst="straightConnector1">
            <a:avLst/>
          </a:prstGeom>
          <a:noFill/>
          <a:ln w="38100" cap="flat" cmpd="sng">
            <a:solidFill>
              <a:srgbClr val="8064A2"/>
            </a:solidFill>
            <a:prstDash val="solid"/>
            <a:miter/>
            <a:headEnd type="none" w="med" len="med"/>
            <a:tailEnd type="none" w="med" len="med"/>
          </a:ln>
        </p:spPr>
      </p:cxnSp>
      <p:sp>
        <p:nvSpPr>
          <p:cNvPr id="523" name="Shape 523"/>
          <p:cNvSpPr/>
          <p:nvPr/>
        </p:nvSpPr>
        <p:spPr>
          <a:xfrm>
            <a:off x="6373812" y="3032125"/>
            <a:ext cx="2519361" cy="522286"/>
          </a:xfrm>
          <a:prstGeom prst="roundRect">
            <a:avLst>
              <a:gd name="adj" fmla="val 16667"/>
            </a:avLst>
          </a:prstGeom>
          <a:solidFill>
            <a:srgbClr val="8064A2"/>
          </a:solidFill>
          <a:ln w="25400" cap="flat" cmpd="sng">
            <a:solidFill>
              <a:srgbClr val="5C477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1" i="0" u="none">
                <a:solidFill>
                  <a:srgbClr val="FFFFFF"/>
                </a:solidFill>
                <a:latin typeface="Calibri"/>
                <a:ea typeface="Calibri"/>
                <a:cs typeface="Calibri"/>
                <a:sym typeface="Calibri"/>
              </a:rPr>
              <a:t>RTU</a:t>
            </a:r>
            <a:r>
              <a:rPr lang="en-US" sz="1800" b="0" i="0" u="none">
                <a:solidFill>
                  <a:srgbClr val="FFFFFF"/>
                </a:solidFill>
                <a:latin typeface="Calibri"/>
                <a:ea typeface="Calibri"/>
                <a:cs typeface="Calibri"/>
                <a:sym typeface="Calibri"/>
              </a:rPr>
              <a:t> – </a:t>
            </a:r>
          </a:p>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 (Remote Terminal Unit) </a:t>
            </a:r>
          </a:p>
        </p:txBody>
      </p:sp>
      <p:grpSp>
        <p:nvGrpSpPr>
          <p:cNvPr id="524" name="Shape 524"/>
          <p:cNvGrpSpPr/>
          <p:nvPr/>
        </p:nvGrpSpPr>
        <p:grpSpPr>
          <a:xfrm>
            <a:off x="7126286" y="3779837"/>
            <a:ext cx="1427162" cy="785811"/>
            <a:chOff x="7126286" y="3779837"/>
            <a:chExt cx="1427162" cy="785811"/>
          </a:xfrm>
        </p:grpSpPr>
        <p:pic>
          <p:nvPicPr>
            <p:cNvPr id="525" name="Shape 525"/>
            <p:cNvPicPr preferRelativeResize="0"/>
            <p:nvPr/>
          </p:nvPicPr>
          <p:blipFill rotWithShape="1">
            <a:blip r:embed="rId4">
              <a:alphaModFix/>
            </a:blip>
            <a:srcRect/>
            <a:stretch/>
          </p:blipFill>
          <p:spPr>
            <a:xfrm>
              <a:off x="7126286" y="3779837"/>
              <a:ext cx="1427162" cy="785811"/>
            </a:xfrm>
            <a:prstGeom prst="rect">
              <a:avLst/>
            </a:prstGeom>
            <a:noFill/>
            <a:ln>
              <a:noFill/>
            </a:ln>
          </p:spPr>
        </p:pic>
        <p:sp>
          <p:nvSpPr>
            <p:cNvPr id="526" name="Shape 526"/>
            <p:cNvSpPr txBox="1"/>
            <p:nvPr/>
          </p:nvSpPr>
          <p:spPr>
            <a:xfrm>
              <a:off x="7204075" y="3898900"/>
              <a:ext cx="1249361" cy="47148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1800" b="0" i="0" u="none">
                  <a:solidFill>
                    <a:srgbClr val="000000"/>
                  </a:solidFill>
                  <a:latin typeface="Calibri"/>
                  <a:ea typeface="Calibri"/>
                  <a:cs typeface="Calibri"/>
                  <a:sym typeface="Calibri"/>
                </a:rPr>
                <a:t>Controlled </a:t>
              </a:r>
              <a:r>
                <a:rPr lang="en-US" sz="1400" b="0" i="0" u="none">
                  <a:solidFill>
                    <a:srgbClr val="000000"/>
                  </a:solidFill>
                  <a:latin typeface="Calibri"/>
                  <a:ea typeface="Calibri"/>
                  <a:cs typeface="Calibri"/>
                  <a:sym typeface="Calibri"/>
                </a:rPr>
                <a:t>device</a:t>
              </a:r>
            </a:p>
          </p:txBody>
        </p:sp>
      </p:grpSp>
      <p:sp>
        <p:nvSpPr>
          <p:cNvPr id="527" name="Shape 527"/>
          <p:cNvSpPr txBox="1"/>
          <p:nvPr/>
        </p:nvSpPr>
        <p:spPr>
          <a:xfrm>
            <a:off x="2908300" y="188911"/>
            <a:ext cx="3330575" cy="369886"/>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Sistēmas SCADA arhitektūra</a:t>
            </a:r>
          </a:p>
        </p:txBody>
      </p:sp>
      <p:sp>
        <p:nvSpPr>
          <p:cNvPr id="528" name="Shape 528"/>
          <p:cNvSpPr txBox="1"/>
          <p:nvPr/>
        </p:nvSpPr>
        <p:spPr>
          <a:xfrm>
            <a:off x="5651500" y="5426075"/>
            <a:ext cx="1941511" cy="6461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IEC 60870-5-104</a:t>
            </a:r>
          </a:p>
          <a:p>
            <a:pPr marL="0" marR="0" lvl="0" indent="0" algn="l"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Modbus TCP/IP</a:t>
            </a:r>
          </a:p>
        </p:txBody>
      </p:sp>
      <p:pic>
        <p:nvPicPr>
          <p:cNvPr id="529" name="Shape 529"/>
          <p:cNvPicPr preferRelativeResize="0"/>
          <p:nvPr/>
        </p:nvPicPr>
        <p:blipFill rotWithShape="1">
          <a:blip r:embed="rId5">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Shape 534"/>
          <p:cNvPicPr preferRelativeResize="0"/>
          <p:nvPr/>
        </p:nvPicPr>
        <p:blipFill rotWithShape="1">
          <a:blip r:embed="rId3">
            <a:alphaModFix/>
          </a:blip>
          <a:srcRect/>
          <a:stretch/>
        </p:blipFill>
        <p:spPr>
          <a:xfrm>
            <a:off x="827087" y="1358900"/>
            <a:ext cx="7394574" cy="4562475"/>
          </a:xfrm>
          <a:prstGeom prst="rect">
            <a:avLst/>
          </a:prstGeom>
          <a:noFill/>
          <a:ln>
            <a:noFill/>
          </a:ln>
        </p:spPr>
      </p:pic>
      <p:grpSp>
        <p:nvGrpSpPr>
          <p:cNvPr id="535" name="Shape 535"/>
          <p:cNvGrpSpPr/>
          <p:nvPr/>
        </p:nvGrpSpPr>
        <p:grpSpPr>
          <a:xfrm>
            <a:off x="1586" y="6551612"/>
            <a:ext cx="9144000" cy="287336"/>
            <a:chOff x="0" y="0"/>
            <a:chExt cx="2147483646" cy="2147483647"/>
          </a:xfrm>
        </p:grpSpPr>
        <p:sp>
          <p:nvSpPr>
            <p:cNvPr id="536" name="Shape 536"/>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37" name="Shape 537"/>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538" name="Shape 538"/>
          <p:cNvGrpSpPr/>
          <p:nvPr/>
        </p:nvGrpSpPr>
        <p:grpSpPr>
          <a:xfrm>
            <a:off x="9525" y="620711"/>
            <a:ext cx="9144000" cy="287336"/>
            <a:chOff x="0" y="0"/>
            <a:chExt cx="2147483646" cy="2147483647"/>
          </a:xfrm>
        </p:grpSpPr>
        <p:sp>
          <p:nvSpPr>
            <p:cNvPr id="539" name="Shape 539"/>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40" name="Shape 540"/>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541" name="Shape 541"/>
          <p:cNvSpPr txBox="1"/>
          <p:nvPr/>
        </p:nvSpPr>
        <p:spPr>
          <a:xfrm>
            <a:off x="1570037" y="188911"/>
            <a:ext cx="6007100" cy="368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Elektrodepo izvietojums atbilstoši darba uzdevumam</a:t>
            </a:r>
          </a:p>
        </p:txBody>
      </p:sp>
      <p:sp>
        <p:nvSpPr>
          <p:cNvPr id="542" name="Shape 542"/>
          <p:cNvSpPr/>
          <p:nvPr/>
        </p:nvSpPr>
        <p:spPr>
          <a:xfrm>
            <a:off x="1331912" y="2636836"/>
            <a:ext cx="287337" cy="287337"/>
          </a:xfrm>
          <a:prstGeom prst="ellipse">
            <a:avLst/>
          </a:prstGeom>
          <a:solidFill>
            <a:srgbClr val="FF000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1</a:t>
            </a:r>
          </a:p>
        </p:txBody>
      </p:sp>
      <p:sp>
        <p:nvSpPr>
          <p:cNvPr id="543" name="Shape 543"/>
          <p:cNvSpPr/>
          <p:nvPr/>
        </p:nvSpPr>
        <p:spPr>
          <a:xfrm>
            <a:off x="3338512" y="3876675"/>
            <a:ext cx="287337" cy="287337"/>
          </a:xfrm>
          <a:prstGeom prst="ellipse">
            <a:avLst/>
          </a:prstGeom>
          <a:solidFill>
            <a:srgbClr val="FF000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2</a:t>
            </a:r>
          </a:p>
        </p:txBody>
      </p:sp>
      <p:sp>
        <p:nvSpPr>
          <p:cNvPr id="544" name="Shape 544"/>
          <p:cNvSpPr/>
          <p:nvPr/>
        </p:nvSpPr>
        <p:spPr>
          <a:xfrm>
            <a:off x="3625850" y="3363912"/>
            <a:ext cx="288925" cy="288925"/>
          </a:xfrm>
          <a:prstGeom prst="ellipse">
            <a:avLst/>
          </a:prstGeom>
          <a:solidFill>
            <a:srgbClr val="FF000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3</a:t>
            </a:r>
          </a:p>
        </p:txBody>
      </p:sp>
      <p:sp>
        <p:nvSpPr>
          <p:cNvPr id="545" name="Shape 545"/>
          <p:cNvSpPr/>
          <p:nvPr/>
        </p:nvSpPr>
        <p:spPr>
          <a:xfrm>
            <a:off x="6156325" y="5157787"/>
            <a:ext cx="287337" cy="287337"/>
          </a:xfrm>
          <a:prstGeom prst="ellipse">
            <a:avLst/>
          </a:prstGeom>
          <a:solidFill>
            <a:srgbClr val="FF000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4</a:t>
            </a:r>
          </a:p>
        </p:txBody>
      </p:sp>
      <p:sp>
        <p:nvSpPr>
          <p:cNvPr id="546" name="Shape 546"/>
          <p:cNvSpPr/>
          <p:nvPr/>
        </p:nvSpPr>
        <p:spPr>
          <a:xfrm>
            <a:off x="6804025" y="4019550"/>
            <a:ext cx="288925" cy="288925"/>
          </a:xfrm>
          <a:prstGeom prst="ellipse">
            <a:avLst/>
          </a:prstGeom>
          <a:solidFill>
            <a:srgbClr val="FF000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5</a:t>
            </a:r>
          </a:p>
        </p:txBody>
      </p:sp>
      <p:pic>
        <p:nvPicPr>
          <p:cNvPr id="547" name="Shape 547"/>
          <p:cNvPicPr preferRelativeResize="0"/>
          <p:nvPr/>
        </p:nvPicPr>
        <p:blipFill rotWithShape="1">
          <a:blip r:embed="rId4">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Shape 552"/>
          <p:cNvPicPr preferRelativeResize="0"/>
          <p:nvPr/>
        </p:nvPicPr>
        <p:blipFill rotWithShape="1">
          <a:blip r:embed="rId3">
            <a:alphaModFix/>
          </a:blip>
          <a:srcRect l="17164" t="15591" r="29756" b="11850"/>
          <a:stretch/>
        </p:blipFill>
        <p:spPr>
          <a:xfrm>
            <a:off x="26986" y="1196975"/>
            <a:ext cx="4400550" cy="3384550"/>
          </a:xfrm>
          <a:prstGeom prst="rect">
            <a:avLst/>
          </a:prstGeom>
          <a:noFill/>
          <a:ln>
            <a:noFill/>
          </a:ln>
        </p:spPr>
      </p:pic>
      <p:sp>
        <p:nvSpPr>
          <p:cNvPr id="553" name="Shape 553"/>
          <p:cNvSpPr txBox="1"/>
          <p:nvPr/>
        </p:nvSpPr>
        <p:spPr>
          <a:xfrm>
            <a:off x="3384550" y="188911"/>
            <a:ext cx="2376487" cy="369886"/>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Depo plāna piemērs</a:t>
            </a:r>
          </a:p>
        </p:txBody>
      </p:sp>
      <p:grpSp>
        <p:nvGrpSpPr>
          <p:cNvPr id="554" name="Shape 554"/>
          <p:cNvGrpSpPr/>
          <p:nvPr/>
        </p:nvGrpSpPr>
        <p:grpSpPr>
          <a:xfrm>
            <a:off x="1586" y="6551612"/>
            <a:ext cx="9144000" cy="287336"/>
            <a:chOff x="0" y="0"/>
            <a:chExt cx="2147483646" cy="2147483647"/>
          </a:xfrm>
        </p:grpSpPr>
        <p:sp>
          <p:nvSpPr>
            <p:cNvPr id="555" name="Shape 555"/>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56" name="Shape 556"/>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557" name="Shape 557"/>
          <p:cNvGrpSpPr/>
          <p:nvPr/>
        </p:nvGrpSpPr>
        <p:grpSpPr>
          <a:xfrm>
            <a:off x="9525" y="620711"/>
            <a:ext cx="9144000" cy="287336"/>
            <a:chOff x="0" y="0"/>
            <a:chExt cx="2147483646" cy="2147483647"/>
          </a:xfrm>
        </p:grpSpPr>
        <p:sp>
          <p:nvSpPr>
            <p:cNvPr id="558" name="Shape 558"/>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59" name="Shape 559"/>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560" name="Shape 560"/>
          <p:cNvPicPr preferRelativeResize="0"/>
          <p:nvPr/>
        </p:nvPicPr>
        <p:blipFill rotWithShape="1">
          <a:blip r:embed="rId4">
            <a:alphaModFix/>
          </a:blip>
          <a:srcRect l="14431" t="16862" r="22775" b="21960"/>
          <a:stretch/>
        </p:blipFill>
        <p:spPr>
          <a:xfrm>
            <a:off x="4427537" y="1819275"/>
            <a:ext cx="4646612" cy="2546349"/>
          </a:xfrm>
          <a:prstGeom prst="rect">
            <a:avLst/>
          </a:prstGeom>
          <a:noFill/>
          <a:ln>
            <a:noFill/>
          </a:ln>
        </p:spPr>
      </p:pic>
      <p:pic>
        <p:nvPicPr>
          <p:cNvPr id="561" name="Shape 561"/>
          <p:cNvPicPr preferRelativeResize="0"/>
          <p:nvPr/>
        </p:nvPicPr>
        <p:blipFill rotWithShape="1">
          <a:blip r:embed="rId5">
            <a:alphaModFix/>
          </a:blip>
          <a:srcRect l="10946" t="14819" r="20733" b="32342"/>
          <a:stretch/>
        </p:blipFill>
        <p:spPr>
          <a:xfrm>
            <a:off x="1778000" y="4335462"/>
            <a:ext cx="4899025" cy="2132011"/>
          </a:xfrm>
          <a:prstGeom prst="rect">
            <a:avLst/>
          </a:prstGeom>
          <a:noFill/>
          <a:ln>
            <a:noFill/>
          </a:ln>
        </p:spPr>
      </p:pic>
      <p:pic>
        <p:nvPicPr>
          <p:cNvPr id="562" name="Shape 562"/>
          <p:cNvPicPr preferRelativeResize="0"/>
          <p:nvPr/>
        </p:nvPicPr>
        <p:blipFill rotWithShape="1">
          <a:blip r:embed="rId6">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Shape 567"/>
          <p:cNvPicPr preferRelativeResize="0"/>
          <p:nvPr/>
        </p:nvPicPr>
        <p:blipFill rotWithShape="1">
          <a:blip r:embed="rId3">
            <a:alphaModFix/>
          </a:blip>
          <a:srcRect/>
          <a:stretch/>
        </p:blipFill>
        <p:spPr>
          <a:xfrm>
            <a:off x="827087" y="1358900"/>
            <a:ext cx="7394574" cy="4562475"/>
          </a:xfrm>
          <a:prstGeom prst="rect">
            <a:avLst/>
          </a:prstGeom>
          <a:noFill/>
          <a:ln>
            <a:noFill/>
          </a:ln>
        </p:spPr>
      </p:pic>
      <p:grpSp>
        <p:nvGrpSpPr>
          <p:cNvPr id="568" name="Shape 568"/>
          <p:cNvGrpSpPr/>
          <p:nvPr/>
        </p:nvGrpSpPr>
        <p:grpSpPr>
          <a:xfrm>
            <a:off x="1586" y="6551612"/>
            <a:ext cx="9144000" cy="287336"/>
            <a:chOff x="0" y="0"/>
            <a:chExt cx="2147483646" cy="2147483647"/>
          </a:xfrm>
        </p:grpSpPr>
        <p:sp>
          <p:nvSpPr>
            <p:cNvPr id="569" name="Shape 569"/>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70" name="Shape 570"/>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571" name="Shape 571"/>
          <p:cNvGrpSpPr/>
          <p:nvPr/>
        </p:nvGrpSpPr>
        <p:grpSpPr>
          <a:xfrm>
            <a:off x="9525" y="620711"/>
            <a:ext cx="9144000" cy="287336"/>
            <a:chOff x="0" y="0"/>
            <a:chExt cx="2147483646" cy="2147483647"/>
          </a:xfrm>
        </p:grpSpPr>
        <p:sp>
          <p:nvSpPr>
            <p:cNvPr id="572" name="Shape 572"/>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73" name="Shape 573"/>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574" name="Shape 574"/>
          <p:cNvSpPr txBox="1"/>
          <p:nvPr/>
        </p:nvSpPr>
        <p:spPr>
          <a:xfrm>
            <a:off x="904875" y="188911"/>
            <a:ext cx="7335836" cy="368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Kontakttīkla un Vilces jaudas apakšstaciju apkalpes punkti (ERK)</a:t>
            </a:r>
          </a:p>
        </p:txBody>
      </p:sp>
      <p:sp>
        <p:nvSpPr>
          <p:cNvPr id="575" name="Shape 575"/>
          <p:cNvSpPr/>
          <p:nvPr/>
        </p:nvSpPr>
        <p:spPr>
          <a:xfrm>
            <a:off x="1331912" y="2636836"/>
            <a:ext cx="287337" cy="287337"/>
          </a:xfrm>
          <a:prstGeom prst="ellipse">
            <a:avLst/>
          </a:prstGeom>
          <a:solidFill>
            <a:srgbClr val="7030A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1</a:t>
            </a:r>
          </a:p>
        </p:txBody>
      </p:sp>
      <p:sp>
        <p:nvSpPr>
          <p:cNvPr id="576" name="Shape 576"/>
          <p:cNvSpPr/>
          <p:nvPr/>
        </p:nvSpPr>
        <p:spPr>
          <a:xfrm>
            <a:off x="2124075" y="3068636"/>
            <a:ext cx="287337" cy="288925"/>
          </a:xfrm>
          <a:prstGeom prst="ellipse">
            <a:avLst/>
          </a:prstGeom>
          <a:solidFill>
            <a:srgbClr val="7030A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2</a:t>
            </a:r>
          </a:p>
        </p:txBody>
      </p:sp>
      <p:sp>
        <p:nvSpPr>
          <p:cNvPr id="577" name="Shape 577"/>
          <p:cNvSpPr/>
          <p:nvPr/>
        </p:nvSpPr>
        <p:spPr>
          <a:xfrm>
            <a:off x="2763836" y="3355975"/>
            <a:ext cx="287337" cy="287337"/>
          </a:xfrm>
          <a:prstGeom prst="ellipse">
            <a:avLst/>
          </a:prstGeom>
          <a:solidFill>
            <a:srgbClr val="7030A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3</a:t>
            </a:r>
          </a:p>
        </p:txBody>
      </p:sp>
      <p:sp>
        <p:nvSpPr>
          <p:cNvPr id="578" name="Shape 578"/>
          <p:cNvSpPr/>
          <p:nvPr/>
        </p:nvSpPr>
        <p:spPr>
          <a:xfrm>
            <a:off x="6804025" y="4019550"/>
            <a:ext cx="288925" cy="288925"/>
          </a:xfrm>
          <a:prstGeom prst="ellipse">
            <a:avLst/>
          </a:prstGeom>
          <a:solidFill>
            <a:srgbClr val="7030A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79" name="Shape 579"/>
          <p:cNvSpPr/>
          <p:nvPr/>
        </p:nvSpPr>
        <p:spPr>
          <a:xfrm>
            <a:off x="3203575" y="3357562"/>
            <a:ext cx="288925" cy="287337"/>
          </a:xfrm>
          <a:prstGeom prst="ellipse">
            <a:avLst/>
          </a:prstGeom>
          <a:solidFill>
            <a:srgbClr val="00B0F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4</a:t>
            </a:r>
          </a:p>
        </p:txBody>
      </p:sp>
      <p:sp>
        <p:nvSpPr>
          <p:cNvPr id="580" name="Shape 580"/>
          <p:cNvSpPr/>
          <p:nvPr/>
        </p:nvSpPr>
        <p:spPr>
          <a:xfrm>
            <a:off x="3635375" y="3357562"/>
            <a:ext cx="288925" cy="287337"/>
          </a:xfrm>
          <a:prstGeom prst="ellipse">
            <a:avLst/>
          </a:prstGeom>
          <a:solidFill>
            <a:srgbClr val="00B0F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5</a:t>
            </a:r>
          </a:p>
        </p:txBody>
      </p:sp>
      <p:sp>
        <p:nvSpPr>
          <p:cNvPr id="581" name="Shape 581"/>
          <p:cNvSpPr/>
          <p:nvPr/>
        </p:nvSpPr>
        <p:spPr>
          <a:xfrm>
            <a:off x="3492500" y="3644900"/>
            <a:ext cx="287337" cy="288925"/>
          </a:xfrm>
          <a:prstGeom prst="ellipse">
            <a:avLst/>
          </a:prstGeom>
          <a:solidFill>
            <a:srgbClr val="00B0F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6</a:t>
            </a:r>
          </a:p>
        </p:txBody>
      </p:sp>
      <p:sp>
        <p:nvSpPr>
          <p:cNvPr id="582" name="Shape 582"/>
          <p:cNvSpPr/>
          <p:nvPr/>
        </p:nvSpPr>
        <p:spPr>
          <a:xfrm>
            <a:off x="3348037" y="3933825"/>
            <a:ext cx="287337" cy="287337"/>
          </a:xfrm>
          <a:prstGeom prst="ellipse">
            <a:avLst/>
          </a:prstGeom>
          <a:solidFill>
            <a:srgbClr val="7030A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7</a:t>
            </a:r>
          </a:p>
        </p:txBody>
      </p:sp>
      <p:sp>
        <p:nvSpPr>
          <p:cNvPr id="583" name="Shape 583"/>
          <p:cNvSpPr/>
          <p:nvPr/>
        </p:nvSpPr>
        <p:spPr>
          <a:xfrm>
            <a:off x="3851275" y="3995737"/>
            <a:ext cx="288925" cy="288925"/>
          </a:xfrm>
          <a:prstGeom prst="ellipse">
            <a:avLst/>
          </a:prstGeom>
          <a:solidFill>
            <a:srgbClr val="7030A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8</a:t>
            </a:r>
          </a:p>
        </p:txBody>
      </p:sp>
      <p:sp>
        <p:nvSpPr>
          <p:cNvPr id="584" name="Shape 584"/>
          <p:cNvSpPr/>
          <p:nvPr/>
        </p:nvSpPr>
        <p:spPr>
          <a:xfrm>
            <a:off x="4481512" y="4049712"/>
            <a:ext cx="288925" cy="287337"/>
          </a:xfrm>
          <a:prstGeom prst="ellipse">
            <a:avLst/>
          </a:prstGeom>
          <a:solidFill>
            <a:srgbClr val="7030A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9</a:t>
            </a:r>
          </a:p>
        </p:txBody>
      </p:sp>
      <p:sp>
        <p:nvSpPr>
          <p:cNvPr id="585" name="Shape 585"/>
          <p:cNvSpPr/>
          <p:nvPr/>
        </p:nvSpPr>
        <p:spPr>
          <a:xfrm>
            <a:off x="5291137" y="4117975"/>
            <a:ext cx="288925" cy="287337"/>
          </a:xfrm>
          <a:prstGeom prst="ellipse">
            <a:avLst/>
          </a:prstGeom>
          <a:solidFill>
            <a:srgbClr val="7030A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86" name="Shape 586"/>
          <p:cNvSpPr/>
          <p:nvPr/>
        </p:nvSpPr>
        <p:spPr>
          <a:xfrm>
            <a:off x="4090987" y="3536950"/>
            <a:ext cx="288925" cy="288925"/>
          </a:xfrm>
          <a:prstGeom prst="ellipse">
            <a:avLst/>
          </a:prstGeom>
          <a:solidFill>
            <a:srgbClr val="00B0F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87" name="Shape 587"/>
          <p:cNvSpPr/>
          <p:nvPr/>
        </p:nvSpPr>
        <p:spPr>
          <a:xfrm>
            <a:off x="4572000" y="3716337"/>
            <a:ext cx="287337" cy="288925"/>
          </a:xfrm>
          <a:prstGeom prst="ellipse">
            <a:avLst/>
          </a:prstGeom>
          <a:solidFill>
            <a:srgbClr val="00B0F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88" name="Shape 588"/>
          <p:cNvSpPr/>
          <p:nvPr/>
        </p:nvSpPr>
        <p:spPr>
          <a:xfrm>
            <a:off x="5011737" y="3838575"/>
            <a:ext cx="288925" cy="287337"/>
          </a:xfrm>
          <a:prstGeom prst="ellipse">
            <a:avLst/>
          </a:prstGeom>
          <a:solidFill>
            <a:srgbClr val="7030A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89" name="Shape 589"/>
          <p:cNvSpPr/>
          <p:nvPr/>
        </p:nvSpPr>
        <p:spPr>
          <a:xfrm>
            <a:off x="3937000" y="3060700"/>
            <a:ext cx="288925" cy="287337"/>
          </a:xfrm>
          <a:prstGeom prst="ellipse">
            <a:avLst/>
          </a:prstGeom>
          <a:solidFill>
            <a:srgbClr val="00B0F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90" name="Shape 590"/>
          <p:cNvSpPr/>
          <p:nvPr/>
        </p:nvSpPr>
        <p:spPr>
          <a:xfrm>
            <a:off x="6175375" y="5168900"/>
            <a:ext cx="287337" cy="288925"/>
          </a:xfrm>
          <a:prstGeom prst="ellipse">
            <a:avLst/>
          </a:prstGeom>
          <a:solidFill>
            <a:srgbClr val="7030A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91" name="Shape 591"/>
          <p:cNvSpPr/>
          <p:nvPr/>
        </p:nvSpPr>
        <p:spPr>
          <a:xfrm>
            <a:off x="5795962" y="4581525"/>
            <a:ext cx="288925" cy="287337"/>
          </a:xfrm>
          <a:prstGeom prst="ellipse">
            <a:avLst/>
          </a:prstGeom>
          <a:solidFill>
            <a:srgbClr val="7030A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92" name="Shape 592"/>
          <p:cNvSpPr txBox="1"/>
          <p:nvPr/>
        </p:nvSpPr>
        <p:spPr>
          <a:xfrm>
            <a:off x="5724525" y="4581525"/>
            <a:ext cx="503236" cy="3079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400" b="0" i="0" u="none">
                <a:solidFill>
                  <a:schemeClr val="lt1"/>
                </a:solidFill>
                <a:latin typeface="Arial"/>
                <a:ea typeface="Arial"/>
                <a:cs typeface="Arial"/>
                <a:sym typeface="Arial"/>
              </a:rPr>
              <a:t>10</a:t>
            </a:r>
          </a:p>
        </p:txBody>
      </p:sp>
      <p:sp>
        <p:nvSpPr>
          <p:cNvPr id="593" name="Shape 593"/>
          <p:cNvSpPr txBox="1"/>
          <p:nvPr/>
        </p:nvSpPr>
        <p:spPr>
          <a:xfrm>
            <a:off x="5241925" y="4098925"/>
            <a:ext cx="504824" cy="3079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400" b="0" i="0" u="none">
                <a:solidFill>
                  <a:schemeClr val="lt1"/>
                </a:solidFill>
                <a:latin typeface="Arial"/>
                <a:ea typeface="Arial"/>
                <a:cs typeface="Arial"/>
                <a:sym typeface="Arial"/>
              </a:rPr>
              <a:t>11</a:t>
            </a:r>
          </a:p>
        </p:txBody>
      </p:sp>
      <p:sp>
        <p:nvSpPr>
          <p:cNvPr id="594" name="Shape 594"/>
          <p:cNvSpPr txBox="1"/>
          <p:nvPr/>
        </p:nvSpPr>
        <p:spPr>
          <a:xfrm>
            <a:off x="6119812" y="5159375"/>
            <a:ext cx="503236" cy="3079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400" b="0" i="0" u="none">
                <a:solidFill>
                  <a:schemeClr val="lt1"/>
                </a:solidFill>
                <a:latin typeface="Arial"/>
                <a:ea typeface="Arial"/>
                <a:cs typeface="Arial"/>
                <a:sym typeface="Arial"/>
              </a:rPr>
              <a:t>12</a:t>
            </a:r>
          </a:p>
        </p:txBody>
      </p:sp>
      <p:sp>
        <p:nvSpPr>
          <p:cNvPr id="595" name="Shape 595"/>
          <p:cNvSpPr txBox="1"/>
          <p:nvPr/>
        </p:nvSpPr>
        <p:spPr>
          <a:xfrm>
            <a:off x="6746875" y="3984625"/>
            <a:ext cx="504824" cy="3079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400" b="0" i="0" u="none">
                <a:solidFill>
                  <a:schemeClr val="lt1"/>
                </a:solidFill>
                <a:latin typeface="Arial"/>
                <a:ea typeface="Arial"/>
                <a:cs typeface="Arial"/>
                <a:sym typeface="Arial"/>
              </a:rPr>
              <a:t>13</a:t>
            </a:r>
          </a:p>
        </p:txBody>
      </p:sp>
      <p:sp>
        <p:nvSpPr>
          <p:cNvPr id="596" name="Shape 596"/>
          <p:cNvSpPr/>
          <p:nvPr/>
        </p:nvSpPr>
        <p:spPr>
          <a:xfrm>
            <a:off x="6051550" y="4005262"/>
            <a:ext cx="288925" cy="287337"/>
          </a:xfrm>
          <a:prstGeom prst="ellipse">
            <a:avLst/>
          </a:prstGeom>
          <a:solidFill>
            <a:srgbClr val="7030A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97" name="Shape 597"/>
          <p:cNvSpPr txBox="1"/>
          <p:nvPr/>
        </p:nvSpPr>
        <p:spPr>
          <a:xfrm>
            <a:off x="5980112" y="3990975"/>
            <a:ext cx="504824" cy="3079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400" b="0" i="0" u="none">
                <a:solidFill>
                  <a:schemeClr val="lt1"/>
                </a:solidFill>
                <a:latin typeface="Arial"/>
                <a:ea typeface="Arial"/>
                <a:cs typeface="Arial"/>
                <a:sym typeface="Arial"/>
              </a:rPr>
              <a:t>14</a:t>
            </a:r>
          </a:p>
        </p:txBody>
      </p:sp>
      <p:sp>
        <p:nvSpPr>
          <p:cNvPr id="598" name="Shape 598"/>
          <p:cNvSpPr txBox="1"/>
          <p:nvPr/>
        </p:nvSpPr>
        <p:spPr>
          <a:xfrm>
            <a:off x="4957762" y="3825875"/>
            <a:ext cx="503236" cy="3079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400" b="0" i="0" u="none">
                <a:solidFill>
                  <a:schemeClr val="lt1"/>
                </a:solidFill>
                <a:latin typeface="Arial"/>
                <a:ea typeface="Arial"/>
                <a:cs typeface="Arial"/>
                <a:sym typeface="Arial"/>
              </a:rPr>
              <a:t>15</a:t>
            </a:r>
          </a:p>
        </p:txBody>
      </p:sp>
      <p:sp>
        <p:nvSpPr>
          <p:cNvPr id="599" name="Shape 599"/>
          <p:cNvSpPr txBox="1"/>
          <p:nvPr/>
        </p:nvSpPr>
        <p:spPr>
          <a:xfrm>
            <a:off x="4508500" y="3697287"/>
            <a:ext cx="504824" cy="3079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400" b="0" i="0" u="none">
                <a:solidFill>
                  <a:schemeClr val="lt1"/>
                </a:solidFill>
                <a:latin typeface="Arial"/>
                <a:ea typeface="Arial"/>
                <a:cs typeface="Arial"/>
                <a:sym typeface="Arial"/>
              </a:rPr>
              <a:t>16</a:t>
            </a:r>
          </a:p>
        </p:txBody>
      </p:sp>
      <p:sp>
        <p:nvSpPr>
          <p:cNvPr id="600" name="Shape 600"/>
          <p:cNvSpPr txBox="1"/>
          <p:nvPr/>
        </p:nvSpPr>
        <p:spPr>
          <a:xfrm>
            <a:off x="4032250" y="3533775"/>
            <a:ext cx="503236" cy="3079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400" b="0" i="0" u="none">
                <a:solidFill>
                  <a:schemeClr val="lt1"/>
                </a:solidFill>
                <a:latin typeface="Arial"/>
                <a:ea typeface="Arial"/>
                <a:cs typeface="Arial"/>
                <a:sym typeface="Arial"/>
              </a:rPr>
              <a:t>17</a:t>
            </a:r>
          </a:p>
        </p:txBody>
      </p:sp>
      <p:sp>
        <p:nvSpPr>
          <p:cNvPr id="601" name="Shape 601"/>
          <p:cNvSpPr txBox="1"/>
          <p:nvPr/>
        </p:nvSpPr>
        <p:spPr>
          <a:xfrm>
            <a:off x="3878262" y="3049586"/>
            <a:ext cx="504824" cy="3079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400" b="0" i="0" u="none">
                <a:solidFill>
                  <a:schemeClr val="lt1"/>
                </a:solidFill>
                <a:latin typeface="Arial"/>
                <a:ea typeface="Arial"/>
                <a:cs typeface="Arial"/>
                <a:sym typeface="Arial"/>
              </a:rPr>
              <a:t>18</a:t>
            </a:r>
          </a:p>
        </p:txBody>
      </p:sp>
      <p:sp>
        <p:nvSpPr>
          <p:cNvPr id="602" name="Shape 602"/>
          <p:cNvSpPr/>
          <p:nvPr/>
        </p:nvSpPr>
        <p:spPr>
          <a:xfrm>
            <a:off x="1976436" y="5229225"/>
            <a:ext cx="288925" cy="287337"/>
          </a:xfrm>
          <a:prstGeom prst="ellipse">
            <a:avLst/>
          </a:prstGeom>
          <a:solidFill>
            <a:srgbClr val="00B0F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a:t>
            </a:r>
          </a:p>
        </p:txBody>
      </p:sp>
      <p:sp>
        <p:nvSpPr>
          <p:cNvPr id="603" name="Shape 603"/>
          <p:cNvSpPr/>
          <p:nvPr/>
        </p:nvSpPr>
        <p:spPr>
          <a:xfrm>
            <a:off x="1990725" y="5516562"/>
            <a:ext cx="287337" cy="288925"/>
          </a:xfrm>
          <a:prstGeom prst="ellipse">
            <a:avLst/>
          </a:prstGeom>
          <a:solidFill>
            <a:srgbClr val="7030A0"/>
          </a:solidFill>
          <a:ln w="254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800" b="0" i="0" u="none">
                <a:solidFill>
                  <a:srgbClr val="FFFFFF"/>
                </a:solidFill>
                <a:latin typeface="Calibri"/>
                <a:ea typeface="Calibri"/>
                <a:cs typeface="Calibri"/>
                <a:sym typeface="Calibri"/>
              </a:rPr>
              <a:t>-</a:t>
            </a:r>
          </a:p>
        </p:txBody>
      </p:sp>
      <p:sp>
        <p:nvSpPr>
          <p:cNvPr id="604" name="Shape 604"/>
          <p:cNvSpPr txBox="1"/>
          <p:nvPr/>
        </p:nvSpPr>
        <p:spPr>
          <a:xfrm>
            <a:off x="2247900" y="5229225"/>
            <a:ext cx="2271711" cy="2762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a:solidFill>
                  <a:schemeClr val="dk1"/>
                </a:solidFill>
                <a:latin typeface="Arial"/>
                <a:ea typeface="Arial"/>
                <a:cs typeface="Arial"/>
                <a:sym typeface="Arial"/>
              </a:rPr>
              <a:t>Esošie apkalpes punkti 3,3kV</a:t>
            </a:r>
          </a:p>
        </p:txBody>
      </p:sp>
      <p:sp>
        <p:nvSpPr>
          <p:cNvPr id="605" name="Shape 605"/>
          <p:cNvSpPr txBox="1"/>
          <p:nvPr/>
        </p:nvSpPr>
        <p:spPr>
          <a:xfrm>
            <a:off x="2254250" y="5527675"/>
            <a:ext cx="2322511" cy="2778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a:solidFill>
                  <a:schemeClr val="dk1"/>
                </a:solidFill>
                <a:latin typeface="Arial"/>
                <a:ea typeface="Arial"/>
                <a:cs typeface="Arial"/>
                <a:sym typeface="Arial"/>
              </a:rPr>
              <a:t>Jaunbūvējamie apkalpes punkti</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grpSp>
        <p:nvGrpSpPr>
          <p:cNvPr id="610" name="Shape 610"/>
          <p:cNvGrpSpPr/>
          <p:nvPr/>
        </p:nvGrpSpPr>
        <p:grpSpPr>
          <a:xfrm>
            <a:off x="1586" y="6551612"/>
            <a:ext cx="9144000" cy="287336"/>
            <a:chOff x="0" y="0"/>
            <a:chExt cx="2147483646" cy="2147483647"/>
          </a:xfrm>
        </p:grpSpPr>
        <p:sp>
          <p:nvSpPr>
            <p:cNvPr id="611" name="Shape 611"/>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12" name="Shape 612"/>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13" name="Shape 613"/>
          <p:cNvGrpSpPr/>
          <p:nvPr/>
        </p:nvGrpSpPr>
        <p:grpSpPr>
          <a:xfrm>
            <a:off x="9525" y="620711"/>
            <a:ext cx="9144000" cy="287336"/>
            <a:chOff x="0" y="0"/>
            <a:chExt cx="2147483646" cy="2147483647"/>
          </a:xfrm>
        </p:grpSpPr>
        <p:sp>
          <p:nvSpPr>
            <p:cNvPr id="614" name="Shape 614"/>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15" name="Shape 615"/>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616" name="Shape 616"/>
          <p:cNvSpPr txBox="1"/>
          <p:nvPr/>
        </p:nvSpPr>
        <p:spPr>
          <a:xfrm>
            <a:off x="2584450" y="188911"/>
            <a:ext cx="3976687" cy="368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Tipveida risinājumi šķērsojot tiltus</a:t>
            </a:r>
          </a:p>
        </p:txBody>
      </p:sp>
      <p:pic>
        <p:nvPicPr>
          <p:cNvPr id="617" name="Shape 617"/>
          <p:cNvPicPr preferRelativeResize="0"/>
          <p:nvPr/>
        </p:nvPicPr>
        <p:blipFill rotWithShape="1">
          <a:blip r:embed="rId3">
            <a:alphaModFix/>
          </a:blip>
          <a:srcRect/>
          <a:stretch/>
        </p:blipFill>
        <p:spPr>
          <a:xfrm>
            <a:off x="1652586" y="1130300"/>
            <a:ext cx="2265362" cy="1981199"/>
          </a:xfrm>
          <a:prstGeom prst="rect">
            <a:avLst/>
          </a:prstGeom>
          <a:noFill/>
          <a:ln>
            <a:noFill/>
          </a:ln>
        </p:spPr>
      </p:pic>
      <p:pic>
        <p:nvPicPr>
          <p:cNvPr id="618" name="Shape 618"/>
          <p:cNvPicPr preferRelativeResize="0"/>
          <p:nvPr/>
        </p:nvPicPr>
        <p:blipFill rotWithShape="1">
          <a:blip r:embed="rId4">
            <a:alphaModFix/>
          </a:blip>
          <a:srcRect/>
          <a:stretch/>
        </p:blipFill>
        <p:spPr>
          <a:xfrm>
            <a:off x="5219700" y="1090612"/>
            <a:ext cx="2205037" cy="1993900"/>
          </a:xfrm>
          <a:prstGeom prst="rect">
            <a:avLst/>
          </a:prstGeom>
          <a:noFill/>
          <a:ln>
            <a:noFill/>
          </a:ln>
        </p:spPr>
      </p:pic>
      <p:pic>
        <p:nvPicPr>
          <p:cNvPr id="619" name="Shape 619"/>
          <p:cNvPicPr preferRelativeResize="0"/>
          <p:nvPr/>
        </p:nvPicPr>
        <p:blipFill rotWithShape="1">
          <a:blip r:embed="rId5">
            <a:alphaModFix/>
          </a:blip>
          <a:srcRect/>
          <a:stretch/>
        </p:blipFill>
        <p:spPr>
          <a:xfrm>
            <a:off x="1619250" y="3789362"/>
            <a:ext cx="2332036" cy="2087562"/>
          </a:xfrm>
          <a:prstGeom prst="rect">
            <a:avLst/>
          </a:prstGeom>
          <a:noFill/>
          <a:ln>
            <a:noFill/>
          </a:ln>
        </p:spPr>
      </p:pic>
      <p:pic>
        <p:nvPicPr>
          <p:cNvPr id="620" name="Shape 620"/>
          <p:cNvPicPr preferRelativeResize="0"/>
          <p:nvPr/>
        </p:nvPicPr>
        <p:blipFill rotWithShape="1">
          <a:blip r:embed="rId6">
            <a:alphaModFix/>
          </a:blip>
          <a:srcRect/>
          <a:stretch/>
        </p:blipFill>
        <p:spPr>
          <a:xfrm>
            <a:off x="5219700" y="3778250"/>
            <a:ext cx="2239961" cy="2027236"/>
          </a:xfrm>
          <a:prstGeom prst="rect">
            <a:avLst/>
          </a:prstGeom>
          <a:noFill/>
          <a:ln>
            <a:noFill/>
          </a:ln>
        </p:spPr>
      </p:pic>
      <p:sp>
        <p:nvSpPr>
          <p:cNvPr id="621" name="Shape 621"/>
          <p:cNvSpPr txBox="1"/>
          <p:nvPr/>
        </p:nvSpPr>
        <p:spPr>
          <a:xfrm>
            <a:off x="1042987" y="3105150"/>
            <a:ext cx="3457574" cy="4619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200" b="1" i="0" u="none">
                <a:solidFill>
                  <a:srgbClr val="000000"/>
                </a:solidFill>
                <a:latin typeface="Arial"/>
                <a:ea typeface="Arial"/>
                <a:cs typeface="Arial"/>
                <a:sym typeface="Arial"/>
              </a:rPr>
              <a:t>Caurejošās piekares līnijas tips zem tilta „C1“</a:t>
            </a:r>
          </a:p>
        </p:txBody>
      </p:sp>
      <p:sp>
        <p:nvSpPr>
          <p:cNvPr id="622" name="Shape 622"/>
          <p:cNvSpPr txBox="1"/>
          <p:nvPr/>
        </p:nvSpPr>
        <p:spPr>
          <a:xfrm>
            <a:off x="1081087" y="5865812"/>
            <a:ext cx="3379786" cy="4619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200" b="1" i="0" u="none">
                <a:solidFill>
                  <a:srgbClr val="000000"/>
                </a:solidFill>
                <a:latin typeface="Arial"/>
                <a:ea typeface="Arial"/>
                <a:cs typeface="Arial"/>
                <a:sym typeface="Arial"/>
              </a:rPr>
              <a:t>Caurejošās piekares līnijas tips zem tilta „C3“</a:t>
            </a:r>
          </a:p>
        </p:txBody>
      </p:sp>
      <p:sp>
        <p:nvSpPr>
          <p:cNvPr id="623" name="Shape 623"/>
          <p:cNvSpPr txBox="1"/>
          <p:nvPr/>
        </p:nvSpPr>
        <p:spPr>
          <a:xfrm>
            <a:off x="4716462" y="5867400"/>
            <a:ext cx="3240087" cy="4619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200" b="1" i="0" u="none">
                <a:solidFill>
                  <a:srgbClr val="000000"/>
                </a:solidFill>
                <a:latin typeface="Arial"/>
                <a:ea typeface="Arial"/>
                <a:cs typeface="Arial"/>
                <a:sym typeface="Arial"/>
              </a:rPr>
              <a:t>Caurejošās piekares līnijas tips zem tilta „C4“</a:t>
            </a:r>
          </a:p>
        </p:txBody>
      </p:sp>
      <p:sp>
        <p:nvSpPr>
          <p:cNvPr id="624" name="Shape 624"/>
          <p:cNvSpPr txBox="1"/>
          <p:nvPr/>
        </p:nvSpPr>
        <p:spPr>
          <a:xfrm>
            <a:off x="4716462" y="3125786"/>
            <a:ext cx="3240087" cy="4619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200" b="1" i="0" u="none">
                <a:solidFill>
                  <a:srgbClr val="000000"/>
                </a:solidFill>
                <a:latin typeface="Arial"/>
                <a:ea typeface="Arial"/>
                <a:cs typeface="Arial"/>
                <a:sym typeface="Arial"/>
              </a:rPr>
              <a:t>Caurejošās piekares līnijas tips zem tilta „C2“</a:t>
            </a:r>
          </a:p>
        </p:txBody>
      </p:sp>
      <p:pic>
        <p:nvPicPr>
          <p:cNvPr id="625" name="Shape 625"/>
          <p:cNvPicPr preferRelativeResize="0"/>
          <p:nvPr/>
        </p:nvPicPr>
        <p:blipFill rotWithShape="1">
          <a:blip r:embed="rId7">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Shape 630"/>
          <p:cNvPicPr preferRelativeResize="0"/>
          <p:nvPr/>
        </p:nvPicPr>
        <p:blipFill rotWithShape="1">
          <a:blip r:embed="rId3">
            <a:alphaModFix/>
          </a:blip>
          <a:srcRect l="8320" t="21406" r="54617" b="6817"/>
          <a:stretch/>
        </p:blipFill>
        <p:spPr>
          <a:xfrm>
            <a:off x="363537" y="1484312"/>
            <a:ext cx="4198937" cy="4575175"/>
          </a:xfrm>
          <a:prstGeom prst="rect">
            <a:avLst/>
          </a:prstGeom>
          <a:noFill/>
          <a:ln w="9525" cap="flat" cmpd="sng">
            <a:solidFill>
              <a:srgbClr val="D9D9D9"/>
            </a:solidFill>
            <a:prstDash val="solid"/>
            <a:miter/>
            <a:headEnd type="none" w="med" len="med"/>
            <a:tailEnd type="none" w="med" len="med"/>
          </a:ln>
        </p:spPr>
      </p:pic>
      <p:pic>
        <p:nvPicPr>
          <p:cNvPr id="631" name="Shape 631"/>
          <p:cNvPicPr preferRelativeResize="0"/>
          <p:nvPr/>
        </p:nvPicPr>
        <p:blipFill rotWithShape="1">
          <a:blip r:embed="rId3">
            <a:alphaModFix/>
          </a:blip>
          <a:srcRect l="55089" t="20002" r="7847" b="8221"/>
          <a:stretch/>
        </p:blipFill>
        <p:spPr>
          <a:xfrm>
            <a:off x="4619625" y="1484312"/>
            <a:ext cx="4200524" cy="4575175"/>
          </a:xfrm>
          <a:prstGeom prst="rect">
            <a:avLst/>
          </a:prstGeom>
          <a:noFill/>
          <a:ln w="9525" cap="flat" cmpd="sng">
            <a:solidFill>
              <a:srgbClr val="D9D9D9"/>
            </a:solidFill>
            <a:prstDash val="solid"/>
            <a:miter/>
            <a:headEnd type="none" w="med" len="med"/>
            <a:tailEnd type="none" w="med" len="med"/>
          </a:ln>
        </p:spPr>
      </p:pic>
      <p:grpSp>
        <p:nvGrpSpPr>
          <p:cNvPr id="632" name="Shape 632"/>
          <p:cNvGrpSpPr/>
          <p:nvPr/>
        </p:nvGrpSpPr>
        <p:grpSpPr>
          <a:xfrm>
            <a:off x="1586" y="6551612"/>
            <a:ext cx="9144000" cy="287336"/>
            <a:chOff x="0" y="0"/>
            <a:chExt cx="2147483646" cy="2147483647"/>
          </a:xfrm>
        </p:grpSpPr>
        <p:sp>
          <p:nvSpPr>
            <p:cNvPr id="633" name="Shape 633"/>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34" name="Shape 634"/>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35" name="Shape 635"/>
          <p:cNvGrpSpPr/>
          <p:nvPr/>
        </p:nvGrpSpPr>
        <p:grpSpPr>
          <a:xfrm>
            <a:off x="9525" y="620711"/>
            <a:ext cx="9144000" cy="287336"/>
            <a:chOff x="0" y="0"/>
            <a:chExt cx="2147483646" cy="2147483647"/>
          </a:xfrm>
        </p:grpSpPr>
        <p:sp>
          <p:nvSpPr>
            <p:cNvPr id="636" name="Shape 636"/>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37" name="Shape 637"/>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638" name="Shape 638"/>
          <p:cNvSpPr txBox="1"/>
          <p:nvPr/>
        </p:nvSpPr>
        <p:spPr>
          <a:xfrm>
            <a:off x="2513011" y="188911"/>
            <a:ext cx="4119561" cy="368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Tipveida risinājumi šķērsojot tiltus</a:t>
            </a:r>
          </a:p>
        </p:txBody>
      </p:sp>
      <p:pic>
        <p:nvPicPr>
          <p:cNvPr id="639" name="Shape 639"/>
          <p:cNvPicPr preferRelativeResize="0"/>
          <p:nvPr/>
        </p:nvPicPr>
        <p:blipFill rotWithShape="1">
          <a:blip r:embed="rId4">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p:nvPr/>
        </p:nvSpPr>
        <p:spPr>
          <a:xfrm>
            <a:off x="1403350" y="2420936"/>
            <a:ext cx="7289799" cy="3468687"/>
          </a:xfrm>
          <a:prstGeom prst="roundRect">
            <a:avLst>
              <a:gd name="adj" fmla="val 16667"/>
            </a:avLst>
          </a:prstGeom>
          <a:solidFill>
            <a:srgbClr val="E1F4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122" name="Shape 122"/>
          <p:cNvGrpSpPr/>
          <p:nvPr/>
        </p:nvGrpSpPr>
        <p:grpSpPr>
          <a:xfrm>
            <a:off x="9525" y="620711"/>
            <a:ext cx="9144000" cy="287336"/>
            <a:chOff x="0" y="0"/>
            <a:chExt cx="2147483646" cy="2147483647"/>
          </a:xfrm>
        </p:grpSpPr>
        <p:sp>
          <p:nvSpPr>
            <p:cNvPr id="123" name="Shape 123"/>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24" name="Shape 124"/>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125" name="Shape 125"/>
          <p:cNvGrpSpPr/>
          <p:nvPr/>
        </p:nvGrpSpPr>
        <p:grpSpPr>
          <a:xfrm>
            <a:off x="-17461" y="6551612"/>
            <a:ext cx="9144000" cy="287336"/>
            <a:chOff x="0" y="0"/>
            <a:chExt cx="2147483646" cy="2147483647"/>
          </a:xfrm>
        </p:grpSpPr>
        <p:sp>
          <p:nvSpPr>
            <p:cNvPr id="126" name="Shape 126"/>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27" name="Shape 127"/>
            <p:cNvSpPr txBox="1"/>
            <p:nvPr/>
          </p:nvSpPr>
          <p:spPr>
            <a:xfrm>
              <a:off x="0" y="0"/>
              <a:ext cx="416075175"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128" name="Shape 128"/>
          <p:cNvSpPr txBox="1">
            <a:spLocks noGrp="1"/>
          </p:cNvSpPr>
          <p:nvPr>
            <p:ph type="body" idx="1"/>
          </p:nvPr>
        </p:nvSpPr>
        <p:spPr>
          <a:xfrm>
            <a:off x="1258887" y="1557337"/>
            <a:ext cx="7831136" cy="460374"/>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strike="noStrike" cap="none">
                <a:solidFill>
                  <a:srgbClr val="002C77"/>
                </a:solidFill>
                <a:latin typeface="Arial"/>
                <a:ea typeface="Arial"/>
                <a:cs typeface="Arial"/>
                <a:sym typeface="Arial"/>
              </a:rPr>
              <a:t>1. 2х25 kV sistēmas pamatrisinājumi </a:t>
            </a:r>
          </a:p>
          <a:p>
            <a:pPr marL="0" marR="0" lvl="0" indent="0" algn="just" rtl="0">
              <a:lnSpc>
                <a:spcPct val="100000"/>
              </a:lnSpc>
              <a:spcBef>
                <a:spcPts val="320"/>
              </a:spcBef>
              <a:spcAft>
                <a:spcPts val="0"/>
              </a:spcAft>
              <a:buClr>
                <a:srgbClr val="002C77"/>
              </a:buClr>
              <a:buSzPct val="25000"/>
              <a:buFont typeface="Arial"/>
              <a:buNone/>
            </a:pPr>
            <a:r>
              <a:rPr lang="en-US" sz="1600" b="0" i="0" u="none" strike="noStrike" cap="none">
                <a:solidFill>
                  <a:srgbClr val="002C77"/>
                </a:solidFill>
                <a:latin typeface="Arial"/>
                <a:ea typeface="Arial"/>
                <a:cs typeface="Arial"/>
                <a:sym typeface="Arial"/>
              </a:rPr>
              <a:t>	</a:t>
            </a:r>
          </a:p>
        </p:txBody>
      </p:sp>
      <p:sp>
        <p:nvSpPr>
          <p:cNvPr id="129" name="Shape 129"/>
          <p:cNvSpPr txBox="1"/>
          <p:nvPr/>
        </p:nvSpPr>
        <p:spPr>
          <a:xfrm>
            <a:off x="1258887" y="1960561"/>
            <a:ext cx="7831136" cy="460374"/>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B050"/>
              </a:buClr>
              <a:buSzPct val="25000"/>
              <a:buFont typeface="Arial"/>
              <a:buNone/>
            </a:pPr>
            <a:r>
              <a:rPr lang="en-US" sz="2000" b="1" i="0" u="none">
                <a:solidFill>
                  <a:srgbClr val="00B050"/>
                </a:solidFill>
                <a:latin typeface="Arial"/>
                <a:ea typeface="Arial"/>
                <a:cs typeface="Arial"/>
                <a:sym typeface="Arial"/>
              </a:rPr>
              <a:t>2. Vilces jaudas apakšstaciju pieslēgumi pie 110/330kV</a:t>
            </a:r>
            <a:r>
              <a:rPr lang="en-US" sz="1600" b="0" i="0" u="none">
                <a:solidFill>
                  <a:srgbClr val="002C77"/>
                </a:solidFill>
                <a:latin typeface="Arial"/>
                <a:ea typeface="Arial"/>
                <a:cs typeface="Arial"/>
                <a:sym typeface="Arial"/>
              </a:rPr>
              <a:t>	</a:t>
            </a:r>
          </a:p>
        </p:txBody>
      </p:sp>
      <p:sp>
        <p:nvSpPr>
          <p:cNvPr id="130" name="Shape 130"/>
          <p:cNvSpPr txBox="1"/>
          <p:nvPr/>
        </p:nvSpPr>
        <p:spPr>
          <a:xfrm>
            <a:off x="1746250" y="2565400"/>
            <a:ext cx="6786561" cy="3078162"/>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Vilces jaudas apakšstaciju shēmas plāni un konstruktīvie risinājumi Ārējās elektroapgādes fāzējuma shēmas un slodžu simetrēšanas nodrošināšanas risinājumi.</a:t>
            </a:r>
          </a:p>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Vilces jaudas apakšstaciju, sekcionēšanas posteņu un citu vilces elektroapgādes ierīču tehniskie risinājumi. </a:t>
            </a:r>
          </a:p>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Vilces jaudas apakšstaciju ārējās elektroapgādes no 110/330kV tīkla tehniskie risinājumi </a:t>
            </a:r>
          </a:p>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Reaktīvās jaudas kompensācija </a:t>
            </a:r>
          </a:p>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Elektroenerģijas rekuperācija </a:t>
            </a:r>
          </a:p>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Tehniskie risinājumi iekārtu aizsardzībai pret pārspriegumiem</a:t>
            </a:r>
          </a:p>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Tehniskie risinājumi citu «nevilces» patērētāju elektroapgādei</a:t>
            </a:r>
          </a:p>
          <a:p>
            <a:pPr marL="0" marR="0" lvl="0" indent="0" algn="l" rtl="0">
              <a:lnSpc>
                <a:spcPct val="100000"/>
              </a:lnSpc>
              <a:spcBef>
                <a:spcPts val="0"/>
              </a:spcBef>
              <a:spcAft>
                <a:spcPts val="0"/>
              </a:spcAft>
              <a:buNone/>
            </a:pPr>
            <a:endParaRPr sz="1600" b="0" i="0" u="none">
              <a:solidFill>
                <a:schemeClr val="dk1"/>
              </a:solidFill>
              <a:latin typeface="Arial"/>
              <a:ea typeface="Arial"/>
              <a:cs typeface="Arial"/>
              <a:sym typeface="Arial"/>
            </a:endParaRPr>
          </a:p>
        </p:txBody>
      </p:sp>
      <p:sp>
        <p:nvSpPr>
          <p:cNvPr id="131" name="Shape 131"/>
          <p:cNvSpPr txBox="1"/>
          <p:nvPr/>
        </p:nvSpPr>
        <p:spPr>
          <a:xfrm>
            <a:off x="1273175" y="1103312"/>
            <a:ext cx="8039099" cy="6461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Skiču projektā izvērtēti un izstrādāti:</a:t>
            </a:r>
          </a:p>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32" name="Shape 132"/>
          <p:cNvSpPr txBox="1">
            <a:spLocks noGrp="1"/>
          </p:cNvSpPr>
          <p:nvPr>
            <p:ph type="title"/>
          </p:nvPr>
        </p:nvSpPr>
        <p:spPr>
          <a:xfrm>
            <a:off x="463550" y="44450"/>
            <a:ext cx="8229600" cy="576262"/>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2C77"/>
              </a:buClr>
              <a:buSzPct val="25000"/>
              <a:buFont typeface="Arial"/>
              <a:buNone/>
            </a:pPr>
            <a:r>
              <a:rPr lang="en-US" sz="2400" b="0" i="0" u="none" strike="noStrike" cap="none">
                <a:solidFill>
                  <a:srgbClr val="002C77"/>
                </a:solidFill>
                <a:latin typeface="Arial"/>
                <a:ea typeface="Arial"/>
                <a:cs typeface="Arial"/>
                <a:sym typeface="Arial"/>
              </a:rPr>
              <a:t>Skiču projekta sastāvs</a:t>
            </a:r>
          </a:p>
        </p:txBody>
      </p:sp>
      <p:pic>
        <p:nvPicPr>
          <p:cNvPr id="133" name="Shape 133"/>
          <p:cNvPicPr preferRelativeResize="0"/>
          <p:nvPr/>
        </p:nvPicPr>
        <p:blipFill rotWithShape="1">
          <a:blip r:embed="rId3">
            <a:alphaModFix/>
          </a:blip>
          <a:srcRect/>
          <a:stretch/>
        </p:blipFill>
        <p:spPr>
          <a:xfrm>
            <a:off x="7956550" y="188911"/>
            <a:ext cx="917575" cy="287337"/>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grpSp>
        <p:nvGrpSpPr>
          <p:cNvPr id="644" name="Shape 644"/>
          <p:cNvGrpSpPr/>
          <p:nvPr/>
        </p:nvGrpSpPr>
        <p:grpSpPr>
          <a:xfrm>
            <a:off x="1586" y="6551612"/>
            <a:ext cx="9144000" cy="287336"/>
            <a:chOff x="0" y="0"/>
            <a:chExt cx="2147483646" cy="2147483647"/>
          </a:xfrm>
        </p:grpSpPr>
        <p:sp>
          <p:nvSpPr>
            <p:cNvPr id="645" name="Shape 645"/>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46" name="Shape 646"/>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47" name="Shape 647"/>
          <p:cNvGrpSpPr/>
          <p:nvPr/>
        </p:nvGrpSpPr>
        <p:grpSpPr>
          <a:xfrm>
            <a:off x="9525" y="620711"/>
            <a:ext cx="9144000" cy="287336"/>
            <a:chOff x="0" y="0"/>
            <a:chExt cx="2147483646" cy="2147483647"/>
          </a:xfrm>
        </p:grpSpPr>
        <p:sp>
          <p:nvSpPr>
            <p:cNvPr id="648" name="Shape 648"/>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49" name="Shape 649"/>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650" name="Shape 650"/>
          <p:cNvPicPr preferRelativeResize="0"/>
          <p:nvPr/>
        </p:nvPicPr>
        <p:blipFill rotWithShape="1">
          <a:blip r:embed="rId3">
            <a:alphaModFix/>
          </a:blip>
          <a:srcRect/>
          <a:stretch/>
        </p:blipFill>
        <p:spPr>
          <a:xfrm>
            <a:off x="539750" y="1268412"/>
            <a:ext cx="8064499" cy="4976812"/>
          </a:xfrm>
          <a:prstGeom prst="rect">
            <a:avLst/>
          </a:prstGeom>
          <a:noFill/>
          <a:ln>
            <a:noFill/>
          </a:ln>
        </p:spPr>
      </p:pic>
      <p:cxnSp>
        <p:nvCxnSpPr>
          <p:cNvPr id="651" name="Shape 651"/>
          <p:cNvCxnSpPr/>
          <p:nvPr/>
        </p:nvCxnSpPr>
        <p:spPr>
          <a:xfrm rot="10800000">
            <a:off x="5821362" y="4518025"/>
            <a:ext cx="647700" cy="1008062"/>
          </a:xfrm>
          <a:prstGeom prst="straightConnector1">
            <a:avLst/>
          </a:prstGeom>
          <a:noFill/>
          <a:ln w="76200" cap="flat" cmpd="sng">
            <a:solidFill>
              <a:srgbClr val="FF0000"/>
            </a:solidFill>
            <a:prstDash val="solid"/>
            <a:miter/>
            <a:headEnd type="none" w="med" len="med"/>
            <a:tailEnd type="none" w="med" len="med"/>
          </a:ln>
        </p:spPr>
      </p:cxnSp>
      <p:cxnSp>
        <p:nvCxnSpPr>
          <p:cNvPr id="652" name="Shape 652"/>
          <p:cNvCxnSpPr/>
          <p:nvPr/>
        </p:nvCxnSpPr>
        <p:spPr>
          <a:xfrm rot="10800000">
            <a:off x="4660900" y="3932237"/>
            <a:ext cx="1008062" cy="358775"/>
          </a:xfrm>
          <a:prstGeom prst="straightConnector1">
            <a:avLst/>
          </a:prstGeom>
          <a:noFill/>
          <a:ln w="76200" cap="flat" cmpd="sng">
            <a:solidFill>
              <a:srgbClr val="FF0000"/>
            </a:solidFill>
            <a:prstDash val="solid"/>
            <a:miter/>
            <a:headEnd type="none" w="med" len="med"/>
            <a:tailEnd type="none" w="med" len="med"/>
          </a:ln>
        </p:spPr>
      </p:cxnSp>
      <p:cxnSp>
        <p:nvCxnSpPr>
          <p:cNvPr id="653" name="Shape 653"/>
          <p:cNvCxnSpPr/>
          <p:nvPr/>
        </p:nvCxnSpPr>
        <p:spPr>
          <a:xfrm flipH="1">
            <a:off x="4067175" y="3016250"/>
            <a:ext cx="217487" cy="268286"/>
          </a:xfrm>
          <a:prstGeom prst="straightConnector1">
            <a:avLst/>
          </a:prstGeom>
          <a:noFill/>
          <a:ln w="76200" cap="flat" cmpd="sng">
            <a:solidFill>
              <a:srgbClr val="7030A0"/>
            </a:solidFill>
            <a:prstDash val="solid"/>
            <a:miter/>
            <a:headEnd type="none" w="med" len="med"/>
            <a:tailEnd type="none" w="med" len="med"/>
          </a:ln>
        </p:spPr>
      </p:cxnSp>
      <p:sp>
        <p:nvSpPr>
          <p:cNvPr id="654" name="Shape 654"/>
          <p:cNvSpPr/>
          <p:nvPr/>
        </p:nvSpPr>
        <p:spPr>
          <a:xfrm>
            <a:off x="6372225" y="5434012"/>
            <a:ext cx="296861" cy="288925"/>
          </a:xfrm>
          <a:prstGeom prst="ellipse">
            <a:avLst/>
          </a:prstGeom>
          <a:solidFill>
            <a:schemeClr val="accent1"/>
          </a:solidFill>
          <a:ln w="25400" cap="flat" cmpd="sng">
            <a:solidFill>
              <a:srgbClr val="385D8A"/>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655" name="Shape 655"/>
          <p:cNvCxnSpPr/>
          <p:nvPr/>
        </p:nvCxnSpPr>
        <p:spPr>
          <a:xfrm flipH="1">
            <a:off x="3479800" y="3898900"/>
            <a:ext cx="171449" cy="347662"/>
          </a:xfrm>
          <a:prstGeom prst="straightConnector1">
            <a:avLst/>
          </a:prstGeom>
          <a:noFill/>
          <a:ln w="76200" cap="flat" cmpd="sng">
            <a:solidFill>
              <a:srgbClr val="FFC000"/>
            </a:solidFill>
            <a:prstDash val="solid"/>
            <a:miter/>
            <a:headEnd type="none" w="med" len="med"/>
            <a:tailEnd type="none" w="med" len="med"/>
          </a:ln>
        </p:spPr>
      </p:cxnSp>
      <p:cxnSp>
        <p:nvCxnSpPr>
          <p:cNvPr id="656" name="Shape 656"/>
          <p:cNvCxnSpPr/>
          <p:nvPr/>
        </p:nvCxnSpPr>
        <p:spPr>
          <a:xfrm rot="10800000">
            <a:off x="2843212" y="3641725"/>
            <a:ext cx="338136" cy="4762"/>
          </a:xfrm>
          <a:prstGeom prst="straightConnector1">
            <a:avLst/>
          </a:prstGeom>
          <a:noFill/>
          <a:ln w="76200" cap="flat" cmpd="sng">
            <a:solidFill>
              <a:srgbClr val="7030A0"/>
            </a:solidFill>
            <a:prstDash val="solid"/>
            <a:miter/>
            <a:headEnd type="none" w="med" len="med"/>
            <a:tailEnd type="none" w="med" len="med"/>
          </a:ln>
        </p:spPr>
      </p:cxnSp>
      <p:sp>
        <p:nvSpPr>
          <p:cNvPr id="657" name="Shape 657"/>
          <p:cNvSpPr/>
          <p:nvPr/>
        </p:nvSpPr>
        <p:spPr>
          <a:xfrm>
            <a:off x="4165600" y="2911475"/>
            <a:ext cx="238124" cy="231775"/>
          </a:xfrm>
          <a:prstGeom prst="ellipse">
            <a:avLst/>
          </a:prstGeom>
          <a:solidFill>
            <a:schemeClr val="accent1"/>
          </a:solidFill>
          <a:ln w="25400" cap="flat" cmpd="sng">
            <a:solidFill>
              <a:srgbClr val="385D8A"/>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58" name="Shape 658"/>
          <p:cNvSpPr/>
          <p:nvPr/>
        </p:nvSpPr>
        <p:spPr>
          <a:xfrm>
            <a:off x="3368675" y="4108450"/>
            <a:ext cx="238124" cy="231775"/>
          </a:xfrm>
          <a:prstGeom prst="ellipse">
            <a:avLst/>
          </a:prstGeom>
          <a:solidFill>
            <a:schemeClr val="accent1"/>
          </a:solidFill>
          <a:ln w="25400" cap="flat" cmpd="sng">
            <a:solidFill>
              <a:srgbClr val="385D8A"/>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59" name="Shape 659"/>
          <p:cNvSpPr/>
          <p:nvPr/>
        </p:nvSpPr>
        <p:spPr>
          <a:xfrm>
            <a:off x="2759075" y="3546475"/>
            <a:ext cx="238124" cy="231775"/>
          </a:xfrm>
          <a:prstGeom prst="ellipse">
            <a:avLst/>
          </a:prstGeom>
          <a:solidFill>
            <a:schemeClr val="accent1"/>
          </a:solidFill>
          <a:ln w="25400" cap="flat" cmpd="sng">
            <a:solidFill>
              <a:srgbClr val="385D8A"/>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60" name="Shape 660"/>
          <p:cNvSpPr txBox="1"/>
          <p:nvPr/>
        </p:nvSpPr>
        <p:spPr>
          <a:xfrm>
            <a:off x="6159500" y="4732337"/>
            <a:ext cx="576262" cy="3682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I-1</a:t>
            </a:r>
          </a:p>
        </p:txBody>
      </p:sp>
      <p:sp>
        <p:nvSpPr>
          <p:cNvPr id="661" name="Shape 661"/>
          <p:cNvSpPr txBox="1"/>
          <p:nvPr/>
        </p:nvSpPr>
        <p:spPr>
          <a:xfrm>
            <a:off x="5094287" y="3775075"/>
            <a:ext cx="574674"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I-2</a:t>
            </a:r>
          </a:p>
        </p:txBody>
      </p:sp>
      <p:sp>
        <p:nvSpPr>
          <p:cNvPr id="662" name="Shape 662"/>
          <p:cNvSpPr txBox="1"/>
          <p:nvPr/>
        </p:nvSpPr>
        <p:spPr>
          <a:xfrm>
            <a:off x="3579812" y="3900487"/>
            <a:ext cx="576262"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I-3</a:t>
            </a:r>
          </a:p>
        </p:txBody>
      </p:sp>
      <p:sp>
        <p:nvSpPr>
          <p:cNvPr id="663" name="Shape 663"/>
          <p:cNvSpPr txBox="1"/>
          <p:nvPr/>
        </p:nvSpPr>
        <p:spPr>
          <a:xfrm>
            <a:off x="2724150" y="3252786"/>
            <a:ext cx="576262"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I-4</a:t>
            </a:r>
          </a:p>
        </p:txBody>
      </p:sp>
      <p:sp>
        <p:nvSpPr>
          <p:cNvPr id="664" name="Shape 664"/>
          <p:cNvSpPr txBox="1"/>
          <p:nvPr/>
        </p:nvSpPr>
        <p:spPr>
          <a:xfrm>
            <a:off x="4067175" y="3194050"/>
            <a:ext cx="576262"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I-5</a:t>
            </a:r>
          </a:p>
        </p:txBody>
      </p:sp>
      <p:grpSp>
        <p:nvGrpSpPr>
          <p:cNvPr id="665" name="Shape 665"/>
          <p:cNvGrpSpPr/>
          <p:nvPr/>
        </p:nvGrpSpPr>
        <p:grpSpPr>
          <a:xfrm>
            <a:off x="3130550" y="3278187"/>
            <a:ext cx="1530350" cy="654050"/>
            <a:chOff x="0" y="0"/>
            <a:chExt cx="2147483647" cy="2147483647"/>
          </a:xfrm>
        </p:grpSpPr>
        <p:cxnSp>
          <p:nvCxnSpPr>
            <p:cNvPr id="666" name="Shape 666"/>
            <p:cNvCxnSpPr/>
            <p:nvPr/>
          </p:nvCxnSpPr>
          <p:spPr>
            <a:xfrm flipH="1">
              <a:off x="719542112" y="1334359776"/>
              <a:ext cx="175985622" cy="724512763"/>
            </a:xfrm>
            <a:prstGeom prst="straightConnector1">
              <a:avLst/>
            </a:prstGeom>
            <a:noFill/>
            <a:ln w="76200" cap="flat" cmpd="sng">
              <a:solidFill>
                <a:srgbClr val="FFC000"/>
              </a:solidFill>
              <a:prstDash val="solid"/>
              <a:miter/>
              <a:headEnd type="none" w="med" len="med"/>
              <a:tailEnd type="none" w="med" len="med"/>
            </a:ln>
          </p:spPr>
        </p:cxnSp>
        <p:cxnSp>
          <p:nvCxnSpPr>
            <p:cNvPr id="667" name="Shape 667"/>
            <p:cNvCxnSpPr/>
            <p:nvPr/>
          </p:nvCxnSpPr>
          <p:spPr>
            <a:xfrm rot="10800000">
              <a:off x="1035872477" y="1443815293"/>
              <a:ext cx="1111611168" cy="703668351"/>
            </a:xfrm>
            <a:prstGeom prst="straightConnector1">
              <a:avLst/>
            </a:prstGeom>
            <a:noFill/>
            <a:ln w="76200" cap="flat" cmpd="sng">
              <a:solidFill>
                <a:srgbClr val="FFC000"/>
              </a:solidFill>
              <a:prstDash val="solid"/>
              <a:miter/>
              <a:headEnd type="none" w="med" len="med"/>
              <a:tailEnd type="none" w="med" len="med"/>
            </a:ln>
          </p:spPr>
        </p:cxnSp>
        <p:cxnSp>
          <p:nvCxnSpPr>
            <p:cNvPr id="668" name="Shape 668"/>
            <p:cNvCxnSpPr/>
            <p:nvPr/>
          </p:nvCxnSpPr>
          <p:spPr>
            <a:xfrm rot="10800000">
              <a:off x="62375512" y="1219687564"/>
              <a:ext cx="706176010" cy="36485166"/>
            </a:xfrm>
            <a:prstGeom prst="straightConnector1">
              <a:avLst/>
            </a:prstGeom>
            <a:noFill/>
            <a:ln w="76200" cap="flat" cmpd="sng">
              <a:solidFill>
                <a:srgbClr val="FFC000"/>
              </a:solidFill>
              <a:prstDash val="solid"/>
              <a:miter/>
              <a:headEnd type="none" w="med" len="med"/>
              <a:tailEnd type="none" w="med" len="med"/>
            </a:ln>
          </p:spPr>
        </p:cxnSp>
        <p:cxnSp>
          <p:nvCxnSpPr>
            <p:cNvPr id="669" name="Shape 669"/>
            <p:cNvCxnSpPr/>
            <p:nvPr/>
          </p:nvCxnSpPr>
          <p:spPr>
            <a:xfrm flipH="1">
              <a:off x="1011367358" y="0"/>
              <a:ext cx="302964543" cy="880883904"/>
            </a:xfrm>
            <a:prstGeom prst="straightConnector1">
              <a:avLst/>
            </a:prstGeom>
            <a:noFill/>
            <a:ln w="76200" cap="flat" cmpd="sng">
              <a:solidFill>
                <a:srgbClr val="FFC000"/>
              </a:solidFill>
              <a:prstDash val="solid"/>
              <a:miter/>
              <a:headEnd type="none" w="med" len="med"/>
              <a:tailEnd type="none" w="med" len="med"/>
            </a:ln>
          </p:spPr>
        </p:cxnSp>
        <p:sp>
          <p:nvSpPr>
            <p:cNvPr id="670" name="Shape 670"/>
            <p:cNvSpPr txBox="1"/>
            <p:nvPr/>
          </p:nvSpPr>
          <p:spPr>
            <a:xfrm>
              <a:off x="0" y="902280986"/>
              <a:ext cx="808193487" cy="1214852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I-6</a:t>
              </a:r>
            </a:p>
          </p:txBody>
        </p:sp>
      </p:grpSp>
      <p:sp>
        <p:nvSpPr>
          <p:cNvPr id="671" name="Shape 671"/>
          <p:cNvSpPr/>
          <p:nvPr/>
        </p:nvSpPr>
        <p:spPr>
          <a:xfrm>
            <a:off x="5614987" y="4246562"/>
            <a:ext cx="296861" cy="287337"/>
          </a:xfrm>
          <a:prstGeom prst="ellipse">
            <a:avLst/>
          </a:prstGeom>
          <a:solidFill>
            <a:schemeClr val="accent1"/>
          </a:solidFill>
          <a:ln w="25400" cap="flat" cmpd="sng">
            <a:solidFill>
              <a:srgbClr val="385D8A"/>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72" name="Shape 672"/>
          <p:cNvSpPr/>
          <p:nvPr/>
        </p:nvSpPr>
        <p:spPr>
          <a:xfrm>
            <a:off x="3686175" y="3489325"/>
            <a:ext cx="296861" cy="288925"/>
          </a:xfrm>
          <a:prstGeom prst="ellipse">
            <a:avLst/>
          </a:prstGeom>
          <a:solidFill>
            <a:schemeClr val="accent1"/>
          </a:solidFill>
          <a:ln w="25400" cap="flat" cmpd="sng">
            <a:solidFill>
              <a:srgbClr val="385D8A"/>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73" name="Shape 673"/>
          <p:cNvSpPr txBox="1"/>
          <p:nvPr/>
        </p:nvSpPr>
        <p:spPr>
          <a:xfrm>
            <a:off x="2871786" y="188911"/>
            <a:ext cx="3403599" cy="368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I etapa būvniecība( 6 iecirkņi)</a:t>
            </a:r>
          </a:p>
        </p:txBody>
      </p:sp>
      <p:sp>
        <p:nvSpPr>
          <p:cNvPr id="674" name="Shape 674"/>
          <p:cNvSpPr/>
          <p:nvPr/>
        </p:nvSpPr>
        <p:spPr>
          <a:xfrm>
            <a:off x="1187450" y="2765425"/>
            <a:ext cx="238124" cy="231775"/>
          </a:xfrm>
          <a:prstGeom prst="ellipse">
            <a:avLst/>
          </a:prstGeom>
          <a:solidFill>
            <a:schemeClr val="accent1"/>
          </a:solidFill>
          <a:ln w="25400" cap="flat" cmpd="sng">
            <a:solidFill>
              <a:srgbClr val="385D8A"/>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75" name="Shape 675"/>
          <p:cNvSpPr txBox="1"/>
          <p:nvPr/>
        </p:nvSpPr>
        <p:spPr>
          <a:xfrm>
            <a:off x="652462" y="5875337"/>
            <a:ext cx="3249612"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25 elektrolokomotīves (8 MW)</a:t>
            </a:r>
          </a:p>
        </p:txBody>
      </p:sp>
      <p:cxnSp>
        <p:nvCxnSpPr>
          <p:cNvPr id="676" name="Shape 676"/>
          <p:cNvCxnSpPr/>
          <p:nvPr/>
        </p:nvCxnSpPr>
        <p:spPr>
          <a:xfrm rot="10800000">
            <a:off x="4403724" y="3860800"/>
            <a:ext cx="257175" cy="71436"/>
          </a:xfrm>
          <a:prstGeom prst="straightConnector1">
            <a:avLst/>
          </a:prstGeom>
          <a:noFill/>
          <a:ln w="76200" cap="flat" cmpd="sng">
            <a:solidFill>
              <a:srgbClr val="7030A0"/>
            </a:solidFill>
            <a:prstDash val="solid"/>
            <a:miter/>
            <a:headEnd type="none" w="med" len="med"/>
            <a:tailEnd type="none" w="med" len="med"/>
          </a:ln>
        </p:spPr>
      </p:cxnSp>
      <p:pic>
        <p:nvPicPr>
          <p:cNvPr id="677" name="Shape 677"/>
          <p:cNvPicPr preferRelativeResize="0"/>
          <p:nvPr/>
        </p:nvPicPr>
        <p:blipFill rotWithShape="1">
          <a:blip r:embed="rId4">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Shape 682"/>
          <p:cNvPicPr preferRelativeResize="0"/>
          <p:nvPr/>
        </p:nvPicPr>
        <p:blipFill rotWithShape="1">
          <a:blip r:embed="rId3">
            <a:alphaModFix/>
          </a:blip>
          <a:srcRect l="11384" t="4139" r="4971" b="67909"/>
          <a:stretch/>
        </p:blipFill>
        <p:spPr>
          <a:xfrm>
            <a:off x="130175" y="1125537"/>
            <a:ext cx="8834436" cy="2519361"/>
          </a:xfrm>
          <a:prstGeom prst="rect">
            <a:avLst/>
          </a:prstGeom>
          <a:noFill/>
          <a:ln>
            <a:noFill/>
          </a:ln>
        </p:spPr>
      </p:pic>
      <p:graphicFrame>
        <p:nvGraphicFramePr>
          <p:cNvPr id="683" name="Shape 683"/>
          <p:cNvGraphicFramePr/>
          <p:nvPr/>
        </p:nvGraphicFramePr>
        <p:xfrm>
          <a:off x="1077912" y="3860800"/>
          <a:ext cx="7000850" cy="2499440"/>
        </p:xfrm>
        <a:graphic>
          <a:graphicData uri="http://schemas.openxmlformats.org/drawingml/2006/table">
            <a:tbl>
              <a:tblPr>
                <a:noFill/>
                <a:tableStyleId>{61A72380-B4C9-46C4-A45B-ACB0160D4B16}</a:tableStyleId>
              </a:tblPr>
              <a:tblGrid>
                <a:gridCol w="5872150"/>
                <a:gridCol w="1128700"/>
              </a:tblGrid>
              <a:tr h="304800">
                <a:tc>
                  <a:txBody>
                    <a:bodyPr/>
                    <a:lstStyle/>
                    <a:p>
                      <a:pPr marL="0" marR="0" lvl="0" indent="0" algn="l" rtl="0">
                        <a:lnSpc>
                          <a:spcPct val="100000"/>
                        </a:lnSpc>
                        <a:spcBef>
                          <a:spcPts val="0"/>
                        </a:spcBef>
                        <a:spcAft>
                          <a:spcPts val="0"/>
                        </a:spcAft>
                        <a:buClr>
                          <a:srgbClr val="FFFFFF"/>
                        </a:buClr>
                        <a:buSzPct val="25000"/>
                        <a:buFont typeface="Calibri"/>
                        <a:buNone/>
                      </a:pPr>
                      <a:r>
                        <a:rPr lang="en-US" sz="1400" b="1" i="0" u="none">
                          <a:solidFill>
                            <a:srgbClr val="FFFFFF"/>
                          </a:solidFill>
                          <a:latin typeface="Calibri"/>
                          <a:ea typeface="Calibri"/>
                          <a:cs typeface="Calibri"/>
                          <a:sym typeface="Calibri"/>
                        </a:rPr>
                        <a:t>Galvenie apjomu rādītāji</a:t>
                      </a:r>
                    </a:p>
                  </a:txBody>
                  <a:tcPr marL="91425" marR="91425"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l" rtl="0">
                        <a:spcBef>
                          <a:spcPts val="0"/>
                        </a:spcBef>
                        <a:buSzPct val="25000"/>
                        <a:buNone/>
                      </a:pPr>
                      <a:endParaRPr sz="1800">
                        <a:solidFill>
                          <a:schemeClr val="dk1"/>
                        </a:solidFill>
                        <a:latin typeface="Calibri"/>
                        <a:ea typeface="Calibri"/>
                        <a:cs typeface="Calibri"/>
                        <a:sym typeface="Calibri"/>
                      </a:endParaRPr>
                    </a:p>
                  </a:txBody>
                  <a:tcPr marL="91425" marR="91425"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r>
              <a:tr h="304800">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Izbūvējamā kontakttīkla izvērstais garums, км</a:t>
                      </a:r>
                    </a:p>
                  </a:txBody>
                  <a:tcPr marL="91425" marR="91425"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950 км</a:t>
                      </a:r>
                    </a:p>
                  </a:txBody>
                  <a:tcPr marL="91425" marR="91425"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r>
              <a:tr h="304800">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3 kV kontakttīkla  izvērstais garums</a:t>
                      </a:r>
                    </a:p>
                  </a:txBody>
                  <a:tcPr marL="91425" marR="91425"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500  км</a:t>
                      </a:r>
                    </a:p>
                  </a:txBody>
                  <a:tcPr marL="91425" marR="91425"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r>
              <a:tr h="304800">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Vilces jaudas apakšstaciju, kas pieslēgtas 110kV spriegumam skaits</a:t>
                      </a:r>
                    </a:p>
                  </a:txBody>
                  <a:tcPr marL="91425" marR="91425"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6 gb</a:t>
                      </a:r>
                    </a:p>
                  </a:txBody>
                  <a:tcPr marL="91425" marR="91425"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r>
              <a:tr h="304800">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Autotransformatoru staciju skaits </a:t>
                      </a:r>
                    </a:p>
                  </a:txBody>
                  <a:tcPr marL="91425" marR="91425"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19 gb</a:t>
                      </a:r>
                    </a:p>
                  </a:txBody>
                  <a:tcPr marL="91425" marR="91425"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r>
              <a:tr h="304800">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Sekcionēšanas posteņu skaits</a:t>
                      </a:r>
                    </a:p>
                  </a:txBody>
                  <a:tcPr marL="91425" marR="91425"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7 gb</a:t>
                      </a:r>
                    </a:p>
                  </a:txBody>
                  <a:tcPr marL="91425" marR="91425"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r>
              <a:tr h="304800">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Kontakttīkla ekspluatācijas iecirkņu skaits (jauni 5 gb)</a:t>
                      </a:r>
                    </a:p>
                  </a:txBody>
                  <a:tcPr marL="91425" marR="91425"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11 gb</a:t>
                      </a:r>
                    </a:p>
                  </a:txBody>
                  <a:tcPr marL="91425" marR="91425"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r>
              <a:tr h="304800">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Elektrodepo skaits</a:t>
                      </a:r>
                    </a:p>
                  </a:txBody>
                  <a:tcPr marL="91425" marR="91425"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2 gb</a:t>
                      </a:r>
                    </a:p>
                  </a:txBody>
                  <a:tcPr marL="91425" marR="91425"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r>
            </a:tbl>
          </a:graphicData>
        </a:graphic>
      </p:graphicFrame>
      <p:grpSp>
        <p:nvGrpSpPr>
          <p:cNvPr id="684" name="Shape 684"/>
          <p:cNvGrpSpPr/>
          <p:nvPr/>
        </p:nvGrpSpPr>
        <p:grpSpPr>
          <a:xfrm>
            <a:off x="9525" y="620711"/>
            <a:ext cx="9144000" cy="287336"/>
            <a:chOff x="0" y="0"/>
            <a:chExt cx="2147483646" cy="2147483647"/>
          </a:xfrm>
        </p:grpSpPr>
        <p:sp>
          <p:nvSpPr>
            <p:cNvPr id="685" name="Shape 685"/>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86" name="Shape 686"/>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687" name="Shape 687"/>
          <p:cNvSpPr txBox="1"/>
          <p:nvPr/>
        </p:nvSpPr>
        <p:spPr>
          <a:xfrm>
            <a:off x="3025775" y="188911"/>
            <a:ext cx="3095625" cy="368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I etapa realizācijas grafiks </a:t>
            </a:r>
          </a:p>
        </p:txBody>
      </p:sp>
      <p:grpSp>
        <p:nvGrpSpPr>
          <p:cNvPr id="688" name="Shape 688"/>
          <p:cNvGrpSpPr/>
          <p:nvPr/>
        </p:nvGrpSpPr>
        <p:grpSpPr>
          <a:xfrm>
            <a:off x="1586" y="6551612"/>
            <a:ext cx="9144000" cy="287336"/>
            <a:chOff x="0" y="0"/>
            <a:chExt cx="2147483646" cy="2147483647"/>
          </a:xfrm>
        </p:grpSpPr>
        <p:sp>
          <p:nvSpPr>
            <p:cNvPr id="689" name="Shape 689"/>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90" name="Shape 690"/>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691" name="Shape 691"/>
          <p:cNvPicPr preferRelativeResize="0"/>
          <p:nvPr/>
        </p:nvPicPr>
        <p:blipFill rotWithShape="1">
          <a:blip r:embed="rId4">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696" name="Shape 696"/>
          <p:cNvGrpSpPr/>
          <p:nvPr/>
        </p:nvGrpSpPr>
        <p:grpSpPr>
          <a:xfrm>
            <a:off x="1586" y="6551612"/>
            <a:ext cx="9144000" cy="287336"/>
            <a:chOff x="0" y="0"/>
            <a:chExt cx="2147483646" cy="2147483647"/>
          </a:xfrm>
        </p:grpSpPr>
        <p:sp>
          <p:nvSpPr>
            <p:cNvPr id="697" name="Shape 697"/>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98" name="Shape 698"/>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99" name="Shape 699"/>
          <p:cNvGrpSpPr/>
          <p:nvPr/>
        </p:nvGrpSpPr>
        <p:grpSpPr>
          <a:xfrm>
            <a:off x="9525" y="620711"/>
            <a:ext cx="9144000" cy="287336"/>
            <a:chOff x="0" y="0"/>
            <a:chExt cx="2147483646" cy="2147483647"/>
          </a:xfrm>
        </p:grpSpPr>
        <p:sp>
          <p:nvSpPr>
            <p:cNvPr id="700" name="Shape 700"/>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01" name="Shape 701"/>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702" name="Shape 702"/>
          <p:cNvSpPr txBox="1"/>
          <p:nvPr/>
        </p:nvSpPr>
        <p:spPr>
          <a:xfrm>
            <a:off x="2563811" y="188911"/>
            <a:ext cx="4019549" cy="368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Būvniecības 2.posms ( 4 iecirkņi )</a:t>
            </a:r>
          </a:p>
        </p:txBody>
      </p:sp>
      <p:grpSp>
        <p:nvGrpSpPr>
          <p:cNvPr id="703" name="Shape 703"/>
          <p:cNvGrpSpPr/>
          <p:nvPr/>
        </p:nvGrpSpPr>
        <p:grpSpPr>
          <a:xfrm>
            <a:off x="1586" y="6551612"/>
            <a:ext cx="9144000" cy="287336"/>
            <a:chOff x="0" y="0"/>
            <a:chExt cx="2147483646" cy="2147483647"/>
          </a:xfrm>
        </p:grpSpPr>
        <p:sp>
          <p:nvSpPr>
            <p:cNvPr id="704" name="Shape 704"/>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05" name="Shape 705"/>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706" name="Shape 706"/>
          <p:cNvPicPr preferRelativeResize="0"/>
          <p:nvPr/>
        </p:nvPicPr>
        <p:blipFill rotWithShape="1">
          <a:blip r:embed="rId3">
            <a:alphaModFix/>
          </a:blip>
          <a:srcRect/>
          <a:stretch/>
        </p:blipFill>
        <p:spPr>
          <a:xfrm>
            <a:off x="541337" y="1276350"/>
            <a:ext cx="8064499" cy="4976812"/>
          </a:xfrm>
          <a:prstGeom prst="rect">
            <a:avLst/>
          </a:prstGeom>
          <a:noFill/>
          <a:ln>
            <a:noFill/>
          </a:ln>
        </p:spPr>
      </p:pic>
      <p:cxnSp>
        <p:nvCxnSpPr>
          <p:cNvPr id="707" name="Shape 707"/>
          <p:cNvCxnSpPr/>
          <p:nvPr/>
        </p:nvCxnSpPr>
        <p:spPr>
          <a:xfrm rot="10800000">
            <a:off x="5821362" y="4518025"/>
            <a:ext cx="647700" cy="1008062"/>
          </a:xfrm>
          <a:prstGeom prst="straightConnector1">
            <a:avLst/>
          </a:prstGeom>
          <a:noFill/>
          <a:ln w="76200" cap="flat" cmpd="sng">
            <a:solidFill>
              <a:srgbClr val="FF0000"/>
            </a:solidFill>
            <a:prstDash val="solid"/>
            <a:miter/>
            <a:headEnd type="none" w="med" len="med"/>
            <a:tailEnd type="none" w="med" len="med"/>
          </a:ln>
        </p:spPr>
      </p:cxnSp>
      <p:cxnSp>
        <p:nvCxnSpPr>
          <p:cNvPr id="708" name="Shape 708"/>
          <p:cNvCxnSpPr/>
          <p:nvPr/>
        </p:nvCxnSpPr>
        <p:spPr>
          <a:xfrm rot="10800000">
            <a:off x="4660900" y="3932237"/>
            <a:ext cx="1008062" cy="358775"/>
          </a:xfrm>
          <a:prstGeom prst="straightConnector1">
            <a:avLst/>
          </a:prstGeom>
          <a:noFill/>
          <a:ln w="76200" cap="flat" cmpd="sng">
            <a:solidFill>
              <a:srgbClr val="FF0000"/>
            </a:solidFill>
            <a:prstDash val="solid"/>
            <a:miter/>
            <a:headEnd type="none" w="med" len="med"/>
            <a:tailEnd type="none" w="med" len="med"/>
          </a:ln>
        </p:spPr>
      </p:cxnSp>
      <p:cxnSp>
        <p:nvCxnSpPr>
          <p:cNvPr id="709" name="Shape 709"/>
          <p:cNvCxnSpPr/>
          <p:nvPr/>
        </p:nvCxnSpPr>
        <p:spPr>
          <a:xfrm flipH="1">
            <a:off x="4067175" y="3016250"/>
            <a:ext cx="217487" cy="268286"/>
          </a:xfrm>
          <a:prstGeom prst="straightConnector1">
            <a:avLst/>
          </a:prstGeom>
          <a:noFill/>
          <a:ln w="76200" cap="flat" cmpd="sng">
            <a:solidFill>
              <a:srgbClr val="FF0000"/>
            </a:solidFill>
            <a:prstDash val="solid"/>
            <a:miter/>
            <a:headEnd type="none" w="med" len="med"/>
            <a:tailEnd type="none" w="med" len="med"/>
          </a:ln>
        </p:spPr>
      </p:cxnSp>
      <p:sp>
        <p:nvSpPr>
          <p:cNvPr id="710" name="Shape 710"/>
          <p:cNvSpPr/>
          <p:nvPr/>
        </p:nvSpPr>
        <p:spPr>
          <a:xfrm>
            <a:off x="6372225" y="5434012"/>
            <a:ext cx="296861" cy="288925"/>
          </a:xfrm>
          <a:prstGeom prst="ellipse">
            <a:avLst/>
          </a:prstGeom>
          <a:solidFill>
            <a:schemeClr val="accent1"/>
          </a:solidFill>
          <a:ln w="25400" cap="flat" cmpd="sng">
            <a:solidFill>
              <a:srgbClr val="385D8A"/>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711" name="Shape 711"/>
          <p:cNvCxnSpPr/>
          <p:nvPr/>
        </p:nvCxnSpPr>
        <p:spPr>
          <a:xfrm flipH="1">
            <a:off x="3479800" y="3898900"/>
            <a:ext cx="171449" cy="347662"/>
          </a:xfrm>
          <a:prstGeom prst="straightConnector1">
            <a:avLst/>
          </a:prstGeom>
          <a:noFill/>
          <a:ln w="76200" cap="flat" cmpd="sng">
            <a:solidFill>
              <a:srgbClr val="FF0000"/>
            </a:solidFill>
            <a:prstDash val="solid"/>
            <a:miter/>
            <a:headEnd type="none" w="med" len="med"/>
            <a:tailEnd type="none" w="med" len="med"/>
          </a:ln>
        </p:spPr>
      </p:cxnSp>
      <p:cxnSp>
        <p:nvCxnSpPr>
          <p:cNvPr id="712" name="Shape 712"/>
          <p:cNvCxnSpPr/>
          <p:nvPr/>
        </p:nvCxnSpPr>
        <p:spPr>
          <a:xfrm rot="10800000">
            <a:off x="2843212" y="3641725"/>
            <a:ext cx="338136" cy="4762"/>
          </a:xfrm>
          <a:prstGeom prst="straightConnector1">
            <a:avLst/>
          </a:prstGeom>
          <a:noFill/>
          <a:ln w="76200" cap="flat" cmpd="sng">
            <a:solidFill>
              <a:srgbClr val="FF0000"/>
            </a:solidFill>
            <a:prstDash val="solid"/>
            <a:miter/>
            <a:headEnd type="none" w="med" len="med"/>
            <a:tailEnd type="none" w="med" len="med"/>
          </a:ln>
        </p:spPr>
      </p:cxnSp>
      <p:sp>
        <p:nvSpPr>
          <p:cNvPr id="713" name="Shape 713"/>
          <p:cNvSpPr/>
          <p:nvPr/>
        </p:nvSpPr>
        <p:spPr>
          <a:xfrm>
            <a:off x="4165600" y="2911475"/>
            <a:ext cx="238124" cy="231775"/>
          </a:xfrm>
          <a:prstGeom prst="ellipse">
            <a:avLst/>
          </a:prstGeom>
          <a:solidFill>
            <a:schemeClr val="accent1"/>
          </a:solidFill>
          <a:ln w="25400" cap="flat" cmpd="sng">
            <a:solidFill>
              <a:srgbClr val="385D8A"/>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14" name="Shape 714"/>
          <p:cNvSpPr txBox="1"/>
          <p:nvPr/>
        </p:nvSpPr>
        <p:spPr>
          <a:xfrm>
            <a:off x="6159500" y="4732337"/>
            <a:ext cx="576262" cy="3682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I-1</a:t>
            </a:r>
          </a:p>
        </p:txBody>
      </p:sp>
      <p:sp>
        <p:nvSpPr>
          <p:cNvPr id="715" name="Shape 715"/>
          <p:cNvSpPr txBox="1"/>
          <p:nvPr/>
        </p:nvSpPr>
        <p:spPr>
          <a:xfrm>
            <a:off x="5094287" y="3775075"/>
            <a:ext cx="574674"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I-2</a:t>
            </a:r>
          </a:p>
        </p:txBody>
      </p:sp>
      <p:sp>
        <p:nvSpPr>
          <p:cNvPr id="716" name="Shape 716"/>
          <p:cNvSpPr txBox="1"/>
          <p:nvPr/>
        </p:nvSpPr>
        <p:spPr>
          <a:xfrm>
            <a:off x="3579812" y="3900487"/>
            <a:ext cx="576262"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I-3</a:t>
            </a:r>
          </a:p>
        </p:txBody>
      </p:sp>
      <p:sp>
        <p:nvSpPr>
          <p:cNvPr id="717" name="Shape 717"/>
          <p:cNvSpPr txBox="1"/>
          <p:nvPr/>
        </p:nvSpPr>
        <p:spPr>
          <a:xfrm>
            <a:off x="2724150" y="3252786"/>
            <a:ext cx="576262"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I-4</a:t>
            </a:r>
          </a:p>
        </p:txBody>
      </p:sp>
      <p:sp>
        <p:nvSpPr>
          <p:cNvPr id="718" name="Shape 718"/>
          <p:cNvSpPr txBox="1"/>
          <p:nvPr/>
        </p:nvSpPr>
        <p:spPr>
          <a:xfrm>
            <a:off x="4067175" y="3194050"/>
            <a:ext cx="576262"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I-5</a:t>
            </a:r>
          </a:p>
        </p:txBody>
      </p:sp>
      <p:grpSp>
        <p:nvGrpSpPr>
          <p:cNvPr id="719" name="Shape 719"/>
          <p:cNvGrpSpPr/>
          <p:nvPr/>
        </p:nvGrpSpPr>
        <p:grpSpPr>
          <a:xfrm>
            <a:off x="3175000" y="3278187"/>
            <a:ext cx="1487486" cy="774700"/>
            <a:chOff x="0" y="0"/>
            <a:chExt cx="2147483647" cy="2147483647"/>
          </a:xfrm>
        </p:grpSpPr>
        <p:cxnSp>
          <p:nvCxnSpPr>
            <p:cNvPr id="720" name="Shape 720"/>
            <p:cNvCxnSpPr/>
            <p:nvPr/>
          </p:nvCxnSpPr>
          <p:spPr>
            <a:xfrm flipH="1">
              <a:off x="685269954" y="1104543484"/>
              <a:ext cx="181057651" cy="607280835"/>
            </a:xfrm>
            <a:prstGeom prst="straightConnector1">
              <a:avLst/>
            </a:prstGeom>
            <a:noFill/>
            <a:ln w="76200" cap="flat" cmpd="sng">
              <a:solidFill>
                <a:srgbClr val="FFC000"/>
              </a:solidFill>
              <a:prstDash val="solid"/>
              <a:miter/>
              <a:headEnd type="none" w="med" len="med"/>
              <a:tailEnd type="none" w="med" len="med"/>
            </a:ln>
          </p:spPr>
        </p:cxnSp>
        <p:cxnSp>
          <p:nvCxnSpPr>
            <p:cNvPr id="721" name="Shape 721"/>
            <p:cNvCxnSpPr/>
            <p:nvPr/>
          </p:nvCxnSpPr>
          <p:spPr>
            <a:xfrm rot="10800000">
              <a:off x="1003838654" y="1183754580"/>
              <a:ext cx="1143644991" cy="594078544"/>
            </a:xfrm>
            <a:prstGeom prst="straightConnector1">
              <a:avLst/>
            </a:prstGeom>
            <a:noFill/>
            <a:ln w="76200" cap="flat" cmpd="sng">
              <a:solidFill>
                <a:srgbClr val="FFC000"/>
              </a:solidFill>
              <a:prstDash val="solid"/>
              <a:miter/>
              <a:headEnd type="none" w="med" len="med"/>
              <a:tailEnd type="none" w="med" len="med"/>
            </a:ln>
          </p:spPr>
        </p:cxnSp>
        <p:cxnSp>
          <p:nvCxnSpPr>
            <p:cNvPr id="722" name="Shape 722"/>
            <p:cNvCxnSpPr/>
            <p:nvPr/>
          </p:nvCxnSpPr>
          <p:spPr>
            <a:xfrm rot="10800000">
              <a:off x="11460060" y="1016532906"/>
              <a:ext cx="728815222" cy="30804438"/>
            </a:xfrm>
            <a:prstGeom prst="straightConnector1">
              <a:avLst/>
            </a:prstGeom>
            <a:noFill/>
            <a:ln w="76200" cap="flat" cmpd="sng">
              <a:solidFill>
                <a:srgbClr val="FFC000"/>
              </a:solidFill>
              <a:prstDash val="solid"/>
              <a:miter/>
              <a:headEnd type="none" w="med" len="med"/>
              <a:tailEnd type="none" w="med" len="med"/>
            </a:ln>
          </p:spPr>
        </p:cxnSp>
        <p:cxnSp>
          <p:nvCxnSpPr>
            <p:cNvPr id="723" name="Shape 723"/>
            <p:cNvCxnSpPr/>
            <p:nvPr/>
          </p:nvCxnSpPr>
          <p:spPr>
            <a:xfrm flipH="1">
              <a:off x="980921524" y="0"/>
              <a:ext cx="311694643" cy="743698155"/>
            </a:xfrm>
            <a:prstGeom prst="straightConnector1">
              <a:avLst/>
            </a:prstGeom>
            <a:noFill/>
            <a:ln w="76200" cap="flat" cmpd="sng">
              <a:solidFill>
                <a:srgbClr val="FFC000"/>
              </a:solidFill>
              <a:prstDash val="solid"/>
              <a:miter/>
              <a:headEnd type="none" w="med" len="med"/>
              <a:tailEnd type="none" w="med" len="med"/>
            </a:ln>
          </p:spPr>
        </p:cxnSp>
        <p:sp>
          <p:nvSpPr>
            <p:cNvPr id="724" name="Shape 724"/>
            <p:cNvSpPr txBox="1"/>
            <p:nvPr/>
          </p:nvSpPr>
          <p:spPr>
            <a:xfrm>
              <a:off x="0" y="1123537450"/>
              <a:ext cx="680266836" cy="10239461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I-6</a:t>
              </a:r>
            </a:p>
          </p:txBody>
        </p:sp>
      </p:grpSp>
      <p:sp>
        <p:nvSpPr>
          <p:cNvPr id="725" name="Shape 725"/>
          <p:cNvSpPr/>
          <p:nvPr/>
        </p:nvSpPr>
        <p:spPr>
          <a:xfrm>
            <a:off x="3686175" y="3489325"/>
            <a:ext cx="296861" cy="288925"/>
          </a:xfrm>
          <a:prstGeom prst="ellipse">
            <a:avLst/>
          </a:prstGeom>
          <a:solidFill>
            <a:schemeClr val="accent1"/>
          </a:solidFill>
          <a:ln w="25400" cap="flat" cmpd="sng">
            <a:solidFill>
              <a:srgbClr val="385D8A"/>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726" name="Shape 726"/>
          <p:cNvCxnSpPr/>
          <p:nvPr/>
        </p:nvCxnSpPr>
        <p:spPr>
          <a:xfrm rot="10800000" flipH="1">
            <a:off x="5911850" y="4291012"/>
            <a:ext cx="757236" cy="98425"/>
          </a:xfrm>
          <a:prstGeom prst="straightConnector1">
            <a:avLst/>
          </a:prstGeom>
          <a:noFill/>
          <a:ln w="76200" cap="flat" cmpd="sng">
            <a:solidFill>
              <a:srgbClr val="6AD75B"/>
            </a:solidFill>
            <a:prstDash val="solid"/>
            <a:miter/>
            <a:headEnd type="none" w="med" len="med"/>
            <a:tailEnd type="none" w="med" len="med"/>
          </a:ln>
        </p:spPr>
      </p:cxnSp>
      <p:cxnSp>
        <p:nvCxnSpPr>
          <p:cNvPr id="727" name="Shape 727"/>
          <p:cNvCxnSpPr/>
          <p:nvPr/>
        </p:nvCxnSpPr>
        <p:spPr>
          <a:xfrm>
            <a:off x="6669086" y="4291012"/>
            <a:ext cx="566736" cy="69849"/>
          </a:xfrm>
          <a:prstGeom prst="straightConnector1">
            <a:avLst/>
          </a:prstGeom>
          <a:noFill/>
          <a:ln w="76200" cap="flat" cmpd="sng">
            <a:solidFill>
              <a:srgbClr val="6AD75B"/>
            </a:solidFill>
            <a:prstDash val="solid"/>
            <a:miter/>
            <a:headEnd type="none" w="med" len="med"/>
            <a:tailEnd type="none" w="med" len="med"/>
          </a:ln>
        </p:spPr>
      </p:cxnSp>
      <p:sp>
        <p:nvSpPr>
          <p:cNvPr id="728" name="Shape 728"/>
          <p:cNvSpPr/>
          <p:nvPr/>
        </p:nvSpPr>
        <p:spPr>
          <a:xfrm>
            <a:off x="7186611" y="4183062"/>
            <a:ext cx="296861" cy="287337"/>
          </a:xfrm>
          <a:prstGeom prst="ellipse">
            <a:avLst/>
          </a:prstGeom>
          <a:solidFill>
            <a:schemeClr val="accent1"/>
          </a:solidFill>
          <a:ln w="25400" cap="flat" cmpd="sng">
            <a:solidFill>
              <a:srgbClr val="385D8A"/>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29" name="Shape 729"/>
          <p:cNvSpPr txBox="1"/>
          <p:nvPr/>
        </p:nvSpPr>
        <p:spPr>
          <a:xfrm>
            <a:off x="6364287" y="4303712"/>
            <a:ext cx="576262"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II-1</a:t>
            </a:r>
          </a:p>
        </p:txBody>
      </p:sp>
      <p:cxnSp>
        <p:nvCxnSpPr>
          <p:cNvPr id="730" name="Shape 730"/>
          <p:cNvCxnSpPr/>
          <p:nvPr/>
        </p:nvCxnSpPr>
        <p:spPr>
          <a:xfrm rot="10800000">
            <a:off x="3414712" y="4287836"/>
            <a:ext cx="2412999" cy="185736"/>
          </a:xfrm>
          <a:prstGeom prst="straightConnector1">
            <a:avLst/>
          </a:prstGeom>
          <a:noFill/>
          <a:ln w="76200" cap="flat" cmpd="sng">
            <a:solidFill>
              <a:srgbClr val="6AD75B"/>
            </a:solidFill>
            <a:prstDash val="solid"/>
            <a:miter/>
            <a:headEnd type="none" w="med" len="med"/>
            <a:tailEnd type="none" w="med" len="med"/>
          </a:ln>
        </p:spPr>
      </p:cxnSp>
      <p:sp>
        <p:nvSpPr>
          <p:cNvPr id="731" name="Shape 731"/>
          <p:cNvSpPr/>
          <p:nvPr/>
        </p:nvSpPr>
        <p:spPr>
          <a:xfrm>
            <a:off x="5614987" y="4246562"/>
            <a:ext cx="296861" cy="287337"/>
          </a:xfrm>
          <a:prstGeom prst="ellipse">
            <a:avLst/>
          </a:prstGeom>
          <a:solidFill>
            <a:schemeClr val="accent1"/>
          </a:solidFill>
          <a:ln w="25400" cap="flat" cmpd="sng">
            <a:solidFill>
              <a:srgbClr val="385D8A"/>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32" name="Shape 732"/>
          <p:cNvSpPr txBox="1"/>
          <p:nvPr/>
        </p:nvSpPr>
        <p:spPr>
          <a:xfrm>
            <a:off x="4402137" y="4360862"/>
            <a:ext cx="576262"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II-2</a:t>
            </a:r>
          </a:p>
        </p:txBody>
      </p:sp>
      <p:cxnSp>
        <p:nvCxnSpPr>
          <p:cNvPr id="733" name="Shape 733"/>
          <p:cNvCxnSpPr/>
          <p:nvPr/>
        </p:nvCxnSpPr>
        <p:spPr>
          <a:xfrm rot="10800000">
            <a:off x="2962275" y="3768725"/>
            <a:ext cx="441324" cy="398461"/>
          </a:xfrm>
          <a:prstGeom prst="straightConnector1">
            <a:avLst/>
          </a:prstGeom>
          <a:noFill/>
          <a:ln w="76200" cap="flat" cmpd="sng">
            <a:solidFill>
              <a:srgbClr val="6AD75B"/>
            </a:solidFill>
            <a:prstDash val="solid"/>
            <a:miter/>
            <a:headEnd type="none" w="med" len="med"/>
            <a:tailEnd type="none" w="med" len="med"/>
          </a:ln>
        </p:spPr>
      </p:cxnSp>
      <p:sp>
        <p:nvSpPr>
          <p:cNvPr id="734" name="Shape 734"/>
          <p:cNvSpPr txBox="1"/>
          <p:nvPr/>
        </p:nvSpPr>
        <p:spPr>
          <a:xfrm>
            <a:off x="2740025" y="3954462"/>
            <a:ext cx="576262"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II-3</a:t>
            </a:r>
          </a:p>
        </p:txBody>
      </p:sp>
      <p:sp>
        <p:nvSpPr>
          <p:cNvPr id="735" name="Shape 735"/>
          <p:cNvSpPr/>
          <p:nvPr/>
        </p:nvSpPr>
        <p:spPr>
          <a:xfrm>
            <a:off x="3368675" y="4108450"/>
            <a:ext cx="238124" cy="231775"/>
          </a:xfrm>
          <a:prstGeom prst="ellipse">
            <a:avLst/>
          </a:prstGeom>
          <a:solidFill>
            <a:schemeClr val="accent1"/>
          </a:solidFill>
          <a:ln w="25400" cap="flat" cmpd="sng">
            <a:solidFill>
              <a:srgbClr val="385D8A"/>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736" name="Shape 736"/>
          <p:cNvCxnSpPr/>
          <p:nvPr/>
        </p:nvCxnSpPr>
        <p:spPr>
          <a:xfrm rot="10800000">
            <a:off x="1331912" y="2881311"/>
            <a:ext cx="1462086" cy="709612"/>
          </a:xfrm>
          <a:prstGeom prst="straightConnector1">
            <a:avLst/>
          </a:prstGeom>
          <a:noFill/>
          <a:ln w="76200" cap="flat" cmpd="sng">
            <a:solidFill>
              <a:srgbClr val="6AD75B"/>
            </a:solidFill>
            <a:prstDash val="solid"/>
            <a:miter/>
            <a:headEnd type="none" w="med" len="med"/>
            <a:tailEnd type="none" w="med" len="med"/>
          </a:ln>
        </p:spPr>
      </p:cxnSp>
      <p:sp>
        <p:nvSpPr>
          <p:cNvPr id="737" name="Shape 737"/>
          <p:cNvSpPr/>
          <p:nvPr/>
        </p:nvSpPr>
        <p:spPr>
          <a:xfrm>
            <a:off x="2759075" y="3546475"/>
            <a:ext cx="238124" cy="231775"/>
          </a:xfrm>
          <a:prstGeom prst="ellipse">
            <a:avLst/>
          </a:prstGeom>
          <a:solidFill>
            <a:schemeClr val="accent1"/>
          </a:solidFill>
          <a:ln w="25400" cap="flat" cmpd="sng">
            <a:solidFill>
              <a:srgbClr val="385D8A"/>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38" name="Shape 738"/>
          <p:cNvSpPr/>
          <p:nvPr/>
        </p:nvSpPr>
        <p:spPr>
          <a:xfrm>
            <a:off x="1165225" y="2767011"/>
            <a:ext cx="238124" cy="230186"/>
          </a:xfrm>
          <a:prstGeom prst="ellipse">
            <a:avLst/>
          </a:prstGeom>
          <a:solidFill>
            <a:schemeClr val="accent1"/>
          </a:solidFill>
          <a:ln w="25400" cap="flat" cmpd="sng">
            <a:solidFill>
              <a:srgbClr val="385D8A"/>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39" name="Shape 739"/>
          <p:cNvSpPr txBox="1"/>
          <p:nvPr/>
        </p:nvSpPr>
        <p:spPr>
          <a:xfrm>
            <a:off x="1703386" y="3224211"/>
            <a:ext cx="576262" cy="3682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II-4</a:t>
            </a:r>
          </a:p>
        </p:txBody>
      </p:sp>
      <p:sp>
        <p:nvSpPr>
          <p:cNvPr id="740" name="Shape 740"/>
          <p:cNvSpPr txBox="1"/>
          <p:nvPr/>
        </p:nvSpPr>
        <p:spPr>
          <a:xfrm>
            <a:off x="652462" y="5875337"/>
            <a:ext cx="3249612"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25 elektrolokomotīves (8 MW)</a:t>
            </a:r>
          </a:p>
        </p:txBody>
      </p:sp>
      <p:pic>
        <p:nvPicPr>
          <p:cNvPr id="741" name="Shape 741"/>
          <p:cNvPicPr preferRelativeResize="0"/>
          <p:nvPr/>
        </p:nvPicPr>
        <p:blipFill rotWithShape="1">
          <a:blip r:embed="rId4">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grpSp>
        <p:nvGrpSpPr>
          <p:cNvPr id="746" name="Shape 746"/>
          <p:cNvGrpSpPr/>
          <p:nvPr/>
        </p:nvGrpSpPr>
        <p:grpSpPr>
          <a:xfrm>
            <a:off x="9525" y="620711"/>
            <a:ext cx="9144000" cy="287336"/>
            <a:chOff x="0" y="0"/>
            <a:chExt cx="2147483646" cy="2147483647"/>
          </a:xfrm>
        </p:grpSpPr>
        <p:sp>
          <p:nvSpPr>
            <p:cNvPr id="747" name="Shape 747"/>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48" name="Shape 748"/>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749" name="Shape 749"/>
          <p:cNvSpPr txBox="1"/>
          <p:nvPr/>
        </p:nvSpPr>
        <p:spPr>
          <a:xfrm>
            <a:off x="2730500" y="188911"/>
            <a:ext cx="3686174" cy="368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Otrā posma īstenošanas grafiks</a:t>
            </a:r>
          </a:p>
        </p:txBody>
      </p:sp>
      <p:grpSp>
        <p:nvGrpSpPr>
          <p:cNvPr id="750" name="Shape 750"/>
          <p:cNvGrpSpPr/>
          <p:nvPr/>
        </p:nvGrpSpPr>
        <p:grpSpPr>
          <a:xfrm>
            <a:off x="1586" y="6551612"/>
            <a:ext cx="9144000" cy="287336"/>
            <a:chOff x="0" y="0"/>
            <a:chExt cx="2147483646" cy="2147483647"/>
          </a:xfrm>
        </p:grpSpPr>
        <p:sp>
          <p:nvSpPr>
            <p:cNvPr id="751" name="Shape 751"/>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52" name="Shape 752"/>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753" name="Shape 753"/>
          <p:cNvPicPr preferRelativeResize="0"/>
          <p:nvPr/>
        </p:nvPicPr>
        <p:blipFill rotWithShape="1">
          <a:blip r:embed="rId3">
            <a:alphaModFix/>
          </a:blip>
          <a:srcRect l="4304" t="6326" r="72256" b="11055"/>
          <a:stretch/>
        </p:blipFill>
        <p:spPr>
          <a:xfrm rot="5460000">
            <a:off x="3308349" y="-1920874"/>
            <a:ext cx="2520949" cy="8604249"/>
          </a:xfrm>
          <a:prstGeom prst="rect">
            <a:avLst/>
          </a:prstGeom>
          <a:noFill/>
          <a:ln>
            <a:noFill/>
          </a:ln>
        </p:spPr>
      </p:pic>
      <p:graphicFrame>
        <p:nvGraphicFramePr>
          <p:cNvPr id="754" name="Shape 754"/>
          <p:cNvGraphicFramePr/>
          <p:nvPr/>
        </p:nvGraphicFramePr>
        <p:xfrm>
          <a:off x="1077912" y="3860800"/>
          <a:ext cx="7000850" cy="2407840"/>
        </p:xfrm>
        <a:graphic>
          <a:graphicData uri="http://schemas.openxmlformats.org/drawingml/2006/table">
            <a:tbl>
              <a:tblPr>
                <a:noFill/>
                <a:tableStyleId>{61A72380-B4C9-46C4-A45B-ACB0160D4B16}</a:tableStyleId>
              </a:tblPr>
              <a:tblGrid>
                <a:gridCol w="5872150"/>
                <a:gridCol w="1128700"/>
              </a:tblGrid>
              <a:tr h="304800">
                <a:tc>
                  <a:txBody>
                    <a:bodyPr/>
                    <a:lstStyle/>
                    <a:p>
                      <a:pPr marL="0" marR="0" lvl="0" indent="0" algn="l" rtl="0">
                        <a:lnSpc>
                          <a:spcPct val="100000"/>
                        </a:lnSpc>
                        <a:spcBef>
                          <a:spcPts val="0"/>
                        </a:spcBef>
                        <a:spcAft>
                          <a:spcPts val="0"/>
                        </a:spcAft>
                        <a:buClr>
                          <a:srgbClr val="FFFFFF"/>
                        </a:buClr>
                        <a:buSzPct val="25000"/>
                        <a:buFont typeface="Calibri"/>
                        <a:buNone/>
                      </a:pPr>
                      <a:r>
                        <a:rPr lang="en-US" sz="1400" b="1" i="0" u="none">
                          <a:solidFill>
                            <a:srgbClr val="FFFFFF"/>
                          </a:solidFill>
                          <a:latin typeface="Calibri"/>
                          <a:ea typeface="Calibri"/>
                          <a:cs typeface="Calibri"/>
                          <a:sym typeface="Calibri"/>
                        </a:rPr>
                        <a:t>Galveno apjomu rādītāji</a:t>
                      </a:r>
                    </a:p>
                  </a:txBody>
                  <a:tcPr marL="91425" marR="91425" marT="45700" marB="457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l" rtl="0">
                        <a:spcBef>
                          <a:spcPts val="0"/>
                        </a:spcBef>
                        <a:buSzPct val="25000"/>
                        <a:buNone/>
                      </a:pPr>
                      <a:endParaRPr sz="1800">
                        <a:solidFill>
                          <a:schemeClr val="dk1"/>
                        </a:solidFill>
                        <a:latin typeface="Calibri"/>
                        <a:ea typeface="Calibri"/>
                        <a:cs typeface="Calibri"/>
                        <a:sym typeface="Calibri"/>
                      </a:endParaRPr>
                    </a:p>
                  </a:txBody>
                  <a:tcPr marL="91425" marR="91425" marT="45700" marB="457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r>
              <a:tr h="304800">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Kontakttīkla izvērstais garums, км</a:t>
                      </a:r>
                    </a:p>
                  </a:txBody>
                  <a:tcPr marL="91425" marR="91425" marT="45700" marB="457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550 км</a:t>
                      </a:r>
                    </a:p>
                  </a:txBody>
                  <a:tcPr marL="91425" marR="91425" marT="45700" marB="457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r>
              <a:tr h="304800">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Vilces apakšstaciju un pieslēgumu 110 кV skaits</a:t>
                      </a:r>
                    </a:p>
                  </a:txBody>
                  <a:tcPr marL="91425" marR="91425" marT="45700" marB="457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4 gb</a:t>
                      </a:r>
                    </a:p>
                  </a:txBody>
                  <a:tcPr marL="91425" marR="91425" marT="45700" marB="457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r>
              <a:tr h="304800">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Autotransformatoru staciju skaits</a:t>
                      </a:r>
                    </a:p>
                  </a:txBody>
                  <a:tcPr marL="91425" marR="91425" marT="45700" marB="457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21 gb</a:t>
                      </a:r>
                    </a:p>
                  </a:txBody>
                  <a:tcPr marL="91425" marR="91425" marT="45700" marB="457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r>
              <a:tr h="304800">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Sekcionēšanas punktu skaits</a:t>
                      </a:r>
                    </a:p>
                  </a:txBody>
                  <a:tcPr marL="91425" marR="91425" marT="45700" marB="457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5 gb</a:t>
                      </a:r>
                    </a:p>
                  </a:txBody>
                  <a:tcPr marL="91425" marR="91425" marT="45700" marB="457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r>
              <a:tr h="304800">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Kontakttīkla apkalpošanas punktu skaits</a:t>
                      </a:r>
                    </a:p>
                  </a:txBody>
                  <a:tcPr marL="91425" marR="91425" marT="45700" marB="457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7 gb</a:t>
                      </a:r>
                    </a:p>
                  </a:txBody>
                  <a:tcPr marL="91425" marR="91425" marT="45700" marB="457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r>
              <a:tr h="517525">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Nepieciešamais elektrodepo skaits, kuru jānosaka pēc pirmā posma realizēšanas </a:t>
                      </a:r>
                    </a:p>
                  </a:txBody>
                  <a:tcPr marL="91425" marR="91425" marT="45700" marB="457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US" sz="1400" b="0" i="0" u="none">
                          <a:solidFill>
                            <a:srgbClr val="000000"/>
                          </a:solidFill>
                          <a:latin typeface="Calibri"/>
                          <a:ea typeface="Calibri"/>
                          <a:cs typeface="Calibri"/>
                          <a:sym typeface="Calibri"/>
                        </a:rPr>
                        <a:t>1-3 gb</a:t>
                      </a:r>
                    </a:p>
                  </a:txBody>
                  <a:tcPr marL="91425" marR="91425" marT="45700" marB="457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r>
            </a:tbl>
          </a:graphicData>
        </a:graphic>
      </p:graphicFrame>
      <p:pic>
        <p:nvPicPr>
          <p:cNvPr id="755" name="Shape 755"/>
          <p:cNvPicPr preferRelativeResize="0"/>
          <p:nvPr/>
        </p:nvPicPr>
        <p:blipFill rotWithShape="1">
          <a:blip r:embed="rId4">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grpSp>
        <p:nvGrpSpPr>
          <p:cNvPr id="760" name="Shape 760"/>
          <p:cNvGrpSpPr/>
          <p:nvPr/>
        </p:nvGrpSpPr>
        <p:grpSpPr>
          <a:xfrm>
            <a:off x="9525" y="620711"/>
            <a:ext cx="9144000" cy="287336"/>
            <a:chOff x="0" y="0"/>
            <a:chExt cx="2147483646" cy="2147483647"/>
          </a:xfrm>
        </p:grpSpPr>
        <p:sp>
          <p:nvSpPr>
            <p:cNvPr id="761" name="Shape 761"/>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62" name="Shape 762"/>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763" name="Shape 763"/>
          <p:cNvSpPr txBox="1"/>
          <p:nvPr/>
        </p:nvSpPr>
        <p:spPr>
          <a:xfrm>
            <a:off x="539750" y="188911"/>
            <a:ext cx="8569325" cy="3682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Projekta posmu orientējošās izmaksas</a:t>
            </a:r>
          </a:p>
        </p:txBody>
      </p:sp>
      <p:grpSp>
        <p:nvGrpSpPr>
          <p:cNvPr id="764" name="Shape 764"/>
          <p:cNvGrpSpPr/>
          <p:nvPr/>
        </p:nvGrpSpPr>
        <p:grpSpPr>
          <a:xfrm>
            <a:off x="1586" y="6551612"/>
            <a:ext cx="9144000" cy="287336"/>
            <a:chOff x="0" y="0"/>
            <a:chExt cx="2147483646" cy="2147483647"/>
          </a:xfrm>
        </p:grpSpPr>
        <p:sp>
          <p:nvSpPr>
            <p:cNvPr id="765" name="Shape 765"/>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66" name="Shape 766"/>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767" name="Shape 767"/>
          <p:cNvPicPr preferRelativeResize="0"/>
          <p:nvPr/>
        </p:nvPicPr>
        <p:blipFill rotWithShape="1">
          <a:blip r:embed="rId3">
            <a:alphaModFix/>
          </a:blip>
          <a:srcRect/>
          <a:stretch/>
        </p:blipFill>
        <p:spPr>
          <a:xfrm>
            <a:off x="1042987" y="1196975"/>
            <a:ext cx="7561261" cy="4230686"/>
          </a:xfrm>
          <a:prstGeom prst="rect">
            <a:avLst/>
          </a:prstGeom>
          <a:noFill/>
          <a:ln>
            <a:noFill/>
          </a:ln>
        </p:spPr>
      </p:pic>
      <p:sp>
        <p:nvSpPr>
          <p:cNvPr id="768" name="Shape 768"/>
          <p:cNvSpPr txBox="1"/>
          <p:nvPr/>
        </p:nvSpPr>
        <p:spPr>
          <a:xfrm>
            <a:off x="1824036" y="2678111"/>
            <a:ext cx="1800225" cy="646112"/>
          </a:xfrm>
          <a:prstGeom prst="rect">
            <a:avLst/>
          </a:prstGeom>
          <a:solidFill>
            <a:srgbClr val="E16A08"/>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II</a:t>
            </a:r>
          </a:p>
          <a:p>
            <a:pPr marL="0" marR="0" lvl="0" indent="0" algn="ctr" rtl="0">
              <a:lnSpc>
                <a:spcPct val="100000"/>
              </a:lnSpc>
              <a:spcBef>
                <a:spcPts val="0"/>
              </a:spcBef>
              <a:spcAft>
                <a:spcPts val="0"/>
              </a:spcAft>
              <a:buClr>
                <a:schemeClr val="dk1"/>
              </a:buClr>
              <a:buSzPct val="25000"/>
              <a:buFont typeface="Arial"/>
              <a:buNone/>
            </a:pPr>
            <a:r>
              <a:rPr lang="en-US" sz="1800" b="1" i="1" u="none">
                <a:solidFill>
                  <a:schemeClr val="dk1"/>
                </a:solidFill>
                <a:latin typeface="Arial"/>
                <a:ea typeface="Arial"/>
                <a:cs typeface="Arial"/>
                <a:sym typeface="Arial"/>
              </a:rPr>
              <a:t>539,8 mil. EUR</a:t>
            </a:r>
          </a:p>
        </p:txBody>
      </p:sp>
      <p:sp>
        <p:nvSpPr>
          <p:cNvPr id="769" name="Shape 769"/>
          <p:cNvSpPr txBox="1"/>
          <p:nvPr/>
        </p:nvSpPr>
        <p:spPr>
          <a:xfrm>
            <a:off x="4067175" y="3175000"/>
            <a:ext cx="1800225" cy="646112"/>
          </a:xfrm>
          <a:prstGeom prst="rect">
            <a:avLst/>
          </a:prstGeom>
          <a:solidFill>
            <a:srgbClr val="4E7FBB"/>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800" b="1" i="1" u="none" dirty="0">
                <a:solidFill>
                  <a:schemeClr val="dk1"/>
                </a:solidFill>
                <a:latin typeface="Arial"/>
                <a:ea typeface="Arial"/>
                <a:cs typeface="Arial"/>
                <a:sym typeface="Arial"/>
              </a:rPr>
              <a:t>I</a:t>
            </a:r>
          </a:p>
          <a:p>
            <a:pPr marL="0" marR="0" lvl="0" indent="0" algn="ctr" rtl="0">
              <a:lnSpc>
                <a:spcPct val="100000"/>
              </a:lnSpc>
              <a:spcBef>
                <a:spcPts val="0"/>
              </a:spcBef>
              <a:spcAft>
                <a:spcPts val="0"/>
              </a:spcAft>
              <a:buClr>
                <a:schemeClr val="dk1"/>
              </a:buClr>
              <a:buSzPct val="25000"/>
              <a:buFont typeface="Arial"/>
              <a:buNone/>
            </a:pPr>
            <a:r>
              <a:rPr lang="en-US" sz="1800" b="1" i="1" u="none" dirty="0" smtClean="0">
                <a:solidFill>
                  <a:schemeClr val="dk1"/>
                </a:solidFill>
                <a:latin typeface="Arial"/>
                <a:ea typeface="Arial"/>
                <a:cs typeface="Arial"/>
                <a:sym typeface="Arial"/>
              </a:rPr>
              <a:t>9</a:t>
            </a:r>
            <a:r>
              <a:rPr lang="lv-LV" sz="1800" b="1" i="1" u="none" dirty="0" smtClean="0">
                <a:solidFill>
                  <a:schemeClr val="dk1"/>
                </a:solidFill>
                <a:latin typeface="Arial"/>
                <a:ea typeface="Arial"/>
                <a:cs typeface="Arial"/>
                <a:sym typeface="Arial"/>
              </a:rPr>
              <a:t>4</a:t>
            </a:r>
            <a:r>
              <a:rPr lang="lv-LV" sz="1800" b="1" i="1" dirty="0" smtClean="0">
                <a:solidFill>
                  <a:schemeClr val="dk1"/>
                </a:solidFill>
              </a:rPr>
              <a:t>2</a:t>
            </a:r>
            <a:r>
              <a:rPr lang="en-US" sz="1800" b="1" i="1" u="none" dirty="0" smtClean="0">
                <a:solidFill>
                  <a:schemeClr val="dk1"/>
                </a:solidFill>
                <a:latin typeface="Arial"/>
                <a:ea typeface="Arial"/>
                <a:cs typeface="Arial"/>
                <a:sym typeface="Arial"/>
              </a:rPr>
              <a:t> </a:t>
            </a:r>
            <a:r>
              <a:rPr lang="en-US" sz="1800" b="1" i="1" u="none" dirty="0">
                <a:solidFill>
                  <a:schemeClr val="dk1"/>
                </a:solidFill>
                <a:latin typeface="Arial"/>
                <a:ea typeface="Arial"/>
                <a:cs typeface="Arial"/>
                <a:sym typeface="Arial"/>
              </a:rPr>
              <a:t>mil. EUR</a:t>
            </a:r>
          </a:p>
        </p:txBody>
      </p:sp>
      <p:sp>
        <p:nvSpPr>
          <p:cNvPr id="770" name="Shape 770"/>
          <p:cNvSpPr txBox="1"/>
          <p:nvPr/>
        </p:nvSpPr>
        <p:spPr>
          <a:xfrm>
            <a:off x="1042987" y="1304925"/>
            <a:ext cx="6408737" cy="646112"/>
          </a:xfrm>
          <a:prstGeom prst="rect">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800" b="1" i="1" u="none">
                <a:solidFill>
                  <a:schemeClr val="lt1"/>
                </a:solidFill>
                <a:latin typeface="Arial"/>
                <a:ea typeface="Arial"/>
                <a:cs typeface="Arial"/>
                <a:sym typeface="Arial"/>
              </a:rPr>
              <a:t>Затраты по этапам строительства</a:t>
            </a:r>
          </a:p>
          <a:p>
            <a:pPr marL="0" marR="0" lvl="0" indent="0" algn="l" rtl="0">
              <a:lnSpc>
                <a:spcPct val="100000"/>
              </a:lnSpc>
              <a:spcBef>
                <a:spcPts val="0"/>
              </a:spcBef>
              <a:spcAft>
                <a:spcPts val="0"/>
              </a:spcAft>
              <a:buNone/>
            </a:pPr>
            <a:endParaRPr sz="1800" b="1" i="1" u="none">
              <a:solidFill>
                <a:schemeClr val="lt1"/>
              </a:solidFill>
              <a:latin typeface="Arial"/>
              <a:ea typeface="Arial"/>
              <a:cs typeface="Arial"/>
              <a:sym typeface="Arial"/>
            </a:endParaRPr>
          </a:p>
        </p:txBody>
      </p:sp>
      <p:sp>
        <p:nvSpPr>
          <p:cNvPr id="771" name="Shape 771"/>
          <p:cNvSpPr txBox="1"/>
          <p:nvPr/>
        </p:nvSpPr>
        <p:spPr>
          <a:xfrm>
            <a:off x="2339975" y="5535612"/>
            <a:ext cx="3168650" cy="369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800" b="1" i="1" u="none" dirty="0">
                <a:solidFill>
                  <a:schemeClr val="dk1"/>
                </a:solidFill>
                <a:latin typeface="Arial"/>
                <a:ea typeface="Arial"/>
                <a:cs typeface="Arial"/>
                <a:sym typeface="Arial"/>
              </a:rPr>
              <a:t>I + II = </a:t>
            </a:r>
            <a:r>
              <a:rPr lang="en-US" sz="1800" b="1" i="1" u="none" dirty="0" smtClean="0">
                <a:solidFill>
                  <a:schemeClr val="dk1"/>
                </a:solidFill>
                <a:latin typeface="Arial"/>
                <a:ea typeface="Arial"/>
                <a:cs typeface="Arial"/>
                <a:sym typeface="Arial"/>
              </a:rPr>
              <a:t>14</a:t>
            </a:r>
            <a:r>
              <a:rPr lang="lv-LV" sz="1800" b="1" i="1" u="none" dirty="0" smtClean="0">
                <a:solidFill>
                  <a:schemeClr val="dk1"/>
                </a:solidFill>
                <a:latin typeface="Arial"/>
                <a:ea typeface="Arial"/>
                <a:cs typeface="Arial"/>
                <a:sym typeface="Arial"/>
              </a:rPr>
              <a:t>8</a:t>
            </a:r>
            <a:r>
              <a:rPr lang="en-US" sz="1800" b="1" i="1" u="none" dirty="0" smtClean="0">
                <a:solidFill>
                  <a:schemeClr val="dk1"/>
                </a:solidFill>
                <a:latin typeface="Arial"/>
                <a:ea typeface="Arial"/>
                <a:cs typeface="Arial"/>
                <a:sym typeface="Arial"/>
              </a:rPr>
              <a:t>1,</a:t>
            </a:r>
            <a:r>
              <a:rPr lang="lv-LV" sz="1800" b="1" i="1" u="none" dirty="0" smtClean="0">
                <a:solidFill>
                  <a:schemeClr val="dk1"/>
                </a:solidFill>
                <a:latin typeface="Arial"/>
                <a:ea typeface="Arial"/>
                <a:cs typeface="Arial"/>
                <a:sym typeface="Arial"/>
              </a:rPr>
              <a:t>8</a:t>
            </a:r>
            <a:r>
              <a:rPr lang="en-US" sz="1800" b="1" i="1" u="none" dirty="0" smtClean="0">
                <a:solidFill>
                  <a:schemeClr val="dk1"/>
                </a:solidFill>
                <a:latin typeface="Arial"/>
                <a:ea typeface="Arial"/>
                <a:cs typeface="Arial"/>
                <a:sym typeface="Arial"/>
              </a:rPr>
              <a:t> </a:t>
            </a:r>
            <a:r>
              <a:rPr lang="en-US" sz="1800" b="1" i="1" u="none" dirty="0">
                <a:solidFill>
                  <a:schemeClr val="dk1"/>
                </a:solidFill>
                <a:latin typeface="Arial"/>
                <a:ea typeface="Arial"/>
                <a:cs typeface="Arial"/>
                <a:sym typeface="Arial"/>
              </a:rPr>
              <a:t>mil. EUR</a:t>
            </a:r>
          </a:p>
        </p:txBody>
      </p:sp>
      <p:pic>
        <p:nvPicPr>
          <p:cNvPr id="772" name="Shape 772"/>
          <p:cNvPicPr preferRelativeResize="0"/>
          <p:nvPr/>
        </p:nvPicPr>
        <p:blipFill rotWithShape="1">
          <a:blip r:embed="rId4">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grpSp>
        <p:nvGrpSpPr>
          <p:cNvPr id="790" name="Shape 790"/>
          <p:cNvGrpSpPr/>
          <p:nvPr/>
        </p:nvGrpSpPr>
        <p:grpSpPr>
          <a:xfrm>
            <a:off x="9525" y="620711"/>
            <a:ext cx="9144000" cy="287336"/>
            <a:chOff x="0" y="0"/>
            <a:chExt cx="2147483646" cy="2147483647"/>
          </a:xfrm>
        </p:grpSpPr>
        <p:sp>
          <p:nvSpPr>
            <p:cNvPr id="791" name="Shape 791"/>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92" name="Shape 792"/>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793" name="Shape 793"/>
          <p:cNvGrpSpPr/>
          <p:nvPr/>
        </p:nvGrpSpPr>
        <p:grpSpPr>
          <a:xfrm>
            <a:off x="1586" y="6551612"/>
            <a:ext cx="9144000" cy="287336"/>
            <a:chOff x="0" y="0"/>
            <a:chExt cx="2147483646" cy="2147483647"/>
          </a:xfrm>
        </p:grpSpPr>
        <p:sp>
          <p:nvSpPr>
            <p:cNvPr id="794" name="Shape 794"/>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95" name="Shape 795"/>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796" name="Shape 796"/>
          <p:cNvSpPr txBox="1"/>
          <p:nvPr/>
        </p:nvSpPr>
        <p:spPr>
          <a:xfrm>
            <a:off x="1692275" y="187325"/>
            <a:ext cx="6767512" cy="369886"/>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Nepieciešamā SCB iekārtu pārbūve</a:t>
            </a:r>
          </a:p>
        </p:txBody>
      </p:sp>
      <p:pic>
        <p:nvPicPr>
          <p:cNvPr id="797" name="Shape 797"/>
          <p:cNvPicPr preferRelativeResize="0"/>
          <p:nvPr/>
        </p:nvPicPr>
        <p:blipFill rotWithShape="1">
          <a:blip r:embed="rId3">
            <a:alphaModFix/>
          </a:blip>
          <a:srcRect/>
          <a:stretch/>
        </p:blipFill>
        <p:spPr>
          <a:xfrm>
            <a:off x="68261" y="1100137"/>
            <a:ext cx="4702174" cy="4879974"/>
          </a:xfrm>
          <a:prstGeom prst="rect">
            <a:avLst/>
          </a:prstGeom>
          <a:noFill/>
          <a:ln>
            <a:noFill/>
          </a:ln>
        </p:spPr>
      </p:pic>
      <p:pic>
        <p:nvPicPr>
          <p:cNvPr id="798" name="Shape 798"/>
          <p:cNvPicPr preferRelativeResize="0"/>
          <p:nvPr/>
        </p:nvPicPr>
        <p:blipFill rotWithShape="1">
          <a:blip r:embed="rId4">
            <a:alphaModFix/>
          </a:blip>
          <a:srcRect/>
          <a:stretch/>
        </p:blipFill>
        <p:spPr>
          <a:xfrm>
            <a:off x="4802187" y="1562100"/>
            <a:ext cx="4265612" cy="1982787"/>
          </a:xfrm>
          <a:prstGeom prst="rect">
            <a:avLst/>
          </a:prstGeom>
          <a:noFill/>
          <a:ln>
            <a:noFill/>
          </a:ln>
        </p:spPr>
      </p:pic>
      <p:pic>
        <p:nvPicPr>
          <p:cNvPr id="799" name="Shape 799"/>
          <p:cNvPicPr preferRelativeResize="0"/>
          <p:nvPr/>
        </p:nvPicPr>
        <p:blipFill rotWithShape="1">
          <a:blip r:embed="rId5">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grpSp>
        <p:nvGrpSpPr>
          <p:cNvPr id="804" name="Shape 804"/>
          <p:cNvGrpSpPr/>
          <p:nvPr/>
        </p:nvGrpSpPr>
        <p:grpSpPr>
          <a:xfrm>
            <a:off x="9525" y="620711"/>
            <a:ext cx="9144000" cy="287336"/>
            <a:chOff x="0" y="0"/>
            <a:chExt cx="2147483646" cy="2147483647"/>
          </a:xfrm>
        </p:grpSpPr>
        <p:sp>
          <p:nvSpPr>
            <p:cNvPr id="805" name="Shape 805"/>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06" name="Shape 806"/>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807" name="Shape 807"/>
          <p:cNvGrpSpPr/>
          <p:nvPr/>
        </p:nvGrpSpPr>
        <p:grpSpPr>
          <a:xfrm>
            <a:off x="1586" y="6551612"/>
            <a:ext cx="9144000" cy="287336"/>
            <a:chOff x="0" y="0"/>
            <a:chExt cx="2147483646" cy="2147483647"/>
          </a:xfrm>
        </p:grpSpPr>
        <p:sp>
          <p:nvSpPr>
            <p:cNvPr id="808" name="Shape 808"/>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09" name="Shape 809"/>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810" name="Shape 810"/>
          <p:cNvSpPr txBox="1"/>
          <p:nvPr/>
        </p:nvSpPr>
        <p:spPr>
          <a:xfrm>
            <a:off x="1908175" y="219075"/>
            <a:ext cx="6048374" cy="369886"/>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Nepieciešamā SCB iekārtu pārbūve</a:t>
            </a:r>
          </a:p>
        </p:txBody>
      </p:sp>
      <p:pic>
        <p:nvPicPr>
          <p:cNvPr id="811" name="Shape 811"/>
          <p:cNvPicPr preferRelativeResize="0"/>
          <p:nvPr/>
        </p:nvPicPr>
        <p:blipFill rotWithShape="1">
          <a:blip r:embed="rId3">
            <a:alphaModFix/>
          </a:blip>
          <a:srcRect/>
          <a:stretch/>
        </p:blipFill>
        <p:spPr>
          <a:xfrm>
            <a:off x="246062" y="1125537"/>
            <a:ext cx="4335461" cy="5138736"/>
          </a:xfrm>
          <a:prstGeom prst="rect">
            <a:avLst/>
          </a:prstGeom>
          <a:noFill/>
          <a:ln>
            <a:noFill/>
          </a:ln>
        </p:spPr>
      </p:pic>
      <p:pic>
        <p:nvPicPr>
          <p:cNvPr id="812" name="Shape 812"/>
          <p:cNvPicPr preferRelativeResize="0"/>
          <p:nvPr/>
        </p:nvPicPr>
        <p:blipFill rotWithShape="1">
          <a:blip r:embed="rId4">
            <a:alphaModFix/>
          </a:blip>
          <a:srcRect/>
          <a:stretch/>
        </p:blipFill>
        <p:spPr>
          <a:xfrm>
            <a:off x="4716462" y="1125537"/>
            <a:ext cx="4330700" cy="5175250"/>
          </a:xfrm>
          <a:prstGeom prst="rect">
            <a:avLst/>
          </a:prstGeom>
          <a:noFill/>
          <a:ln>
            <a:noFill/>
          </a:ln>
        </p:spPr>
      </p:pic>
      <p:pic>
        <p:nvPicPr>
          <p:cNvPr id="813" name="Shape 813"/>
          <p:cNvPicPr preferRelativeResize="0"/>
          <p:nvPr/>
        </p:nvPicPr>
        <p:blipFill rotWithShape="1">
          <a:blip r:embed="rId5">
            <a:alphaModFix/>
          </a:blip>
          <a:srcRect/>
          <a:stretch/>
        </p:blipFill>
        <p:spPr>
          <a:xfrm>
            <a:off x="7956550" y="115886"/>
            <a:ext cx="917575" cy="287337"/>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grpSp>
        <p:nvGrpSpPr>
          <p:cNvPr id="818" name="Shape 818"/>
          <p:cNvGrpSpPr/>
          <p:nvPr/>
        </p:nvGrpSpPr>
        <p:grpSpPr>
          <a:xfrm>
            <a:off x="9525" y="620711"/>
            <a:ext cx="9144000" cy="287336"/>
            <a:chOff x="0" y="0"/>
            <a:chExt cx="2147483646" cy="2147483647"/>
          </a:xfrm>
        </p:grpSpPr>
        <p:sp>
          <p:nvSpPr>
            <p:cNvPr id="819" name="Shape 819"/>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20" name="Shape 820"/>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821" name="Shape 821"/>
          <p:cNvGrpSpPr/>
          <p:nvPr/>
        </p:nvGrpSpPr>
        <p:grpSpPr>
          <a:xfrm>
            <a:off x="1586" y="6551612"/>
            <a:ext cx="9144000" cy="287336"/>
            <a:chOff x="0" y="0"/>
            <a:chExt cx="2147483646" cy="2147483647"/>
          </a:xfrm>
        </p:grpSpPr>
        <p:sp>
          <p:nvSpPr>
            <p:cNvPr id="822" name="Shape 822"/>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23" name="Shape 823"/>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824" name="Shape 824"/>
          <p:cNvSpPr txBox="1"/>
          <p:nvPr/>
        </p:nvSpPr>
        <p:spPr>
          <a:xfrm>
            <a:off x="107950" y="188911"/>
            <a:ext cx="6048374" cy="368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1800" b="1" i="0" u="none">
                <a:solidFill>
                  <a:srgbClr val="002C77"/>
                </a:solidFill>
                <a:latin typeface="Arial"/>
                <a:ea typeface="Arial"/>
                <a:cs typeface="Arial"/>
                <a:sym typeface="Arial"/>
              </a:rPr>
              <a:t>Kapitālieguldījumu  samazināšanas iespējas</a:t>
            </a:r>
          </a:p>
        </p:txBody>
      </p:sp>
      <p:sp>
        <p:nvSpPr>
          <p:cNvPr id="825" name="Shape 825"/>
          <p:cNvSpPr txBox="1"/>
          <p:nvPr/>
        </p:nvSpPr>
        <p:spPr>
          <a:xfrm>
            <a:off x="1042987" y="1976436"/>
            <a:ext cx="7705724" cy="2030412"/>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Arial"/>
              <a:buAutoNum type="arabicPeriod"/>
            </a:pPr>
            <a:r>
              <a:rPr lang="en-US" sz="1800" b="0" i="0" u="none">
                <a:solidFill>
                  <a:schemeClr val="dk1"/>
                </a:solidFill>
                <a:latin typeface="Arial"/>
                <a:ea typeface="Arial"/>
                <a:cs typeface="Arial"/>
                <a:sym typeface="Arial"/>
              </a:rPr>
              <a:t>Samazināt elektrificējamo ceļu skaitu un daudzumu.</a:t>
            </a:r>
          </a:p>
          <a:p>
            <a:pPr marL="342900" marR="0" lvl="0" indent="-342900" algn="l" rtl="0">
              <a:lnSpc>
                <a:spcPct val="100000"/>
              </a:lnSpc>
              <a:spcBef>
                <a:spcPts val="0"/>
              </a:spcBef>
              <a:spcAft>
                <a:spcPts val="0"/>
              </a:spcAft>
              <a:buClr>
                <a:schemeClr val="dk1"/>
              </a:buClr>
              <a:buSzPct val="100000"/>
              <a:buFont typeface="Arial"/>
              <a:buAutoNum type="arabicPeriod"/>
            </a:pPr>
            <a:r>
              <a:rPr lang="en-US" sz="1800" b="0" i="0" u="none">
                <a:solidFill>
                  <a:schemeClr val="dk1"/>
                </a:solidFill>
                <a:latin typeface="Arial"/>
                <a:ea typeface="Arial"/>
                <a:cs typeface="Arial"/>
                <a:sym typeface="Arial"/>
              </a:rPr>
              <a:t>Vienkāršot vilces jaudas apakšstaciju iekārtas, kas nepieciešamas slodzes radītās asimetrijas novēršanai, ievērojot normatīvās prasības 110kV publiskā elektroapgādes tīklā. </a:t>
            </a:r>
          </a:p>
          <a:p>
            <a:pPr marL="342900" marR="0" lvl="0" indent="-342900" algn="l" rtl="0">
              <a:lnSpc>
                <a:spcPct val="100000"/>
              </a:lnSpc>
              <a:spcBef>
                <a:spcPts val="0"/>
              </a:spcBef>
              <a:spcAft>
                <a:spcPts val="0"/>
              </a:spcAft>
              <a:buClr>
                <a:schemeClr val="dk1"/>
              </a:buClr>
              <a:buSzPct val="100000"/>
              <a:buFont typeface="Arial"/>
              <a:buAutoNum type="arabicPeriod"/>
            </a:pPr>
            <a:r>
              <a:rPr lang="en-US" sz="1800" b="0" i="0" u="none">
                <a:solidFill>
                  <a:schemeClr val="dk1"/>
                </a:solidFill>
                <a:latin typeface="Arial"/>
                <a:ea typeface="Arial"/>
                <a:cs typeface="Arial"/>
                <a:sym typeface="Arial"/>
              </a:rPr>
              <a:t>Samazināt elektrodepo un kontakttīkla apkalpes punktu skaitu.</a:t>
            </a:r>
          </a:p>
          <a:p>
            <a:pPr marL="342900" marR="0" lvl="0" indent="-342900" algn="l" rtl="0">
              <a:lnSpc>
                <a:spcPct val="100000"/>
              </a:lnSpc>
              <a:spcBef>
                <a:spcPts val="0"/>
              </a:spcBef>
              <a:spcAft>
                <a:spcPts val="0"/>
              </a:spcAft>
              <a:buClr>
                <a:schemeClr val="dk1"/>
              </a:buClr>
              <a:buFont typeface="Arial"/>
              <a:buNone/>
            </a:pPr>
            <a:endParaRPr sz="18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Shape 853"/>
          <p:cNvSpPr txBox="1">
            <a:spLocks noGrp="1"/>
          </p:cNvSpPr>
          <p:nvPr>
            <p:ph type="title"/>
          </p:nvPr>
        </p:nvSpPr>
        <p:spPr>
          <a:xfrm>
            <a:off x="463550" y="330200"/>
            <a:ext cx="8229600" cy="8635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2C77"/>
              </a:buClr>
              <a:buSzPct val="25000"/>
              <a:buFont typeface="Arial"/>
              <a:buNone/>
            </a:pPr>
            <a:r>
              <a:rPr lang="en-US" sz="2800" b="0" i="0" u="none" strike="noStrike" cap="none">
                <a:solidFill>
                  <a:srgbClr val="002C77"/>
                </a:solidFill>
                <a:latin typeface="Arial"/>
                <a:ea typeface="Arial"/>
                <a:cs typeface="Arial"/>
                <a:sym typeface="Arial"/>
              </a:rPr>
              <a:t>Projekta realizācijas posmi</a:t>
            </a:r>
          </a:p>
        </p:txBody>
      </p:sp>
      <p:pic>
        <p:nvPicPr>
          <p:cNvPr id="854" name="Shape 854"/>
          <p:cNvPicPr preferRelativeResize="0"/>
          <p:nvPr/>
        </p:nvPicPr>
        <p:blipFill rotWithShape="1">
          <a:blip r:embed="rId3">
            <a:alphaModFix/>
          </a:blip>
          <a:srcRect/>
          <a:stretch/>
        </p:blipFill>
        <p:spPr>
          <a:xfrm>
            <a:off x="7964486" y="622300"/>
            <a:ext cx="919162" cy="287337"/>
          </a:xfrm>
          <a:prstGeom prst="rect">
            <a:avLst/>
          </a:prstGeom>
          <a:noFill/>
          <a:ln>
            <a:noFill/>
          </a:ln>
        </p:spPr>
      </p:pic>
      <p:sp>
        <p:nvSpPr>
          <p:cNvPr id="855" name="Shape 855"/>
          <p:cNvSpPr txBox="1">
            <a:spLocks noGrp="1"/>
          </p:cNvSpPr>
          <p:nvPr>
            <p:ph type="body" idx="1"/>
          </p:nvPr>
        </p:nvSpPr>
        <p:spPr>
          <a:xfrm>
            <a:off x="1835150" y="1600200"/>
            <a:ext cx="6840537" cy="460374"/>
          </a:xfrm>
          <a:prstGeom prst="rect">
            <a:avLst/>
          </a:prstGeom>
          <a:noFill/>
          <a:ln>
            <a:noFill/>
          </a:ln>
        </p:spPr>
        <p:txBody>
          <a:bodyPr lIns="91425" tIns="45700" rIns="91425" bIns="45700" anchor="t" anchorCtr="0">
            <a:noAutofit/>
          </a:bodyPr>
          <a:lstStyle/>
          <a:p>
            <a:pPr marL="342900" marR="0" lvl="0" indent="-342900" algn="just" rtl="0">
              <a:lnSpc>
                <a:spcPct val="100000"/>
              </a:lnSpc>
              <a:spcBef>
                <a:spcPts val="0"/>
              </a:spcBef>
              <a:spcAft>
                <a:spcPts val="0"/>
              </a:spcAft>
              <a:buClr>
                <a:srgbClr val="002C77"/>
              </a:buClr>
              <a:buSzPct val="100000"/>
              <a:buFont typeface="Arial"/>
              <a:buChar char="•"/>
            </a:pPr>
            <a:r>
              <a:rPr lang="en-US" sz="2000" b="0" i="0" u="none">
                <a:solidFill>
                  <a:srgbClr val="002C77"/>
                </a:solidFill>
                <a:latin typeface="Arial"/>
                <a:ea typeface="Arial"/>
                <a:cs typeface="Arial"/>
                <a:sym typeface="Arial"/>
              </a:rPr>
              <a:t>Сметная оценка электрификации</a:t>
            </a:r>
          </a:p>
        </p:txBody>
      </p:sp>
      <p:grpSp>
        <p:nvGrpSpPr>
          <p:cNvPr id="856" name="Shape 856"/>
          <p:cNvGrpSpPr/>
          <p:nvPr/>
        </p:nvGrpSpPr>
        <p:grpSpPr>
          <a:xfrm>
            <a:off x="6350" y="1268411"/>
            <a:ext cx="9144000" cy="287336"/>
            <a:chOff x="0" y="0"/>
            <a:chExt cx="2147483646" cy="2147483647"/>
          </a:xfrm>
        </p:grpSpPr>
        <p:sp>
          <p:nvSpPr>
            <p:cNvPr id="857" name="Shape 857"/>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58" name="Shape 858"/>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859" name="Shape 859"/>
          <p:cNvGrpSpPr/>
          <p:nvPr/>
        </p:nvGrpSpPr>
        <p:grpSpPr>
          <a:xfrm>
            <a:off x="6350" y="6645274"/>
            <a:ext cx="9144000" cy="287336"/>
            <a:chOff x="0" y="0"/>
            <a:chExt cx="2147483646" cy="2147483647"/>
          </a:xfrm>
        </p:grpSpPr>
        <p:sp>
          <p:nvSpPr>
            <p:cNvPr id="860" name="Shape 860"/>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61" name="Shape 861"/>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862" name="Shape 862"/>
          <p:cNvPicPr preferRelativeResize="0"/>
          <p:nvPr/>
        </p:nvPicPr>
        <p:blipFill rotWithShape="1">
          <a:blip r:embed="rId4">
            <a:alphaModFix/>
          </a:blip>
          <a:srcRect l="13244" t="13113" r="7449" b="12646"/>
          <a:stretch/>
        </p:blipFill>
        <p:spPr>
          <a:xfrm>
            <a:off x="1116012" y="1628775"/>
            <a:ext cx="7178674" cy="4822824"/>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pic>
        <p:nvPicPr>
          <p:cNvPr id="867" name="Shape 867"/>
          <p:cNvPicPr preferRelativeResize="0"/>
          <p:nvPr/>
        </p:nvPicPr>
        <p:blipFill rotWithShape="1">
          <a:blip r:embed="rId3">
            <a:alphaModFix/>
          </a:blip>
          <a:srcRect/>
          <a:stretch/>
        </p:blipFill>
        <p:spPr>
          <a:xfrm>
            <a:off x="107950" y="1484312"/>
            <a:ext cx="1690687" cy="5040312"/>
          </a:xfrm>
          <a:prstGeom prst="rect">
            <a:avLst/>
          </a:prstGeom>
          <a:noFill/>
          <a:ln>
            <a:noFill/>
          </a:ln>
        </p:spPr>
      </p:pic>
      <p:sp>
        <p:nvSpPr>
          <p:cNvPr id="868" name="Shape 868"/>
          <p:cNvSpPr txBox="1">
            <a:spLocks noGrp="1"/>
          </p:cNvSpPr>
          <p:nvPr>
            <p:ph type="title"/>
          </p:nvPr>
        </p:nvSpPr>
        <p:spPr>
          <a:xfrm>
            <a:off x="463550" y="330200"/>
            <a:ext cx="8229600" cy="8635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2C77"/>
              </a:buClr>
              <a:buSzPct val="25000"/>
              <a:buFont typeface="Arial"/>
              <a:buNone/>
            </a:pPr>
            <a:r>
              <a:rPr lang="en-US" sz="2400" b="0" i="0" u="none" strike="noStrike" cap="none">
                <a:solidFill>
                  <a:srgbClr val="002C77"/>
                </a:solidFill>
                <a:latin typeface="Arial"/>
                <a:ea typeface="Arial"/>
                <a:cs typeface="Arial"/>
                <a:sym typeface="Arial"/>
              </a:rPr>
              <a:t>Atsevišķo posmu un iecirkņu investīciju izmaksas</a:t>
            </a:r>
          </a:p>
        </p:txBody>
      </p:sp>
      <p:pic>
        <p:nvPicPr>
          <p:cNvPr id="869" name="Shape 869"/>
          <p:cNvPicPr preferRelativeResize="0"/>
          <p:nvPr/>
        </p:nvPicPr>
        <p:blipFill rotWithShape="1">
          <a:blip r:embed="rId4">
            <a:alphaModFix/>
          </a:blip>
          <a:srcRect/>
          <a:stretch/>
        </p:blipFill>
        <p:spPr>
          <a:xfrm>
            <a:off x="7956550" y="401637"/>
            <a:ext cx="917575" cy="287337"/>
          </a:xfrm>
          <a:prstGeom prst="rect">
            <a:avLst/>
          </a:prstGeom>
          <a:noFill/>
          <a:ln>
            <a:noFill/>
          </a:ln>
        </p:spPr>
      </p:pic>
      <p:grpSp>
        <p:nvGrpSpPr>
          <p:cNvPr id="870" name="Shape 870"/>
          <p:cNvGrpSpPr/>
          <p:nvPr/>
        </p:nvGrpSpPr>
        <p:grpSpPr>
          <a:xfrm>
            <a:off x="6350" y="1193799"/>
            <a:ext cx="9144000" cy="287336"/>
            <a:chOff x="0" y="0"/>
            <a:chExt cx="2147483646" cy="2147483647"/>
          </a:xfrm>
        </p:grpSpPr>
        <p:sp>
          <p:nvSpPr>
            <p:cNvPr id="871" name="Shape 871"/>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72" name="Shape 872"/>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873" name="Shape 873"/>
          <p:cNvGrpSpPr/>
          <p:nvPr/>
        </p:nvGrpSpPr>
        <p:grpSpPr>
          <a:xfrm>
            <a:off x="6350" y="6570662"/>
            <a:ext cx="9144000" cy="287336"/>
            <a:chOff x="0" y="0"/>
            <a:chExt cx="2147483646" cy="2147483647"/>
          </a:xfrm>
        </p:grpSpPr>
        <p:sp>
          <p:nvSpPr>
            <p:cNvPr id="874" name="Shape 874"/>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75" name="Shape 875"/>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876" name="Shape 876"/>
          <p:cNvPicPr preferRelativeResize="0"/>
          <p:nvPr/>
        </p:nvPicPr>
        <p:blipFill rotWithShape="1">
          <a:blip r:embed="rId5">
            <a:alphaModFix/>
          </a:blip>
          <a:srcRect/>
          <a:stretch/>
        </p:blipFill>
        <p:spPr>
          <a:xfrm>
            <a:off x="2051050" y="1817686"/>
            <a:ext cx="6481761" cy="3965574"/>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p:nvPr/>
        </p:nvSpPr>
        <p:spPr>
          <a:xfrm>
            <a:off x="1403350" y="3084511"/>
            <a:ext cx="7289799" cy="2216149"/>
          </a:xfrm>
          <a:prstGeom prst="roundRect">
            <a:avLst>
              <a:gd name="adj" fmla="val 16667"/>
            </a:avLst>
          </a:prstGeom>
          <a:solidFill>
            <a:srgbClr val="E1F4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139" name="Shape 139"/>
          <p:cNvGrpSpPr/>
          <p:nvPr/>
        </p:nvGrpSpPr>
        <p:grpSpPr>
          <a:xfrm>
            <a:off x="9525" y="620711"/>
            <a:ext cx="9144000" cy="287336"/>
            <a:chOff x="0" y="0"/>
            <a:chExt cx="2147483646" cy="2147483647"/>
          </a:xfrm>
        </p:grpSpPr>
        <p:sp>
          <p:nvSpPr>
            <p:cNvPr id="140" name="Shape 140"/>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41" name="Shape 141"/>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142" name="Shape 142"/>
          <p:cNvGrpSpPr/>
          <p:nvPr/>
        </p:nvGrpSpPr>
        <p:grpSpPr>
          <a:xfrm>
            <a:off x="1586" y="6551612"/>
            <a:ext cx="9144000" cy="287336"/>
            <a:chOff x="0" y="0"/>
            <a:chExt cx="2147483646" cy="2147483647"/>
          </a:xfrm>
        </p:grpSpPr>
        <p:sp>
          <p:nvSpPr>
            <p:cNvPr id="143" name="Shape 143"/>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44" name="Shape 144"/>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145" name="Shape 145"/>
          <p:cNvSpPr txBox="1">
            <a:spLocks noGrp="1"/>
          </p:cNvSpPr>
          <p:nvPr>
            <p:ph type="body" idx="1"/>
          </p:nvPr>
        </p:nvSpPr>
        <p:spPr>
          <a:xfrm>
            <a:off x="1258887" y="1557337"/>
            <a:ext cx="7831136" cy="460374"/>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strike="noStrike" cap="none">
                <a:solidFill>
                  <a:srgbClr val="002C77"/>
                </a:solidFill>
                <a:latin typeface="Arial"/>
                <a:ea typeface="Arial"/>
                <a:cs typeface="Arial"/>
                <a:sym typeface="Arial"/>
              </a:rPr>
              <a:t>1. 2х25 kV sistēmas pamatrisinājumi </a:t>
            </a:r>
          </a:p>
          <a:p>
            <a:pPr marL="0" marR="0" lvl="0" indent="0" algn="just" rtl="0">
              <a:lnSpc>
                <a:spcPct val="100000"/>
              </a:lnSpc>
              <a:spcBef>
                <a:spcPts val="320"/>
              </a:spcBef>
              <a:spcAft>
                <a:spcPts val="0"/>
              </a:spcAft>
              <a:buClr>
                <a:srgbClr val="002C77"/>
              </a:buClr>
              <a:buSzPct val="25000"/>
              <a:buFont typeface="Arial"/>
              <a:buNone/>
            </a:pPr>
            <a:r>
              <a:rPr lang="en-US" sz="1600" b="0" i="0" u="none" strike="noStrike" cap="none">
                <a:solidFill>
                  <a:srgbClr val="002C77"/>
                </a:solidFill>
                <a:latin typeface="Arial"/>
                <a:ea typeface="Arial"/>
                <a:cs typeface="Arial"/>
                <a:sym typeface="Arial"/>
              </a:rPr>
              <a:t>	</a:t>
            </a:r>
          </a:p>
        </p:txBody>
      </p:sp>
      <p:sp>
        <p:nvSpPr>
          <p:cNvPr id="146" name="Shape 146"/>
          <p:cNvSpPr txBox="1"/>
          <p:nvPr/>
        </p:nvSpPr>
        <p:spPr>
          <a:xfrm>
            <a:off x="1258887" y="1916111"/>
            <a:ext cx="7831136" cy="461961"/>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a:solidFill>
                  <a:srgbClr val="002C77"/>
                </a:solidFill>
                <a:latin typeface="Arial"/>
                <a:ea typeface="Arial"/>
                <a:cs typeface="Arial"/>
                <a:sym typeface="Arial"/>
              </a:rPr>
              <a:t>2. </a:t>
            </a:r>
            <a:r>
              <a:rPr lang="en-US" sz="2000" b="1" i="0" u="none">
                <a:solidFill>
                  <a:schemeClr val="dk2"/>
                </a:solidFill>
                <a:latin typeface="Arial"/>
                <a:ea typeface="Arial"/>
                <a:cs typeface="Arial"/>
                <a:sym typeface="Arial"/>
              </a:rPr>
              <a:t>Vilces jaudas apakšstaciju pieslēgumi pie 110/330kV tīkla</a:t>
            </a:r>
            <a:r>
              <a:rPr lang="en-US" sz="1600" b="0" i="0" u="none">
                <a:solidFill>
                  <a:srgbClr val="002C77"/>
                </a:solidFill>
                <a:latin typeface="Arial"/>
                <a:ea typeface="Arial"/>
                <a:cs typeface="Arial"/>
                <a:sym typeface="Arial"/>
              </a:rPr>
              <a:t>	</a:t>
            </a:r>
          </a:p>
        </p:txBody>
      </p:sp>
      <p:sp>
        <p:nvSpPr>
          <p:cNvPr id="147" name="Shape 147"/>
          <p:cNvSpPr txBox="1"/>
          <p:nvPr/>
        </p:nvSpPr>
        <p:spPr>
          <a:xfrm>
            <a:off x="1746250" y="3357562"/>
            <a:ext cx="6858000" cy="1600199"/>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chemeClr val="dk1"/>
              </a:buClr>
              <a:buSzPct val="100000"/>
              <a:buFont typeface="Arial"/>
              <a:buChar char="-"/>
            </a:pPr>
            <a:r>
              <a:rPr lang="en-US" sz="1600" b="0" i="0" u="none" dirty="0" err="1">
                <a:solidFill>
                  <a:schemeClr val="dk1"/>
                </a:solidFill>
                <a:latin typeface="Arial"/>
                <a:ea typeface="Arial"/>
                <a:cs typeface="Arial"/>
                <a:sym typeface="Arial"/>
              </a:rPr>
              <a:t>Kontakttīkla</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tehniskais</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apraksts</a:t>
            </a:r>
            <a:endParaRPr lang="en-US" sz="1600" b="0" i="0" u="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ct val="100000"/>
              <a:buFont typeface="Arial"/>
              <a:buChar char="-"/>
            </a:pPr>
            <a:r>
              <a:rPr lang="en-US" sz="1600" b="0" i="0" u="none" dirty="0" err="1">
                <a:solidFill>
                  <a:schemeClr val="dk1"/>
                </a:solidFill>
                <a:latin typeface="Arial"/>
                <a:ea typeface="Arial"/>
                <a:cs typeface="Arial"/>
                <a:sym typeface="Arial"/>
              </a:rPr>
              <a:t>Kontakttīkla</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izbūves</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konstruktīvie</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risinājumi</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pamati</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balsti</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konsoles</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izolatori</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piekare</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nospriegojums</a:t>
            </a:r>
            <a:r>
              <a:rPr lang="en-US" sz="1600" b="0" i="0" u="none" dirty="0">
                <a:solidFill>
                  <a:schemeClr val="dk1"/>
                </a:solidFill>
                <a:latin typeface="Arial"/>
                <a:ea typeface="Arial"/>
                <a:cs typeface="Arial"/>
                <a:sym typeface="Arial"/>
              </a:rPr>
              <a:t> </a:t>
            </a:r>
            <a:r>
              <a:rPr lang="en-US" sz="1600" b="0" i="0" u="none" dirty="0" smtClean="0">
                <a:solidFill>
                  <a:schemeClr val="dk1"/>
                </a:solidFill>
                <a:latin typeface="Arial"/>
                <a:ea typeface="Arial"/>
                <a:cs typeface="Arial"/>
                <a:sym typeface="Arial"/>
              </a:rPr>
              <a:t>u</a:t>
            </a:r>
            <a:r>
              <a:rPr lang="lv-LV" sz="1600" b="0" i="0" u="none" dirty="0" smtClean="0">
                <a:solidFill>
                  <a:schemeClr val="dk1"/>
                </a:solidFill>
                <a:latin typeface="Arial"/>
                <a:ea typeface="Arial"/>
                <a:cs typeface="Arial"/>
                <a:sym typeface="Arial"/>
              </a:rPr>
              <a:t>.</a:t>
            </a:r>
            <a:r>
              <a:rPr lang="en-US" sz="1600" b="0" i="0" u="none" dirty="0" smtClean="0">
                <a:solidFill>
                  <a:schemeClr val="dk1"/>
                </a:solidFill>
                <a:latin typeface="Arial"/>
                <a:ea typeface="Arial"/>
                <a:cs typeface="Arial"/>
                <a:sym typeface="Arial"/>
              </a:rPr>
              <a:t>t.t</a:t>
            </a:r>
            <a:r>
              <a:rPr lang="en-US" sz="1600" b="0" i="0" u="none" dirty="0">
                <a:solidFill>
                  <a:schemeClr val="dk1"/>
                </a:solidFill>
                <a:latin typeface="Arial"/>
                <a:ea typeface="Arial"/>
                <a:cs typeface="Arial"/>
                <a:sym typeface="Arial"/>
              </a:rPr>
              <a:t>.)</a:t>
            </a:r>
          </a:p>
          <a:p>
            <a:pPr marL="285750" marR="0" lvl="0" indent="-285750" algn="l" rtl="0">
              <a:lnSpc>
                <a:spcPct val="100000"/>
              </a:lnSpc>
              <a:spcBef>
                <a:spcPts val="0"/>
              </a:spcBef>
              <a:spcAft>
                <a:spcPts val="0"/>
              </a:spcAft>
              <a:buClr>
                <a:schemeClr val="dk1"/>
              </a:buClr>
              <a:buSzPct val="100000"/>
              <a:buFont typeface="Arial"/>
              <a:buChar char="-"/>
            </a:pPr>
            <a:r>
              <a:rPr lang="en-US" sz="1600" b="0" i="0" u="none" dirty="0" err="1">
                <a:solidFill>
                  <a:schemeClr val="dk1"/>
                </a:solidFill>
                <a:latin typeface="Arial"/>
                <a:ea typeface="Arial"/>
                <a:cs typeface="Arial"/>
                <a:sym typeface="Arial"/>
              </a:rPr>
              <a:t>Sekcionēšanas</a:t>
            </a:r>
            <a:r>
              <a:rPr lang="en-US" sz="1600" b="0" i="0" u="none" dirty="0">
                <a:solidFill>
                  <a:schemeClr val="dk1"/>
                </a:solidFill>
                <a:latin typeface="Arial"/>
                <a:ea typeface="Arial"/>
                <a:cs typeface="Arial"/>
                <a:sym typeface="Arial"/>
              </a:rPr>
              <a:t> un </a:t>
            </a:r>
            <a:r>
              <a:rPr lang="en-US" sz="1600" b="0" i="0" u="none" dirty="0" err="1">
                <a:solidFill>
                  <a:schemeClr val="dk1"/>
                </a:solidFill>
                <a:latin typeface="Arial"/>
                <a:ea typeface="Arial"/>
                <a:cs typeface="Arial"/>
                <a:sym typeface="Arial"/>
              </a:rPr>
              <a:t>barošanas</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shēmas</a:t>
            </a:r>
            <a:endParaRPr lang="en-US" sz="1600" b="0" i="0" u="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ct val="100000"/>
              <a:buFont typeface="Arial"/>
              <a:buChar char="-"/>
            </a:pPr>
            <a:r>
              <a:rPr lang="en-US" sz="1600" b="0" i="0" u="none" dirty="0" err="1">
                <a:solidFill>
                  <a:schemeClr val="dk1"/>
                </a:solidFill>
                <a:latin typeface="Arial"/>
                <a:ea typeface="Arial"/>
                <a:cs typeface="Arial"/>
                <a:sym typeface="Arial"/>
              </a:rPr>
              <a:t>Vilces</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strāvas</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kanalizācija</a:t>
            </a:r>
            <a:r>
              <a:rPr lang="en-US" sz="1600" b="0" i="0" u="none" dirty="0">
                <a:solidFill>
                  <a:schemeClr val="dk1"/>
                </a:solidFill>
                <a:latin typeface="Arial"/>
                <a:ea typeface="Arial"/>
                <a:cs typeface="Arial"/>
                <a:sym typeface="Arial"/>
              </a:rPr>
              <a:t> </a:t>
            </a:r>
          </a:p>
          <a:p>
            <a:pPr marL="0" marR="0" lvl="0" indent="0" algn="l" rtl="0">
              <a:lnSpc>
                <a:spcPct val="100000"/>
              </a:lnSpc>
              <a:spcBef>
                <a:spcPts val="0"/>
              </a:spcBef>
              <a:spcAft>
                <a:spcPts val="0"/>
              </a:spcAft>
              <a:buNone/>
            </a:pPr>
            <a:endParaRPr sz="1600" b="0" i="0" u="none" dirty="0">
              <a:solidFill>
                <a:schemeClr val="dk1"/>
              </a:solidFill>
              <a:latin typeface="Arial"/>
              <a:ea typeface="Arial"/>
              <a:cs typeface="Arial"/>
              <a:sym typeface="Arial"/>
            </a:endParaRPr>
          </a:p>
        </p:txBody>
      </p:sp>
      <p:sp>
        <p:nvSpPr>
          <p:cNvPr id="148" name="Shape 148"/>
          <p:cNvSpPr txBox="1"/>
          <p:nvPr/>
        </p:nvSpPr>
        <p:spPr>
          <a:xfrm>
            <a:off x="1258887" y="2320925"/>
            <a:ext cx="7831136" cy="460374"/>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B050"/>
              </a:buClr>
              <a:buSzPct val="25000"/>
              <a:buFont typeface="Arial"/>
              <a:buNone/>
            </a:pPr>
            <a:r>
              <a:rPr lang="en-US" sz="2000" b="1" i="0" u="none">
                <a:solidFill>
                  <a:srgbClr val="00B050"/>
                </a:solidFill>
                <a:latin typeface="Arial"/>
                <a:ea typeface="Arial"/>
                <a:cs typeface="Arial"/>
                <a:sym typeface="Arial"/>
              </a:rPr>
              <a:t>3. Kontakttīkla tehniskie risinājumi</a:t>
            </a:r>
          </a:p>
        </p:txBody>
      </p:sp>
      <p:sp>
        <p:nvSpPr>
          <p:cNvPr id="149" name="Shape 149"/>
          <p:cNvSpPr txBox="1"/>
          <p:nvPr/>
        </p:nvSpPr>
        <p:spPr>
          <a:xfrm>
            <a:off x="1187450" y="1116012"/>
            <a:ext cx="8039099" cy="3682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Skiču projektā izvērtēti un izstrādāti:</a:t>
            </a:r>
          </a:p>
        </p:txBody>
      </p:sp>
      <p:sp>
        <p:nvSpPr>
          <p:cNvPr id="150" name="Shape 150"/>
          <p:cNvSpPr txBox="1">
            <a:spLocks noGrp="1"/>
          </p:cNvSpPr>
          <p:nvPr>
            <p:ph type="title"/>
          </p:nvPr>
        </p:nvSpPr>
        <p:spPr>
          <a:xfrm>
            <a:off x="463550" y="44450"/>
            <a:ext cx="8229600" cy="576262"/>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2C77"/>
              </a:buClr>
              <a:buSzPct val="25000"/>
              <a:buFont typeface="Arial"/>
              <a:buNone/>
            </a:pPr>
            <a:r>
              <a:rPr lang="en-US" sz="2400" b="0" i="0" u="none" strike="noStrike" cap="none">
                <a:solidFill>
                  <a:srgbClr val="002C77"/>
                </a:solidFill>
                <a:latin typeface="Arial"/>
                <a:ea typeface="Arial"/>
                <a:cs typeface="Arial"/>
                <a:sym typeface="Arial"/>
              </a:rPr>
              <a:t>Skiču projekta sastāvs</a:t>
            </a:r>
          </a:p>
        </p:txBody>
      </p:sp>
      <p:pic>
        <p:nvPicPr>
          <p:cNvPr id="151" name="Shape 151"/>
          <p:cNvPicPr preferRelativeResize="0"/>
          <p:nvPr/>
        </p:nvPicPr>
        <p:blipFill rotWithShape="1">
          <a:blip r:embed="rId3">
            <a:alphaModFix/>
          </a:blip>
          <a:srcRect/>
          <a:stretch/>
        </p:blipFill>
        <p:spPr>
          <a:xfrm>
            <a:off x="7956550" y="188911"/>
            <a:ext cx="917575" cy="287337"/>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Shape 881"/>
          <p:cNvSpPr txBox="1">
            <a:spLocks noGrp="1"/>
          </p:cNvSpPr>
          <p:nvPr>
            <p:ph type="title"/>
          </p:nvPr>
        </p:nvSpPr>
        <p:spPr>
          <a:xfrm>
            <a:off x="463550" y="339725"/>
            <a:ext cx="8229600" cy="8635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2C77"/>
              </a:buClr>
              <a:buSzPct val="25000"/>
              <a:buFont typeface="Arial"/>
              <a:buNone/>
            </a:pPr>
            <a:r>
              <a:rPr lang="en-US" sz="2400" b="0" i="0" u="none" strike="noStrike" cap="none">
                <a:solidFill>
                  <a:srgbClr val="002C77"/>
                </a:solidFill>
                <a:latin typeface="Arial"/>
                <a:ea typeface="Arial"/>
                <a:cs typeface="Arial"/>
                <a:sym typeface="Arial"/>
              </a:rPr>
              <a:t>Atsevišķo posmu un iecirkņu izmaksu sadalījums </a:t>
            </a:r>
          </a:p>
        </p:txBody>
      </p:sp>
      <p:pic>
        <p:nvPicPr>
          <p:cNvPr id="882" name="Shape 882"/>
          <p:cNvPicPr preferRelativeResize="0"/>
          <p:nvPr/>
        </p:nvPicPr>
        <p:blipFill rotWithShape="1">
          <a:blip r:embed="rId3">
            <a:alphaModFix/>
          </a:blip>
          <a:srcRect/>
          <a:stretch/>
        </p:blipFill>
        <p:spPr>
          <a:xfrm>
            <a:off x="7956550" y="401637"/>
            <a:ext cx="917575" cy="287337"/>
          </a:xfrm>
          <a:prstGeom prst="rect">
            <a:avLst/>
          </a:prstGeom>
          <a:noFill/>
          <a:ln>
            <a:noFill/>
          </a:ln>
        </p:spPr>
      </p:pic>
      <p:grpSp>
        <p:nvGrpSpPr>
          <p:cNvPr id="883" name="Shape 883"/>
          <p:cNvGrpSpPr/>
          <p:nvPr/>
        </p:nvGrpSpPr>
        <p:grpSpPr>
          <a:xfrm>
            <a:off x="6350" y="1193799"/>
            <a:ext cx="9144000" cy="287336"/>
            <a:chOff x="0" y="0"/>
            <a:chExt cx="2147483646" cy="2147483647"/>
          </a:xfrm>
        </p:grpSpPr>
        <p:sp>
          <p:nvSpPr>
            <p:cNvPr id="884" name="Shape 884"/>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85" name="Shape 885"/>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886" name="Shape 886"/>
          <p:cNvGrpSpPr/>
          <p:nvPr/>
        </p:nvGrpSpPr>
        <p:grpSpPr>
          <a:xfrm>
            <a:off x="6350" y="6570662"/>
            <a:ext cx="9144000" cy="287336"/>
            <a:chOff x="0" y="0"/>
            <a:chExt cx="2147483646" cy="2147483647"/>
          </a:xfrm>
        </p:grpSpPr>
        <p:sp>
          <p:nvSpPr>
            <p:cNvPr id="887" name="Shape 887"/>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88" name="Shape 888"/>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889" name="Shape 889"/>
          <p:cNvPicPr preferRelativeResize="0"/>
          <p:nvPr/>
        </p:nvPicPr>
        <p:blipFill rotWithShape="1">
          <a:blip r:embed="rId4">
            <a:alphaModFix/>
          </a:blip>
          <a:srcRect l="13032" t="18504" r="15017" b="13867"/>
          <a:stretch/>
        </p:blipFill>
        <p:spPr>
          <a:xfrm>
            <a:off x="755650" y="1535112"/>
            <a:ext cx="8047036" cy="4918074"/>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Shape 894"/>
          <p:cNvSpPr txBox="1">
            <a:spLocks noGrp="1"/>
          </p:cNvSpPr>
          <p:nvPr>
            <p:ph type="title"/>
          </p:nvPr>
        </p:nvSpPr>
        <p:spPr>
          <a:xfrm>
            <a:off x="463550" y="330200"/>
            <a:ext cx="8229600" cy="8635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2C77"/>
              </a:buClr>
              <a:buSzPct val="25000"/>
              <a:buFont typeface="Arial"/>
              <a:buNone/>
            </a:pPr>
            <a:r>
              <a:rPr lang="en-US" sz="2400" b="0" i="0" u="none" strike="noStrike" cap="none">
                <a:solidFill>
                  <a:srgbClr val="002C77"/>
                </a:solidFill>
                <a:latin typeface="Arial"/>
                <a:ea typeface="Arial"/>
                <a:cs typeface="Arial"/>
                <a:sym typeface="Arial"/>
              </a:rPr>
              <a:t>Projekta darba veidu investīciju izmaksas</a:t>
            </a:r>
          </a:p>
        </p:txBody>
      </p:sp>
      <p:pic>
        <p:nvPicPr>
          <p:cNvPr id="895" name="Shape 895"/>
          <p:cNvPicPr preferRelativeResize="0"/>
          <p:nvPr/>
        </p:nvPicPr>
        <p:blipFill rotWithShape="1">
          <a:blip r:embed="rId3">
            <a:alphaModFix/>
          </a:blip>
          <a:srcRect/>
          <a:stretch/>
        </p:blipFill>
        <p:spPr>
          <a:xfrm>
            <a:off x="7956550" y="401637"/>
            <a:ext cx="917575" cy="287337"/>
          </a:xfrm>
          <a:prstGeom prst="rect">
            <a:avLst/>
          </a:prstGeom>
          <a:noFill/>
          <a:ln>
            <a:noFill/>
          </a:ln>
        </p:spPr>
      </p:pic>
      <p:grpSp>
        <p:nvGrpSpPr>
          <p:cNvPr id="896" name="Shape 896"/>
          <p:cNvGrpSpPr/>
          <p:nvPr/>
        </p:nvGrpSpPr>
        <p:grpSpPr>
          <a:xfrm>
            <a:off x="6350" y="1193799"/>
            <a:ext cx="9144000" cy="287336"/>
            <a:chOff x="0" y="0"/>
            <a:chExt cx="2147483646" cy="2147483647"/>
          </a:xfrm>
        </p:grpSpPr>
        <p:sp>
          <p:nvSpPr>
            <p:cNvPr id="897" name="Shape 897"/>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98" name="Shape 898"/>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899" name="Shape 899"/>
          <p:cNvGrpSpPr/>
          <p:nvPr/>
        </p:nvGrpSpPr>
        <p:grpSpPr>
          <a:xfrm>
            <a:off x="6350" y="6570662"/>
            <a:ext cx="9144000" cy="287336"/>
            <a:chOff x="0" y="0"/>
            <a:chExt cx="2147483646" cy="2147483647"/>
          </a:xfrm>
        </p:grpSpPr>
        <p:sp>
          <p:nvSpPr>
            <p:cNvPr id="900" name="Shape 900"/>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01" name="Shape 901"/>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902" name="Shape 902"/>
          <p:cNvPicPr preferRelativeResize="0"/>
          <p:nvPr/>
        </p:nvPicPr>
        <p:blipFill rotWithShape="1">
          <a:blip r:embed="rId4">
            <a:alphaModFix/>
          </a:blip>
          <a:srcRect/>
          <a:stretch/>
        </p:blipFill>
        <p:spPr>
          <a:xfrm>
            <a:off x="684212" y="1557337"/>
            <a:ext cx="8086724" cy="4940299"/>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Shape 939"/>
          <p:cNvSpPr txBox="1"/>
          <p:nvPr/>
        </p:nvSpPr>
        <p:spPr>
          <a:xfrm>
            <a:off x="323850" y="1989136"/>
            <a:ext cx="8424862" cy="23082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a:solidFill>
                  <a:schemeClr val="dk1"/>
                </a:solidFill>
                <a:latin typeface="Arial"/>
                <a:ea typeface="Arial"/>
                <a:cs typeface="Arial"/>
                <a:sym typeface="Arial"/>
              </a:rPr>
              <a:t>6. Esošās elektrificētās 3kV DC barošanas sistēmas nomaiņa uz 2x25kV AC sistēmu </a:t>
            </a:r>
            <a:r>
              <a:rPr lang="en-US" sz="1600" b="0" i="0" u="none">
                <a:solidFill>
                  <a:schemeClr val="dk1"/>
                </a:solidFill>
                <a:latin typeface="Arial"/>
                <a:ea typeface="Arial"/>
                <a:cs typeface="Arial"/>
                <a:sym typeface="Arial"/>
              </a:rPr>
              <a:t>Atbilstoši darba tehniskajam uzdevumam LDz tīkla ietvaros jāveic visa esošā elektrificētās 3kV DC sistēmas nomaiņa uz 2x25kV AC sistēmu. </a:t>
            </a:r>
          </a:p>
          <a:p>
            <a:pPr marL="0" marR="0" lvl="0" indent="0" algn="l" rtl="0">
              <a:lnSpc>
                <a:spcPct val="100000"/>
              </a:lnSpc>
              <a:spcBef>
                <a:spcPts val="0"/>
              </a:spcBef>
              <a:spcAft>
                <a:spcPts val="0"/>
              </a:spcAft>
              <a:buClr>
                <a:schemeClr val="dk1"/>
              </a:buClr>
              <a:buSzPct val="25000"/>
              <a:buFont typeface="Arial"/>
              <a:buNone/>
            </a:pPr>
            <a:r>
              <a:rPr lang="en-US" sz="1600" b="0" i="0" u="none">
                <a:solidFill>
                  <a:schemeClr val="dk1"/>
                </a:solidFill>
                <a:latin typeface="Arial"/>
                <a:ea typeface="Arial"/>
                <a:cs typeface="Arial"/>
                <a:sym typeface="Arial"/>
              </a:rPr>
              <a:t>Visvienkāršākais risinājums ir vispirms demontēt visu esošo 3kV DC sistēmu un pēc tam to nomainīt uz maiņsprieguma sistēmu. Šādu pārbūvi var veikt vai nu visam elektrificētajam tīklam vai pa atsevišķiem iecirkņiem ( Rīga –Tukums, Rīga Jelgava un t.t.)</a:t>
            </a:r>
          </a:p>
          <a:p>
            <a:pPr marL="0" marR="0" lvl="0" indent="0" algn="l" rtl="0">
              <a:lnSpc>
                <a:spcPct val="100000"/>
              </a:lnSpc>
              <a:spcBef>
                <a:spcPts val="0"/>
              </a:spcBef>
              <a:spcAft>
                <a:spcPts val="0"/>
              </a:spcAft>
              <a:buClr>
                <a:schemeClr val="dk1"/>
              </a:buClr>
              <a:buSzPct val="25000"/>
              <a:buFont typeface="Arial"/>
              <a:buNone/>
            </a:pPr>
            <a:r>
              <a:rPr lang="en-US" sz="1600" b="0" i="0" u="none">
                <a:solidFill>
                  <a:schemeClr val="dk1"/>
                </a:solidFill>
                <a:latin typeface="Arial"/>
                <a:ea typeface="Arial"/>
                <a:cs typeface="Arial"/>
                <a:sym typeface="Arial"/>
              </a:rPr>
              <a:t>Šāda risinājuma galvenais trūkums ir, ka noteiktu laika periodu (apmēram gadu) būs visa transporta kustība jānodrošina au neatkarīgo vilci, kas var būt nepieņemami kustības organizētājiem.</a:t>
            </a:r>
          </a:p>
        </p:txBody>
      </p:sp>
      <p:grpSp>
        <p:nvGrpSpPr>
          <p:cNvPr id="940" name="Shape 940"/>
          <p:cNvGrpSpPr/>
          <p:nvPr/>
        </p:nvGrpSpPr>
        <p:grpSpPr>
          <a:xfrm>
            <a:off x="6350" y="1193799"/>
            <a:ext cx="9144000" cy="287336"/>
            <a:chOff x="0" y="0"/>
            <a:chExt cx="2147483646" cy="2147483647"/>
          </a:xfrm>
        </p:grpSpPr>
        <p:sp>
          <p:nvSpPr>
            <p:cNvPr id="941" name="Shape 941"/>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42" name="Shape 942"/>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943" name="Shape 943"/>
          <p:cNvGrpSpPr/>
          <p:nvPr/>
        </p:nvGrpSpPr>
        <p:grpSpPr>
          <a:xfrm>
            <a:off x="6350" y="6570662"/>
            <a:ext cx="9144000" cy="287336"/>
            <a:chOff x="0" y="0"/>
            <a:chExt cx="2147483646" cy="2147483647"/>
          </a:xfrm>
        </p:grpSpPr>
        <p:sp>
          <p:nvSpPr>
            <p:cNvPr id="944" name="Shape 944"/>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45" name="Shape 945"/>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pic>
        <p:nvPicPr>
          <p:cNvPr id="950" name="Shape 950"/>
          <p:cNvPicPr preferRelativeResize="0"/>
          <p:nvPr/>
        </p:nvPicPr>
        <p:blipFill rotWithShape="1">
          <a:blip r:embed="rId3">
            <a:alphaModFix/>
          </a:blip>
          <a:srcRect l="5430" t="25633" r="22609" b="24884"/>
          <a:stretch/>
        </p:blipFill>
        <p:spPr>
          <a:xfrm>
            <a:off x="539750" y="1557337"/>
            <a:ext cx="8377236" cy="3240087"/>
          </a:xfrm>
          <a:prstGeom prst="rect">
            <a:avLst/>
          </a:prstGeom>
          <a:noFill/>
          <a:ln>
            <a:noFill/>
          </a:ln>
        </p:spPr>
      </p:pic>
      <p:grpSp>
        <p:nvGrpSpPr>
          <p:cNvPr id="951" name="Shape 951"/>
          <p:cNvGrpSpPr/>
          <p:nvPr/>
        </p:nvGrpSpPr>
        <p:grpSpPr>
          <a:xfrm>
            <a:off x="6350" y="1193799"/>
            <a:ext cx="9144000" cy="287336"/>
            <a:chOff x="0" y="0"/>
            <a:chExt cx="2147483646" cy="2147483647"/>
          </a:xfrm>
        </p:grpSpPr>
        <p:sp>
          <p:nvSpPr>
            <p:cNvPr id="952" name="Shape 952"/>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53" name="Shape 953"/>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954" name="Shape 954"/>
          <p:cNvGrpSpPr/>
          <p:nvPr/>
        </p:nvGrpSpPr>
        <p:grpSpPr>
          <a:xfrm>
            <a:off x="6350" y="6570662"/>
            <a:ext cx="9144000" cy="287336"/>
            <a:chOff x="0" y="0"/>
            <a:chExt cx="2147483646" cy="2147483647"/>
          </a:xfrm>
        </p:grpSpPr>
        <p:sp>
          <p:nvSpPr>
            <p:cNvPr id="955" name="Shape 955"/>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56" name="Shape 956"/>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grpSp>
        <p:nvGrpSpPr>
          <p:cNvPr id="830" name="Shape 830"/>
          <p:cNvGrpSpPr/>
          <p:nvPr/>
        </p:nvGrpSpPr>
        <p:grpSpPr>
          <a:xfrm>
            <a:off x="-9525" y="0"/>
            <a:ext cx="9144000" cy="287336"/>
            <a:chOff x="0" y="0"/>
            <a:chExt cx="2147483646" cy="2147483647"/>
          </a:xfrm>
        </p:grpSpPr>
        <p:sp>
          <p:nvSpPr>
            <p:cNvPr id="831" name="Shape 831"/>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32" name="Shape 832"/>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833" name="Shape 833"/>
          <p:cNvGrpSpPr/>
          <p:nvPr/>
        </p:nvGrpSpPr>
        <p:grpSpPr>
          <a:xfrm>
            <a:off x="0" y="6570662"/>
            <a:ext cx="9144000" cy="287336"/>
            <a:chOff x="0" y="0"/>
            <a:chExt cx="2147483646" cy="2147483647"/>
          </a:xfrm>
        </p:grpSpPr>
        <p:sp>
          <p:nvSpPr>
            <p:cNvPr id="834" name="Shape 834"/>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35" name="Shape 835"/>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836" name="Shape 836"/>
          <p:cNvSpPr txBox="1"/>
          <p:nvPr/>
        </p:nvSpPr>
        <p:spPr>
          <a:xfrm>
            <a:off x="2338386" y="5786437"/>
            <a:ext cx="4537074"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7375E"/>
              </a:buClr>
              <a:buSzPct val="25000"/>
              <a:buFont typeface="Arial"/>
              <a:buNone/>
            </a:pPr>
            <a:r>
              <a:rPr lang="en-US" sz="1600" b="1" i="0" u="none">
                <a:solidFill>
                  <a:srgbClr val="17375E"/>
                </a:solidFill>
                <a:latin typeface="Arial"/>
                <a:ea typeface="Arial"/>
                <a:cs typeface="Arial"/>
                <a:sym typeface="Arial"/>
              </a:rPr>
              <a:t>Olšanská 1a, 130 80 Praha 3, Czech Republic</a:t>
            </a:r>
          </a:p>
        </p:txBody>
      </p:sp>
      <p:pic>
        <p:nvPicPr>
          <p:cNvPr id="837" name="Shape 837"/>
          <p:cNvPicPr preferRelativeResize="0"/>
          <p:nvPr/>
        </p:nvPicPr>
        <p:blipFill rotWithShape="1">
          <a:blip r:embed="rId3">
            <a:alphaModFix/>
          </a:blip>
          <a:srcRect/>
          <a:stretch/>
        </p:blipFill>
        <p:spPr>
          <a:xfrm>
            <a:off x="2446336" y="4403725"/>
            <a:ext cx="4321174" cy="1349375"/>
          </a:xfrm>
          <a:prstGeom prst="rect">
            <a:avLst/>
          </a:prstGeom>
          <a:noFill/>
          <a:ln>
            <a:noFill/>
          </a:ln>
        </p:spPr>
      </p:pic>
      <p:sp>
        <p:nvSpPr>
          <p:cNvPr id="838" name="Shape 838"/>
          <p:cNvSpPr txBox="1"/>
          <p:nvPr/>
        </p:nvSpPr>
        <p:spPr>
          <a:xfrm>
            <a:off x="3076575" y="3614737"/>
            <a:ext cx="2990849" cy="4000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7375E"/>
              </a:buClr>
              <a:buSzPct val="25000"/>
              <a:buFont typeface="Arial"/>
              <a:buNone/>
            </a:pPr>
            <a:r>
              <a:rPr lang="en-US" sz="2000" b="1" i="0" u="none">
                <a:solidFill>
                  <a:srgbClr val="17375E"/>
                </a:solidFill>
                <a:latin typeface="Arial"/>
                <a:ea typeface="Arial"/>
                <a:cs typeface="Arial"/>
                <a:sym typeface="Arial"/>
              </a:rPr>
              <a:t>Paldies par uzmanību!</a:t>
            </a:r>
          </a:p>
        </p:txBody>
      </p:sp>
      <p:pic>
        <p:nvPicPr>
          <p:cNvPr id="839" name="Shape 839"/>
          <p:cNvPicPr preferRelativeResize="0"/>
          <p:nvPr/>
        </p:nvPicPr>
        <p:blipFill rotWithShape="1">
          <a:blip r:embed="rId4">
            <a:alphaModFix/>
          </a:blip>
          <a:srcRect t="6455" b="25267"/>
          <a:stretch/>
        </p:blipFill>
        <p:spPr>
          <a:xfrm>
            <a:off x="1566862" y="401637"/>
            <a:ext cx="6010274" cy="2732087"/>
          </a:xfrm>
          <a:prstGeom prst="rect">
            <a:avLst/>
          </a:prstGeom>
          <a:noFill/>
          <a:ln>
            <a:noFill/>
          </a:ln>
        </p:spPr>
      </p:pic>
    </p:spTree>
    <p:extLst>
      <p:ext uri="{BB962C8B-B14F-4D97-AF65-F5344CB8AC3E}">
        <p14:creationId xmlns:p14="http://schemas.microsoft.com/office/powerpoint/2010/main" val="2873551387"/>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p:nvPr/>
        </p:nvSpPr>
        <p:spPr>
          <a:xfrm>
            <a:off x="1403350" y="3295650"/>
            <a:ext cx="7289799" cy="1787524"/>
          </a:xfrm>
          <a:prstGeom prst="roundRect">
            <a:avLst>
              <a:gd name="adj" fmla="val 16667"/>
            </a:avLst>
          </a:prstGeom>
          <a:solidFill>
            <a:srgbClr val="E1F4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157" name="Shape 157"/>
          <p:cNvGrpSpPr/>
          <p:nvPr/>
        </p:nvGrpSpPr>
        <p:grpSpPr>
          <a:xfrm>
            <a:off x="9525" y="620711"/>
            <a:ext cx="9144000" cy="287336"/>
            <a:chOff x="0" y="0"/>
            <a:chExt cx="2147483646" cy="2147483647"/>
          </a:xfrm>
        </p:grpSpPr>
        <p:sp>
          <p:nvSpPr>
            <p:cNvPr id="158" name="Shape 158"/>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59" name="Shape 159"/>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160" name="Shape 160"/>
          <p:cNvGrpSpPr/>
          <p:nvPr/>
        </p:nvGrpSpPr>
        <p:grpSpPr>
          <a:xfrm>
            <a:off x="1586" y="6551612"/>
            <a:ext cx="9144000" cy="287336"/>
            <a:chOff x="0" y="0"/>
            <a:chExt cx="2147483646" cy="2147483647"/>
          </a:xfrm>
        </p:grpSpPr>
        <p:sp>
          <p:nvSpPr>
            <p:cNvPr id="161" name="Shape 161"/>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62" name="Shape 162"/>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163" name="Shape 163"/>
          <p:cNvSpPr txBox="1"/>
          <p:nvPr/>
        </p:nvSpPr>
        <p:spPr>
          <a:xfrm>
            <a:off x="1258887" y="1557337"/>
            <a:ext cx="7831136" cy="460374"/>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a:solidFill>
                  <a:srgbClr val="002C77"/>
                </a:solidFill>
                <a:latin typeface="Arial"/>
                <a:ea typeface="Arial"/>
                <a:cs typeface="Arial"/>
                <a:sym typeface="Arial"/>
              </a:rPr>
              <a:t>1. 2х25 kV sistēmas pamatrisinājumi </a:t>
            </a:r>
          </a:p>
          <a:p>
            <a:pPr marL="0" marR="0" lvl="0" indent="0" algn="just" rtl="0">
              <a:lnSpc>
                <a:spcPct val="100000"/>
              </a:lnSpc>
              <a:spcBef>
                <a:spcPts val="320"/>
              </a:spcBef>
              <a:spcAft>
                <a:spcPts val="0"/>
              </a:spcAft>
              <a:buClr>
                <a:srgbClr val="002C77"/>
              </a:buClr>
              <a:buSzPct val="25000"/>
              <a:buFont typeface="Arial"/>
              <a:buNone/>
            </a:pPr>
            <a:r>
              <a:rPr lang="en-US" sz="1600" b="0" i="0" u="none">
                <a:solidFill>
                  <a:srgbClr val="002C77"/>
                </a:solidFill>
                <a:latin typeface="Arial"/>
                <a:ea typeface="Arial"/>
                <a:cs typeface="Arial"/>
                <a:sym typeface="Arial"/>
              </a:rPr>
              <a:t>	</a:t>
            </a:r>
          </a:p>
        </p:txBody>
      </p:sp>
      <p:sp>
        <p:nvSpPr>
          <p:cNvPr id="164" name="Shape 164"/>
          <p:cNvSpPr txBox="1"/>
          <p:nvPr/>
        </p:nvSpPr>
        <p:spPr>
          <a:xfrm>
            <a:off x="1258887" y="1916111"/>
            <a:ext cx="7831136" cy="461961"/>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dirty="0" smtClean="0">
                <a:solidFill>
                  <a:srgbClr val="002C77"/>
                </a:solidFill>
                <a:latin typeface="Arial"/>
                <a:ea typeface="Arial"/>
                <a:cs typeface="Arial"/>
                <a:sym typeface="Arial"/>
              </a:rPr>
              <a:t>2</a:t>
            </a:r>
            <a:r>
              <a:rPr lang="lv-LV" sz="2000" b="1" dirty="0">
                <a:solidFill>
                  <a:srgbClr val="002C77"/>
                </a:solidFill>
              </a:rPr>
              <a:t>.</a:t>
            </a:r>
            <a:r>
              <a:rPr lang="en-US" sz="2000" b="1" i="0" u="none" dirty="0" smtClean="0">
                <a:solidFill>
                  <a:srgbClr val="002C77"/>
                </a:solidFill>
                <a:latin typeface="Arial"/>
                <a:ea typeface="Arial"/>
                <a:cs typeface="Arial"/>
                <a:sym typeface="Arial"/>
              </a:rPr>
              <a:t> </a:t>
            </a:r>
            <a:r>
              <a:rPr lang="en-US" sz="2000" b="1" i="0" u="none" dirty="0" err="1">
                <a:solidFill>
                  <a:schemeClr val="dk2"/>
                </a:solidFill>
                <a:latin typeface="Arial"/>
                <a:ea typeface="Arial"/>
                <a:cs typeface="Arial"/>
                <a:sym typeface="Arial"/>
              </a:rPr>
              <a:t>Vilces</a:t>
            </a:r>
            <a:r>
              <a:rPr lang="en-US" sz="2000" b="1" i="0" u="none" dirty="0">
                <a:solidFill>
                  <a:schemeClr val="dk2"/>
                </a:solidFill>
                <a:latin typeface="Arial"/>
                <a:ea typeface="Arial"/>
                <a:cs typeface="Arial"/>
                <a:sym typeface="Arial"/>
              </a:rPr>
              <a:t> </a:t>
            </a:r>
            <a:r>
              <a:rPr lang="en-US" sz="2000" b="1" i="0" u="none" dirty="0" err="1">
                <a:solidFill>
                  <a:schemeClr val="dk2"/>
                </a:solidFill>
                <a:latin typeface="Arial"/>
                <a:ea typeface="Arial"/>
                <a:cs typeface="Arial"/>
                <a:sym typeface="Arial"/>
              </a:rPr>
              <a:t>jaudas</a:t>
            </a:r>
            <a:r>
              <a:rPr lang="en-US" sz="2000" b="1" i="0" u="none" dirty="0">
                <a:solidFill>
                  <a:schemeClr val="dk2"/>
                </a:solidFill>
                <a:latin typeface="Arial"/>
                <a:ea typeface="Arial"/>
                <a:cs typeface="Arial"/>
                <a:sym typeface="Arial"/>
              </a:rPr>
              <a:t> </a:t>
            </a:r>
            <a:r>
              <a:rPr lang="en-US" sz="2000" b="1" i="0" u="none" dirty="0" err="1">
                <a:solidFill>
                  <a:schemeClr val="dk2"/>
                </a:solidFill>
                <a:latin typeface="Arial"/>
                <a:ea typeface="Arial"/>
                <a:cs typeface="Arial"/>
                <a:sym typeface="Arial"/>
              </a:rPr>
              <a:t>apakšstaciju</a:t>
            </a:r>
            <a:r>
              <a:rPr lang="en-US" sz="2000" b="1" i="0" u="none" dirty="0">
                <a:solidFill>
                  <a:schemeClr val="dk2"/>
                </a:solidFill>
                <a:latin typeface="Arial"/>
                <a:ea typeface="Arial"/>
                <a:cs typeface="Arial"/>
                <a:sym typeface="Arial"/>
              </a:rPr>
              <a:t> </a:t>
            </a:r>
            <a:r>
              <a:rPr lang="en-US" sz="2000" b="1" i="0" u="none" dirty="0" err="1">
                <a:solidFill>
                  <a:schemeClr val="dk2"/>
                </a:solidFill>
                <a:latin typeface="Arial"/>
                <a:ea typeface="Arial"/>
                <a:cs typeface="Arial"/>
                <a:sym typeface="Arial"/>
              </a:rPr>
              <a:t>pieslēgumi</a:t>
            </a:r>
            <a:r>
              <a:rPr lang="en-US" sz="2000" b="1" i="0" u="none" dirty="0">
                <a:solidFill>
                  <a:schemeClr val="dk2"/>
                </a:solidFill>
                <a:latin typeface="Arial"/>
                <a:ea typeface="Arial"/>
                <a:cs typeface="Arial"/>
                <a:sym typeface="Arial"/>
              </a:rPr>
              <a:t> pie 110/330kV </a:t>
            </a:r>
            <a:r>
              <a:rPr lang="en-US" sz="2000" b="1" i="0" u="none" dirty="0" err="1">
                <a:solidFill>
                  <a:schemeClr val="dk2"/>
                </a:solidFill>
                <a:latin typeface="Arial"/>
                <a:ea typeface="Arial"/>
                <a:cs typeface="Arial"/>
                <a:sym typeface="Arial"/>
              </a:rPr>
              <a:t>tīkla</a:t>
            </a:r>
            <a:r>
              <a:rPr lang="en-US" sz="2000" b="1" i="0" u="none" dirty="0">
                <a:solidFill>
                  <a:schemeClr val="dk2"/>
                </a:solidFill>
                <a:latin typeface="Arial"/>
                <a:ea typeface="Arial"/>
                <a:cs typeface="Arial"/>
                <a:sym typeface="Arial"/>
              </a:rPr>
              <a:t> </a:t>
            </a:r>
            <a:r>
              <a:rPr lang="en-US" sz="1600" b="0" i="0" u="none" dirty="0">
                <a:solidFill>
                  <a:srgbClr val="002C77"/>
                </a:solidFill>
                <a:latin typeface="Arial"/>
                <a:ea typeface="Arial"/>
                <a:cs typeface="Arial"/>
                <a:sym typeface="Arial"/>
              </a:rPr>
              <a:t>	</a:t>
            </a:r>
          </a:p>
        </p:txBody>
      </p:sp>
      <p:sp>
        <p:nvSpPr>
          <p:cNvPr id="165" name="Shape 165"/>
          <p:cNvSpPr txBox="1"/>
          <p:nvPr/>
        </p:nvSpPr>
        <p:spPr>
          <a:xfrm>
            <a:off x="1746250" y="3500437"/>
            <a:ext cx="6946899" cy="1600199"/>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Ietekme un sakaru iekārtu pārbūve </a:t>
            </a:r>
          </a:p>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Ietekme un SCB iekārtu pārbūve </a:t>
            </a:r>
          </a:p>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Televadības un vilces elektroapgādes iekārtu uzraudzības sistēma  SCADA</a:t>
            </a:r>
          </a:p>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Elektromagnetiskā saderība</a:t>
            </a:r>
          </a:p>
          <a:p>
            <a:pPr marL="0" marR="0" lvl="0" indent="0" algn="l" rtl="0">
              <a:lnSpc>
                <a:spcPct val="100000"/>
              </a:lnSpc>
              <a:spcBef>
                <a:spcPts val="0"/>
              </a:spcBef>
              <a:spcAft>
                <a:spcPts val="0"/>
              </a:spcAft>
              <a:buNone/>
            </a:pPr>
            <a:endParaRPr sz="1600" b="0" i="0" u="none">
              <a:solidFill>
                <a:schemeClr val="dk1"/>
              </a:solidFill>
              <a:latin typeface="Arial"/>
              <a:ea typeface="Arial"/>
              <a:cs typeface="Arial"/>
              <a:sym typeface="Arial"/>
            </a:endParaRPr>
          </a:p>
        </p:txBody>
      </p:sp>
      <p:sp>
        <p:nvSpPr>
          <p:cNvPr id="166" name="Shape 166"/>
          <p:cNvSpPr txBox="1"/>
          <p:nvPr/>
        </p:nvSpPr>
        <p:spPr>
          <a:xfrm>
            <a:off x="1258887" y="2320925"/>
            <a:ext cx="7831136" cy="460374"/>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a:solidFill>
                  <a:srgbClr val="002C77"/>
                </a:solidFill>
                <a:latin typeface="Arial"/>
                <a:ea typeface="Arial"/>
                <a:cs typeface="Arial"/>
                <a:sym typeface="Arial"/>
              </a:rPr>
              <a:t>3. </a:t>
            </a:r>
            <a:r>
              <a:rPr lang="en-US" sz="2000" b="1" i="0" u="none">
                <a:solidFill>
                  <a:schemeClr val="dk2"/>
                </a:solidFill>
                <a:latin typeface="Arial"/>
                <a:ea typeface="Arial"/>
                <a:cs typeface="Arial"/>
                <a:sym typeface="Arial"/>
              </a:rPr>
              <a:t>Kontakttīkla tehniskie risinājumi </a:t>
            </a:r>
            <a:r>
              <a:rPr lang="en-US" sz="1600" b="0" i="0" u="none">
                <a:solidFill>
                  <a:srgbClr val="002C77"/>
                </a:solidFill>
                <a:latin typeface="Arial"/>
                <a:ea typeface="Arial"/>
                <a:cs typeface="Arial"/>
                <a:sym typeface="Arial"/>
              </a:rPr>
              <a:t>	</a:t>
            </a:r>
          </a:p>
        </p:txBody>
      </p:sp>
      <p:sp>
        <p:nvSpPr>
          <p:cNvPr id="167" name="Shape 167"/>
          <p:cNvSpPr txBox="1"/>
          <p:nvPr/>
        </p:nvSpPr>
        <p:spPr>
          <a:xfrm>
            <a:off x="1268412" y="2727325"/>
            <a:ext cx="7831136" cy="557211"/>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B050"/>
              </a:buClr>
              <a:buSzPct val="25000"/>
              <a:buFont typeface="Arial"/>
              <a:buNone/>
            </a:pPr>
            <a:r>
              <a:rPr lang="en-US" sz="2000" b="1" i="0" u="none">
                <a:solidFill>
                  <a:srgbClr val="00B050"/>
                </a:solidFill>
                <a:latin typeface="Arial"/>
                <a:ea typeface="Arial"/>
                <a:cs typeface="Arial"/>
                <a:sym typeface="Arial"/>
              </a:rPr>
              <a:t>4. SCB un sakaru iekārtu pārbūve</a:t>
            </a:r>
          </a:p>
        </p:txBody>
      </p:sp>
      <p:sp>
        <p:nvSpPr>
          <p:cNvPr id="168" name="Shape 168"/>
          <p:cNvSpPr txBox="1"/>
          <p:nvPr/>
        </p:nvSpPr>
        <p:spPr>
          <a:xfrm>
            <a:off x="1187450" y="1116012"/>
            <a:ext cx="8039099" cy="3682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Skiču projektā izvērtēti un izstrādāti:</a:t>
            </a:r>
          </a:p>
        </p:txBody>
      </p:sp>
      <p:sp>
        <p:nvSpPr>
          <p:cNvPr id="169" name="Shape 169"/>
          <p:cNvSpPr txBox="1"/>
          <p:nvPr/>
        </p:nvSpPr>
        <p:spPr>
          <a:xfrm>
            <a:off x="463550" y="44450"/>
            <a:ext cx="8229600" cy="5762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2C77"/>
              </a:buClr>
              <a:buSzPct val="25000"/>
              <a:buFont typeface="Arial"/>
              <a:buNone/>
            </a:pPr>
            <a:r>
              <a:rPr lang="en-US" sz="2400" b="0" i="0" u="none">
                <a:solidFill>
                  <a:srgbClr val="002C77"/>
                </a:solidFill>
                <a:latin typeface="Arial"/>
                <a:ea typeface="Arial"/>
                <a:cs typeface="Arial"/>
                <a:sym typeface="Arial"/>
              </a:rPr>
              <a:t>Skiču projekta sastāvs</a:t>
            </a:r>
          </a:p>
        </p:txBody>
      </p:sp>
      <p:pic>
        <p:nvPicPr>
          <p:cNvPr id="170" name="Shape 170"/>
          <p:cNvPicPr preferRelativeResize="0"/>
          <p:nvPr/>
        </p:nvPicPr>
        <p:blipFill rotWithShape="1">
          <a:blip r:embed="rId3">
            <a:alphaModFix/>
          </a:blip>
          <a:srcRect/>
          <a:stretch/>
        </p:blipFill>
        <p:spPr>
          <a:xfrm>
            <a:off x="7956550" y="117475"/>
            <a:ext cx="917575" cy="287337"/>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p:nvPr/>
        </p:nvSpPr>
        <p:spPr>
          <a:xfrm>
            <a:off x="1403350" y="3644900"/>
            <a:ext cx="7289799" cy="2330449"/>
          </a:xfrm>
          <a:prstGeom prst="roundRect">
            <a:avLst>
              <a:gd name="adj" fmla="val 16667"/>
            </a:avLst>
          </a:prstGeom>
          <a:solidFill>
            <a:srgbClr val="E1F4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176" name="Shape 176"/>
          <p:cNvGrpSpPr/>
          <p:nvPr/>
        </p:nvGrpSpPr>
        <p:grpSpPr>
          <a:xfrm>
            <a:off x="9525" y="620711"/>
            <a:ext cx="9144000" cy="287336"/>
            <a:chOff x="0" y="0"/>
            <a:chExt cx="2147483646" cy="2147483647"/>
          </a:xfrm>
        </p:grpSpPr>
        <p:sp>
          <p:nvSpPr>
            <p:cNvPr id="177" name="Shape 177"/>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78" name="Shape 178"/>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179" name="Shape 179"/>
          <p:cNvGrpSpPr/>
          <p:nvPr/>
        </p:nvGrpSpPr>
        <p:grpSpPr>
          <a:xfrm>
            <a:off x="1586" y="6551612"/>
            <a:ext cx="9144000" cy="287336"/>
            <a:chOff x="0" y="0"/>
            <a:chExt cx="2147483646" cy="2147483647"/>
          </a:xfrm>
        </p:grpSpPr>
        <p:sp>
          <p:nvSpPr>
            <p:cNvPr id="180" name="Shape 180"/>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81" name="Shape 181"/>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182" name="Shape 182"/>
          <p:cNvSpPr txBox="1"/>
          <p:nvPr/>
        </p:nvSpPr>
        <p:spPr>
          <a:xfrm>
            <a:off x="1258887" y="1557337"/>
            <a:ext cx="7831136" cy="460374"/>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a:solidFill>
                  <a:srgbClr val="002C77"/>
                </a:solidFill>
                <a:latin typeface="Arial"/>
                <a:ea typeface="Arial"/>
                <a:cs typeface="Arial"/>
                <a:sym typeface="Arial"/>
              </a:rPr>
              <a:t>1. 2х25 kV sistēmas pamatrisinājumi </a:t>
            </a:r>
            <a:r>
              <a:rPr lang="en-US" sz="1600" b="0" i="0" u="none">
                <a:solidFill>
                  <a:srgbClr val="002C77"/>
                </a:solidFill>
                <a:latin typeface="Arial"/>
                <a:ea typeface="Arial"/>
                <a:cs typeface="Arial"/>
                <a:sym typeface="Arial"/>
              </a:rPr>
              <a:t>	</a:t>
            </a:r>
          </a:p>
        </p:txBody>
      </p:sp>
      <p:sp>
        <p:nvSpPr>
          <p:cNvPr id="183" name="Shape 183"/>
          <p:cNvSpPr txBox="1"/>
          <p:nvPr/>
        </p:nvSpPr>
        <p:spPr>
          <a:xfrm>
            <a:off x="1258887" y="1916111"/>
            <a:ext cx="7831136" cy="461961"/>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a:solidFill>
                  <a:srgbClr val="002C77"/>
                </a:solidFill>
                <a:latin typeface="Arial"/>
                <a:ea typeface="Arial"/>
                <a:cs typeface="Arial"/>
                <a:sym typeface="Arial"/>
              </a:rPr>
              <a:t>2. </a:t>
            </a:r>
            <a:r>
              <a:rPr lang="en-US" sz="2000" b="1" i="0" u="none">
                <a:solidFill>
                  <a:schemeClr val="dk2"/>
                </a:solidFill>
                <a:latin typeface="Arial"/>
                <a:ea typeface="Arial"/>
                <a:cs typeface="Arial"/>
                <a:sym typeface="Arial"/>
              </a:rPr>
              <a:t>Vilces jaudas apakšstaciju pieslēgumi pie 110/330kV tīkla </a:t>
            </a:r>
            <a:r>
              <a:rPr lang="en-US" sz="1600" b="0" i="0" u="none">
                <a:solidFill>
                  <a:srgbClr val="002C77"/>
                </a:solidFill>
                <a:latin typeface="Arial"/>
                <a:ea typeface="Arial"/>
                <a:cs typeface="Arial"/>
                <a:sym typeface="Arial"/>
              </a:rPr>
              <a:t>	</a:t>
            </a:r>
          </a:p>
        </p:txBody>
      </p:sp>
      <p:sp>
        <p:nvSpPr>
          <p:cNvPr id="184" name="Shape 184"/>
          <p:cNvSpPr txBox="1"/>
          <p:nvPr/>
        </p:nvSpPr>
        <p:spPr>
          <a:xfrm>
            <a:off x="1746250" y="3773487"/>
            <a:ext cx="7146924" cy="1600199"/>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chemeClr val="dk1"/>
              </a:buClr>
              <a:buSzPct val="100000"/>
              <a:buFont typeface="Arial"/>
              <a:buChar char="-"/>
            </a:pPr>
            <a:r>
              <a:rPr lang="en-US" sz="1400" b="0" i="0" u="none">
                <a:solidFill>
                  <a:schemeClr val="dk1"/>
                </a:solidFill>
                <a:latin typeface="Arial"/>
                <a:ea typeface="Arial"/>
                <a:cs typeface="Arial"/>
                <a:sym typeface="Arial"/>
              </a:rPr>
              <a:t>Negabarītu novēršana ar citām inženierbūvēm </a:t>
            </a:r>
          </a:p>
          <a:p>
            <a:pPr marL="285750" marR="0" lvl="0" indent="-285750" algn="l" rtl="0">
              <a:lnSpc>
                <a:spcPct val="100000"/>
              </a:lnSpc>
              <a:spcBef>
                <a:spcPts val="0"/>
              </a:spcBef>
              <a:spcAft>
                <a:spcPts val="0"/>
              </a:spcAft>
              <a:buClr>
                <a:schemeClr val="dk1"/>
              </a:buClr>
              <a:buSzPct val="100000"/>
              <a:buFont typeface="Arial"/>
              <a:buChar char="-"/>
            </a:pPr>
            <a:r>
              <a:rPr lang="en-US" sz="1400" b="0" i="0" u="none">
                <a:solidFill>
                  <a:schemeClr val="dk1"/>
                </a:solidFill>
                <a:latin typeface="Arial"/>
                <a:ea typeface="Arial"/>
                <a:cs typeface="Arial"/>
                <a:sym typeface="Arial"/>
              </a:rPr>
              <a:t>Elektrodepo nepieciešamība</a:t>
            </a:r>
          </a:p>
          <a:p>
            <a:pPr marL="285750" marR="0" lvl="0" indent="-285750" algn="l" rtl="0">
              <a:lnSpc>
                <a:spcPct val="100000"/>
              </a:lnSpc>
              <a:spcBef>
                <a:spcPts val="0"/>
              </a:spcBef>
              <a:spcAft>
                <a:spcPts val="0"/>
              </a:spcAft>
              <a:buClr>
                <a:schemeClr val="dk1"/>
              </a:buClr>
              <a:buSzPct val="100000"/>
              <a:buFont typeface="Arial"/>
              <a:buChar char="-"/>
            </a:pPr>
            <a:r>
              <a:rPr lang="en-US" sz="1400" b="0" i="0" u="none">
                <a:solidFill>
                  <a:schemeClr val="dk1"/>
                </a:solidFill>
                <a:latin typeface="Arial"/>
                <a:ea typeface="Arial"/>
                <a:cs typeface="Arial"/>
                <a:sym typeface="Arial"/>
              </a:rPr>
              <a:t>Nepieciešamā infrastruktūra kontakttīkla  aprīkojuma,vilces jaudas apakšstaciju, sekcionēšanas posteņu un citu elektroapgādes iekārtu apkalpei</a:t>
            </a:r>
          </a:p>
          <a:p>
            <a:pPr marL="285750" marR="0" lvl="0" indent="-285750" algn="l" rtl="0">
              <a:lnSpc>
                <a:spcPct val="100000"/>
              </a:lnSpc>
              <a:spcBef>
                <a:spcPts val="0"/>
              </a:spcBef>
              <a:spcAft>
                <a:spcPts val="0"/>
              </a:spcAft>
              <a:buClr>
                <a:schemeClr val="dk1"/>
              </a:buClr>
              <a:buSzPct val="100000"/>
              <a:buFont typeface="Arial"/>
              <a:buChar char="-"/>
            </a:pPr>
            <a:r>
              <a:rPr lang="en-US" sz="1400" b="0" i="0" u="none">
                <a:solidFill>
                  <a:schemeClr val="dk1"/>
                </a:solidFill>
                <a:latin typeface="Arial"/>
                <a:ea typeface="Arial"/>
                <a:cs typeface="Arial"/>
                <a:sym typeface="Arial"/>
              </a:rPr>
              <a:t>Celtniecības tehnoloģija, ieskaitot 3kV DC sistēmas pārbūvi uz 2x25kV AC sistēmu un tās ietakme uz vilcienu kustību </a:t>
            </a:r>
          </a:p>
          <a:p>
            <a:pPr marL="285750" marR="0" lvl="0" indent="-285750" algn="l" rtl="0">
              <a:lnSpc>
                <a:spcPct val="100000"/>
              </a:lnSpc>
              <a:spcBef>
                <a:spcPts val="0"/>
              </a:spcBef>
              <a:spcAft>
                <a:spcPts val="0"/>
              </a:spcAft>
              <a:buClr>
                <a:schemeClr val="dk1"/>
              </a:buClr>
              <a:buSzPct val="100000"/>
              <a:buFont typeface="Arial"/>
              <a:buChar char="-"/>
            </a:pPr>
            <a:r>
              <a:rPr lang="en-US" sz="1400" b="0" i="0" u="none">
                <a:solidFill>
                  <a:schemeClr val="dk1"/>
                </a:solidFill>
                <a:latin typeface="Arial"/>
                <a:ea typeface="Arial"/>
                <a:cs typeface="Arial"/>
                <a:sym typeface="Arial"/>
              </a:rPr>
              <a:t>Projekta realizācijas etapi</a:t>
            </a:r>
          </a:p>
        </p:txBody>
      </p:sp>
      <p:sp>
        <p:nvSpPr>
          <p:cNvPr id="185" name="Shape 185"/>
          <p:cNvSpPr txBox="1"/>
          <p:nvPr/>
        </p:nvSpPr>
        <p:spPr>
          <a:xfrm>
            <a:off x="1258887" y="2320925"/>
            <a:ext cx="7831136" cy="460374"/>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a:solidFill>
                  <a:srgbClr val="002C77"/>
                </a:solidFill>
                <a:latin typeface="Arial"/>
                <a:ea typeface="Arial"/>
                <a:cs typeface="Arial"/>
                <a:sym typeface="Arial"/>
              </a:rPr>
              <a:t>3. </a:t>
            </a:r>
            <a:r>
              <a:rPr lang="en-US" sz="2000" b="1" i="0" u="none">
                <a:solidFill>
                  <a:schemeClr val="dk2"/>
                </a:solidFill>
                <a:latin typeface="Arial"/>
                <a:ea typeface="Arial"/>
                <a:cs typeface="Arial"/>
                <a:sym typeface="Arial"/>
              </a:rPr>
              <a:t>Kontakttīkla tehniskie risinājumi </a:t>
            </a:r>
            <a:r>
              <a:rPr lang="en-US" sz="1600" b="0" i="0" u="none">
                <a:solidFill>
                  <a:srgbClr val="002C77"/>
                </a:solidFill>
                <a:latin typeface="Arial"/>
                <a:ea typeface="Arial"/>
                <a:cs typeface="Arial"/>
                <a:sym typeface="Arial"/>
              </a:rPr>
              <a:t>	</a:t>
            </a:r>
          </a:p>
        </p:txBody>
      </p:sp>
      <p:sp>
        <p:nvSpPr>
          <p:cNvPr id="186" name="Shape 186"/>
          <p:cNvSpPr txBox="1"/>
          <p:nvPr/>
        </p:nvSpPr>
        <p:spPr>
          <a:xfrm>
            <a:off x="1268412" y="2727325"/>
            <a:ext cx="7831136" cy="557211"/>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a:solidFill>
                  <a:srgbClr val="002C77"/>
                </a:solidFill>
                <a:latin typeface="Arial"/>
                <a:ea typeface="Arial"/>
                <a:cs typeface="Arial"/>
                <a:sym typeface="Arial"/>
              </a:rPr>
              <a:t>4. </a:t>
            </a:r>
            <a:r>
              <a:rPr lang="en-US" sz="2000" b="1" i="0" u="none">
                <a:solidFill>
                  <a:schemeClr val="dk2"/>
                </a:solidFill>
                <a:latin typeface="Arial"/>
                <a:ea typeface="Arial"/>
                <a:cs typeface="Arial"/>
                <a:sym typeface="Arial"/>
              </a:rPr>
              <a:t>SCB un sakaru iekārtu pārbūve</a:t>
            </a:r>
          </a:p>
        </p:txBody>
      </p:sp>
      <p:sp>
        <p:nvSpPr>
          <p:cNvPr id="187" name="Shape 187"/>
          <p:cNvSpPr txBox="1"/>
          <p:nvPr/>
        </p:nvSpPr>
        <p:spPr>
          <a:xfrm>
            <a:off x="1277937" y="3141661"/>
            <a:ext cx="7831136" cy="557211"/>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B050"/>
              </a:buClr>
              <a:buSzPct val="25000"/>
              <a:buFont typeface="Arial"/>
              <a:buNone/>
            </a:pPr>
            <a:r>
              <a:rPr lang="en-US" sz="2000" b="1" i="0" u="none">
                <a:solidFill>
                  <a:srgbClr val="00B050"/>
                </a:solidFill>
                <a:latin typeface="Arial"/>
                <a:ea typeface="Arial"/>
                <a:cs typeface="Arial"/>
                <a:sym typeface="Arial"/>
              </a:rPr>
              <a:t>5. Citi uzdevumi, kas saitīti ar elektrifikāciju</a:t>
            </a:r>
          </a:p>
        </p:txBody>
      </p:sp>
      <p:sp>
        <p:nvSpPr>
          <p:cNvPr id="188" name="Shape 188"/>
          <p:cNvSpPr txBox="1"/>
          <p:nvPr/>
        </p:nvSpPr>
        <p:spPr>
          <a:xfrm>
            <a:off x="1187450" y="1116012"/>
            <a:ext cx="8039099" cy="6461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Skiču projektā izvērtēti un izstrādāti:</a:t>
            </a:r>
          </a:p>
          <a:p>
            <a:pPr marL="0" marR="0" lvl="0" indent="0" algn="l" rtl="0">
              <a:lnSpc>
                <a:spcPct val="100000"/>
              </a:lnSpc>
              <a:spcBef>
                <a:spcPts val="0"/>
              </a:spcBef>
              <a:spcAft>
                <a:spcPts val="0"/>
              </a:spcAft>
              <a:buClr>
                <a:schemeClr val="dk1"/>
              </a:buClr>
              <a:buSzPct val="25000"/>
              <a:buFont typeface="Arial"/>
              <a:buNone/>
            </a:pPr>
            <a:r>
              <a:rPr lang="en-US" sz="1800" b="0" i="0" u="none">
                <a:solidFill>
                  <a:schemeClr val="dk1"/>
                </a:solidFill>
                <a:latin typeface="Arial"/>
                <a:ea typeface="Arial"/>
                <a:cs typeface="Arial"/>
                <a:sym typeface="Arial"/>
              </a:rPr>
              <a:t>:</a:t>
            </a:r>
          </a:p>
        </p:txBody>
      </p:sp>
      <p:sp>
        <p:nvSpPr>
          <p:cNvPr id="189" name="Shape 189"/>
          <p:cNvSpPr txBox="1"/>
          <p:nvPr/>
        </p:nvSpPr>
        <p:spPr>
          <a:xfrm>
            <a:off x="463550" y="44450"/>
            <a:ext cx="8229600" cy="5762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2C77"/>
              </a:buClr>
              <a:buSzPct val="25000"/>
              <a:buFont typeface="Arial"/>
              <a:buNone/>
            </a:pPr>
            <a:r>
              <a:rPr lang="en-US" sz="2400" b="0" i="0" u="none" dirty="0" err="1">
                <a:solidFill>
                  <a:srgbClr val="002C77"/>
                </a:solidFill>
                <a:latin typeface="Arial"/>
                <a:ea typeface="Arial"/>
                <a:cs typeface="Arial"/>
                <a:sym typeface="Arial"/>
              </a:rPr>
              <a:t>Skiču</a:t>
            </a:r>
            <a:r>
              <a:rPr lang="en-US" sz="2400" b="0" i="0" u="none" dirty="0">
                <a:solidFill>
                  <a:srgbClr val="002C77"/>
                </a:solidFill>
                <a:latin typeface="Arial"/>
                <a:ea typeface="Arial"/>
                <a:cs typeface="Arial"/>
                <a:sym typeface="Arial"/>
              </a:rPr>
              <a:t> </a:t>
            </a:r>
            <a:r>
              <a:rPr lang="en-US" sz="2400" b="0" i="0" u="none" dirty="0" err="1">
                <a:solidFill>
                  <a:srgbClr val="002C77"/>
                </a:solidFill>
                <a:latin typeface="Arial"/>
                <a:ea typeface="Arial"/>
                <a:cs typeface="Arial"/>
                <a:sym typeface="Arial"/>
              </a:rPr>
              <a:t>projekta</a:t>
            </a:r>
            <a:r>
              <a:rPr lang="en-US" sz="2400" b="0" i="0" u="none" dirty="0">
                <a:solidFill>
                  <a:srgbClr val="002C77"/>
                </a:solidFill>
                <a:latin typeface="Arial"/>
                <a:ea typeface="Arial"/>
                <a:cs typeface="Arial"/>
                <a:sym typeface="Arial"/>
              </a:rPr>
              <a:t> </a:t>
            </a:r>
            <a:r>
              <a:rPr lang="en-US" sz="2400" b="0" i="0" u="none" dirty="0" err="1">
                <a:solidFill>
                  <a:srgbClr val="002C77"/>
                </a:solidFill>
                <a:latin typeface="Arial"/>
                <a:ea typeface="Arial"/>
                <a:cs typeface="Arial"/>
                <a:sym typeface="Arial"/>
              </a:rPr>
              <a:t>sastāvs</a:t>
            </a:r>
            <a:endParaRPr lang="en-US" sz="2400" b="0" i="0" u="none" dirty="0">
              <a:solidFill>
                <a:srgbClr val="002C77"/>
              </a:solidFill>
              <a:latin typeface="Arial"/>
              <a:ea typeface="Arial"/>
              <a:cs typeface="Arial"/>
              <a:sym typeface="Arial"/>
            </a:endParaRPr>
          </a:p>
        </p:txBody>
      </p:sp>
      <p:pic>
        <p:nvPicPr>
          <p:cNvPr id="190" name="Shape 190"/>
          <p:cNvPicPr preferRelativeResize="0"/>
          <p:nvPr/>
        </p:nvPicPr>
        <p:blipFill rotWithShape="1">
          <a:blip r:embed="rId3">
            <a:alphaModFix/>
          </a:blip>
          <a:srcRect/>
          <a:stretch/>
        </p:blipFill>
        <p:spPr>
          <a:xfrm>
            <a:off x="7956550" y="188911"/>
            <a:ext cx="917575" cy="287337"/>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p:nvPr/>
        </p:nvSpPr>
        <p:spPr>
          <a:xfrm>
            <a:off x="1403350" y="4111625"/>
            <a:ext cx="7289799" cy="1331912"/>
          </a:xfrm>
          <a:prstGeom prst="roundRect">
            <a:avLst>
              <a:gd name="adj" fmla="val 16667"/>
            </a:avLst>
          </a:prstGeom>
          <a:solidFill>
            <a:srgbClr val="E1F4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196" name="Shape 196"/>
          <p:cNvGrpSpPr/>
          <p:nvPr/>
        </p:nvGrpSpPr>
        <p:grpSpPr>
          <a:xfrm>
            <a:off x="9525" y="620711"/>
            <a:ext cx="9144000" cy="287336"/>
            <a:chOff x="0" y="0"/>
            <a:chExt cx="2147483646" cy="2147483647"/>
          </a:xfrm>
        </p:grpSpPr>
        <p:sp>
          <p:nvSpPr>
            <p:cNvPr id="197" name="Shape 197"/>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98" name="Shape 198"/>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199" name="Shape 199"/>
          <p:cNvGrpSpPr/>
          <p:nvPr/>
        </p:nvGrpSpPr>
        <p:grpSpPr>
          <a:xfrm>
            <a:off x="1586" y="6551612"/>
            <a:ext cx="9144000" cy="287336"/>
            <a:chOff x="0" y="0"/>
            <a:chExt cx="2147483646" cy="2147483647"/>
          </a:xfrm>
        </p:grpSpPr>
        <p:sp>
          <p:nvSpPr>
            <p:cNvPr id="200" name="Shape 200"/>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01" name="Shape 201"/>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202" name="Shape 202"/>
          <p:cNvSpPr txBox="1"/>
          <p:nvPr/>
        </p:nvSpPr>
        <p:spPr>
          <a:xfrm>
            <a:off x="1258887" y="1557337"/>
            <a:ext cx="7831136" cy="460374"/>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a:solidFill>
                  <a:srgbClr val="002C77"/>
                </a:solidFill>
                <a:latin typeface="Arial"/>
                <a:ea typeface="Arial"/>
                <a:cs typeface="Arial"/>
                <a:sym typeface="Arial"/>
              </a:rPr>
              <a:t>1. 2х25 kV sistēmas pamatrisinājumi </a:t>
            </a:r>
          </a:p>
          <a:p>
            <a:pPr marL="0" marR="0" lvl="0" indent="0" algn="just" rtl="0">
              <a:lnSpc>
                <a:spcPct val="100000"/>
              </a:lnSpc>
              <a:spcBef>
                <a:spcPts val="320"/>
              </a:spcBef>
              <a:spcAft>
                <a:spcPts val="0"/>
              </a:spcAft>
              <a:buClr>
                <a:srgbClr val="002C77"/>
              </a:buClr>
              <a:buSzPct val="25000"/>
              <a:buFont typeface="Arial"/>
              <a:buNone/>
            </a:pPr>
            <a:r>
              <a:rPr lang="en-US" sz="1600" b="0" i="0" u="none">
                <a:solidFill>
                  <a:srgbClr val="002C77"/>
                </a:solidFill>
                <a:latin typeface="Arial"/>
                <a:ea typeface="Arial"/>
                <a:cs typeface="Arial"/>
                <a:sym typeface="Arial"/>
              </a:rPr>
              <a:t>	</a:t>
            </a:r>
          </a:p>
        </p:txBody>
      </p:sp>
      <p:sp>
        <p:nvSpPr>
          <p:cNvPr id="203" name="Shape 203"/>
          <p:cNvSpPr txBox="1"/>
          <p:nvPr/>
        </p:nvSpPr>
        <p:spPr>
          <a:xfrm>
            <a:off x="1258887" y="1916111"/>
            <a:ext cx="7831136" cy="461961"/>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a:solidFill>
                  <a:srgbClr val="002C77"/>
                </a:solidFill>
                <a:latin typeface="Arial"/>
                <a:ea typeface="Arial"/>
                <a:cs typeface="Arial"/>
                <a:sym typeface="Arial"/>
              </a:rPr>
              <a:t>2. Vilces apakšstaciju pieslēgumi pie 110/330kV tīkla</a:t>
            </a:r>
            <a:r>
              <a:rPr lang="en-US" sz="1600" b="0" i="0" u="none">
                <a:solidFill>
                  <a:srgbClr val="002C77"/>
                </a:solidFill>
                <a:latin typeface="Arial"/>
                <a:ea typeface="Arial"/>
                <a:cs typeface="Arial"/>
                <a:sym typeface="Arial"/>
              </a:rPr>
              <a:t>	</a:t>
            </a:r>
          </a:p>
        </p:txBody>
      </p:sp>
      <p:sp>
        <p:nvSpPr>
          <p:cNvPr id="204" name="Shape 204"/>
          <p:cNvSpPr txBox="1"/>
          <p:nvPr/>
        </p:nvSpPr>
        <p:spPr>
          <a:xfrm>
            <a:off x="1746250" y="4437062"/>
            <a:ext cx="7146924" cy="584200"/>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Apjomu specifikācija</a:t>
            </a:r>
          </a:p>
          <a:p>
            <a:pPr marL="285750" marR="0" lvl="0" indent="-285750" algn="l" rtl="0">
              <a:lnSpc>
                <a:spcPct val="100000"/>
              </a:lnSpc>
              <a:spcBef>
                <a:spcPts val="0"/>
              </a:spcBef>
              <a:spcAft>
                <a:spcPts val="0"/>
              </a:spcAft>
              <a:buClr>
                <a:schemeClr val="dk1"/>
              </a:buClr>
              <a:buSzPct val="100000"/>
              <a:buFont typeface="Arial"/>
              <a:buChar char="-"/>
            </a:pPr>
            <a:r>
              <a:rPr lang="en-US" sz="1600" b="0" i="0" u="none">
                <a:solidFill>
                  <a:schemeClr val="dk1"/>
                </a:solidFill>
                <a:latin typeface="Arial"/>
                <a:ea typeface="Arial"/>
                <a:cs typeface="Arial"/>
                <a:sym typeface="Arial"/>
              </a:rPr>
              <a:t>Elektrifikācijas izmaksu tāme</a:t>
            </a:r>
          </a:p>
        </p:txBody>
      </p:sp>
      <p:sp>
        <p:nvSpPr>
          <p:cNvPr id="205" name="Shape 205"/>
          <p:cNvSpPr txBox="1"/>
          <p:nvPr/>
        </p:nvSpPr>
        <p:spPr>
          <a:xfrm>
            <a:off x="1258887" y="2320925"/>
            <a:ext cx="7831136" cy="460374"/>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a:solidFill>
                  <a:srgbClr val="002C77"/>
                </a:solidFill>
                <a:latin typeface="Arial"/>
                <a:ea typeface="Arial"/>
                <a:cs typeface="Arial"/>
                <a:sym typeface="Arial"/>
              </a:rPr>
              <a:t>3. Kontakttīkla tehniskie risinājumi </a:t>
            </a:r>
            <a:r>
              <a:rPr lang="en-US" sz="1600" b="0" i="0" u="none">
                <a:solidFill>
                  <a:srgbClr val="002C77"/>
                </a:solidFill>
                <a:latin typeface="Arial"/>
                <a:ea typeface="Arial"/>
                <a:cs typeface="Arial"/>
                <a:sym typeface="Arial"/>
              </a:rPr>
              <a:t>	</a:t>
            </a:r>
          </a:p>
        </p:txBody>
      </p:sp>
      <p:sp>
        <p:nvSpPr>
          <p:cNvPr id="206" name="Shape 206"/>
          <p:cNvSpPr txBox="1"/>
          <p:nvPr/>
        </p:nvSpPr>
        <p:spPr>
          <a:xfrm>
            <a:off x="1268412" y="2727325"/>
            <a:ext cx="7831136" cy="557211"/>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a:solidFill>
                  <a:srgbClr val="002C77"/>
                </a:solidFill>
                <a:latin typeface="Arial"/>
                <a:ea typeface="Arial"/>
                <a:cs typeface="Arial"/>
                <a:sym typeface="Arial"/>
              </a:rPr>
              <a:t>4. Sakaru un SCB iekārtu pārbūve  </a:t>
            </a:r>
          </a:p>
        </p:txBody>
      </p:sp>
      <p:sp>
        <p:nvSpPr>
          <p:cNvPr id="207" name="Shape 207"/>
          <p:cNvSpPr txBox="1"/>
          <p:nvPr/>
        </p:nvSpPr>
        <p:spPr>
          <a:xfrm>
            <a:off x="1277937" y="3141661"/>
            <a:ext cx="7831136" cy="557211"/>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a:solidFill>
                  <a:srgbClr val="002C77"/>
                </a:solidFill>
                <a:latin typeface="Arial"/>
                <a:ea typeface="Arial"/>
                <a:cs typeface="Arial"/>
                <a:sym typeface="Arial"/>
              </a:rPr>
              <a:t>5. Citi ar būvniecību saistīti uzdevumi </a:t>
            </a:r>
          </a:p>
        </p:txBody>
      </p:sp>
      <p:sp>
        <p:nvSpPr>
          <p:cNvPr id="208" name="Shape 208"/>
          <p:cNvSpPr txBox="1"/>
          <p:nvPr/>
        </p:nvSpPr>
        <p:spPr>
          <a:xfrm>
            <a:off x="1277937" y="3519487"/>
            <a:ext cx="7831136" cy="557211"/>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B050"/>
              </a:buClr>
              <a:buSzPct val="25000"/>
              <a:buFont typeface="Arial"/>
              <a:buNone/>
            </a:pPr>
            <a:r>
              <a:rPr lang="en-US" sz="2000" b="1" i="0" u="none">
                <a:solidFill>
                  <a:srgbClr val="00B050"/>
                </a:solidFill>
                <a:latin typeface="Arial"/>
                <a:ea typeface="Arial"/>
                <a:cs typeface="Arial"/>
                <a:sym typeface="Arial"/>
              </a:rPr>
              <a:t>6. Sagaidāmās investīciju izmaksas</a:t>
            </a:r>
          </a:p>
        </p:txBody>
      </p:sp>
      <p:pic>
        <p:nvPicPr>
          <p:cNvPr id="209" name="Shape 209"/>
          <p:cNvPicPr preferRelativeResize="0"/>
          <p:nvPr/>
        </p:nvPicPr>
        <p:blipFill rotWithShape="1">
          <a:blip r:embed="rId3">
            <a:alphaModFix/>
          </a:blip>
          <a:srcRect/>
          <a:stretch/>
        </p:blipFill>
        <p:spPr>
          <a:xfrm>
            <a:off x="7956550" y="188911"/>
            <a:ext cx="917575" cy="287337"/>
          </a:xfrm>
          <a:prstGeom prst="rect">
            <a:avLst/>
          </a:prstGeom>
          <a:noFill/>
          <a:ln>
            <a:noFill/>
          </a:ln>
        </p:spPr>
      </p:pic>
      <p:sp>
        <p:nvSpPr>
          <p:cNvPr id="210" name="Shape 210"/>
          <p:cNvSpPr txBox="1"/>
          <p:nvPr/>
        </p:nvSpPr>
        <p:spPr>
          <a:xfrm>
            <a:off x="642201" y="53179"/>
            <a:ext cx="8229600" cy="576262"/>
          </a:xfrm>
          <a:prstGeom prst="rect">
            <a:avLst/>
          </a:prstGeom>
          <a:noFill/>
          <a:ln>
            <a:noFill/>
          </a:ln>
        </p:spPr>
        <p:txBody>
          <a:bodyPr lIns="91425" tIns="45700" rIns="91425" bIns="45700" anchor="t" anchorCtr="0">
            <a:noAutofit/>
          </a:bodyPr>
          <a:lstStyle/>
          <a:p>
            <a:pPr lvl="0">
              <a:buClr>
                <a:srgbClr val="002C77"/>
              </a:buClr>
              <a:buSzPct val="25000"/>
            </a:pPr>
            <a:r>
              <a:rPr lang="en-US" sz="2400" dirty="0" err="1">
                <a:solidFill>
                  <a:srgbClr val="002C77"/>
                </a:solidFill>
              </a:rPr>
              <a:t>Skiču</a:t>
            </a:r>
            <a:r>
              <a:rPr lang="en-US" sz="2400" dirty="0">
                <a:solidFill>
                  <a:srgbClr val="002C77"/>
                </a:solidFill>
              </a:rPr>
              <a:t> </a:t>
            </a:r>
            <a:r>
              <a:rPr lang="en-US" sz="2400" dirty="0" err="1">
                <a:solidFill>
                  <a:srgbClr val="002C77"/>
                </a:solidFill>
              </a:rPr>
              <a:t>projekta</a:t>
            </a:r>
            <a:r>
              <a:rPr lang="en-US" sz="2400" dirty="0">
                <a:solidFill>
                  <a:srgbClr val="002C77"/>
                </a:solidFill>
              </a:rPr>
              <a:t> </a:t>
            </a:r>
            <a:r>
              <a:rPr lang="en-US" sz="2400" dirty="0" err="1">
                <a:solidFill>
                  <a:srgbClr val="002C77"/>
                </a:solidFill>
              </a:rPr>
              <a:t>sastāvs</a:t>
            </a:r>
            <a:endParaRPr lang="en-US" sz="2400" dirty="0">
              <a:solidFill>
                <a:srgbClr val="002C77"/>
              </a:solidFill>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215" name="Shape 215"/>
          <p:cNvGrpSpPr/>
          <p:nvPr/>
        </p:nvGrpSpPr>
        <p:grpSpPr>
          <a:xfrm>
            <a:off x="9525" y="620711"/>
            <a:ext cx="9144000" cy="287336"/>
            <a:chOff x="0" y="0"/>
            <a:chExt cx="2147483646" cy="2147483647"/>
          </a:xfrm>
        </p:grpSpPr>
        <p:sp>
          <p:nvSpPr>
            <p:cNvPr id="216" name="Shape 216"/>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17" name="Shape 217"/>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218" name="Shape 218"/>
          <p:cNvGrpSpPr/>
          <p:nvPr/>
        </p:nvGrpSpPr>
        <p:grpSpPr>
          <a:xfrm>
            <a:off x="1586" y="6551612"/>
            <a:ext cx="9144000" cy="287336"/>
            <a:chOff x="0" y="0"/>
            <a:chExt cx="2147483646" cy="2147483647"/>
          </a:xfrm>
        </p:grpSpPr>
        <p:sp>
          <p:nvSpPr>
            <p:cNvPr id="219" name="Shape 219"/>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20" name="Shape 220"/>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221" name="Shape 221"/>
          <p:cNvSpPr txBox="1"/>
          <p:nvPr/>
        </p:nvSpPr>
        <p:spPr>
          <a:xfrm>
            <a:off x="1258887" y="1557337"/>
            <a:ext cx="7831136" cy="460374"/>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a:solidFill>
                  <a:srgbClr val="002C77"/>
                </a:solidFill>
                <a:latin typeface="Arial"/>
                <a:ea typeface="Arial"/>
                <a:cs typeface="Arial"/>
                <a:sym typeface="Arial"/>
              </a:rPr>
              <a:t>1. 2х25 kV sistēmas pamatrisinājumi </a:t>
            </a:r>
          </a:p>
          <a:p>
            <a:pPr marL="0" marR="0" lvl="0" indent="0" algn="just" rtl="0">
              <a:lnSpc>
                <a:spcPct val="100000"/>
              </a:lnSpc>
              <a:spcBef>
                <a:spcPts val="320"/>
              </a:spcBef>
              <a:spcAft>
                <a:spcPts val="0"/>
              </a:spcAft>
              <a:buClr>
                <a:srgbClr val="002C77"/>
              </a:buClr>
              <a:buSzPct val="25000"/>
              <a:buFont typeface="Arial"/>
              <a:buNone/>
            </a:pPr>
            <a:r>
              <a:rPr lang="en-US" sz="1600" b="0" i="0" u="none">
                <a:solidFill>
                  <a:srgbClr val="002C77"/>
                </a:solidFill>
                <a:latin typeface="Arial"/>
                <a:ea typeface="Arial"/>
                <a:cs typeface="Arial"/>
                <a:sym typeface="Arial"/>
              </a:rPr>
              <a:t>	</a:t>
            </a:r>
          </a:p>
        </p:txBody>
      </p:sp>
      <p:sp>
        <p:nvSpPr>
          <p:cNvPr id="222" name="Shape 222"/>
          <p:cNvSpPr txBox="1"/>
          <p:nvPr/>
        </p:nvSpPr>
        <p:spPr>
          <a:xfrm>
            <a:off x="1258887" y="1916111"/>
            <a:ext cx="7831136" cy="461961"/>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a:solidFill>
                  <a:srgbClr val="002C77"/>
                </a:solidFill>
                <a:latin typeface="Arial"/>
                <a:ea typeface="Arial"/>
                <a:cs typeface="Arial"/>
                <a:sym typeface="Arial"/>
              </a:rPr>
              <a:t>2. Vilces apakšstaciju pieslēgumi pie 110/330kV tīkla </a:t>
            </a:r>
            <a:r>
              <a:rPr lang="en-US" sz="1600" b="0" i="0" u="none">
                <a:solidFill>
                  <a:srgbClr val="002C77"/>
                </a:solidFill>
                <a:latin typeface="Arial"/>
                <a:ea typeface="Arial"/>
                <a:cs typeface="Arial"/>
                <a:sym typeface="Arial"/>
              </a:rPr>
              <a:t>	</a:t>
            </a:r>
          </a:p>
        </p:txBody>
      </p:sp>
      <p:sp>
        <p:nvSpPr>
          <p:cNvPr id="223" name="Shape 223"/>
          <p:cNvSpPr txBox="1"/>
          <p:nvPr/>
        </p:nvSpPr>
        <p:spPr>
          <a:xfrm>
            <a:off x="1258887" y="2320925"/>
            <a:ext cx="7831136" cy="460374"/>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a:solidFill>
                  <a:srgbClr val="002C77"/>
                </a:solidFill>
                <a:latin typeface="Arial"/>
                <a:ea typeface="Arial"/>
                <a:cs typeface="Arial"/>
                <a:sym typeface="Arial"/>
              </a:rPr>
              <a:t>3. Kontakttīkla tehniskie risinājumi </a:t>
            </a:r>
            <a:r>
              <a:rPr lang="en-US" sz="1600" b="0" i="0" u="none">
                <a:solidFill>
                  <a:srgbClr val="002C77"/>
                </a:solidFill>
                <a:latin typeface="Arial"/>
                <a:ea typeface="Arial"/>
                <a:cs typeface="Arial"/>
                <a:sym typeface="Arial"/>
              </a:rPr>
              <a:t>	</a:t>
            </a:r>
          </a:p>
        </p:txBody>
      </p:sp>
      <p:sp>
        <p:nvSpPr>
          <p:cNvPr id="224" name="Shape 224"/>
          <p:cNvSpPr txBox="1"/>
          <p:nvPr/>
        </p:nvSpPr>
        <p:spPr>
          <a:xfrm>
            <a:off x="1268412" y="2727325"/>
            <a:ext cx="7831136" cy="557211"/>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a:solidFill>
                  <a:srgbClr val="002C77"/>
                </a:solidFill>
                <a:latin typeface="Arial"/>
                <a:ea typeface="Arial"/>
                <a:cs typeface="Arial"/>
                <a:sym typeface="Arial"/>
              </a:rPr>
              <a:t>4. Sakaru un SCB iekārtu pārbūve </a:t>
            </a:r>
          </a:p>
        </p:txBody>
      </p:sp>
      <p:sp>
        <p:nvSpPr>
          <p:cNvPr id="225" name="Shape 225"/>
          <p:cNvSpPr txBox="1"/>
          <p:nvPr/>
        </p:nvSpPr>
        <p:spPr>
          <a:xfrm>
            <a:off x="1277937" y="3141661"/>
            <a:ext cx="7831136" cy="557211"/>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dirty="0">
                <a:solidFill>
                  <a:srgbClr val="002C77"/>
                </a:solidFill>
                <a:latin typeface="Arial"/>
                <a:ea typeface="Arial"/>
                <a:cs typeface="Arial"/>
                <a:sym typeface="Arial"/>
              </a:rPr>
              <a:t>5. Citi </a:t>
            </a:r>
            <a:r>
              <a:rPr lang="en-US" sz="2000" b="1" i="0" u="none" dirty="0" err="1">
                <a:solidFill>
                  <a:srgbClr val="002C77"/>
                </a:solidFill>
                <a:latin typeface="Arial"/>
                <a:ea typeface="Arial"/>
                <a:cs typeface="Arial"/>
                <a:sym typeface="Arial"/>
              </a:rPr>
              <a:t>ar</a:t>
            </a:r>
            <a:r>
              <a:rPr lang="en-US" sz="2000" b="1" i="0" u="none" dirty="0">
                <a:solidFill>
                  <a:srgbClr val="002C77"/>
                </a:solidFill>
                <a:latin typeface="Arial"/>
                <a:ea typeface="Arial"/>
                <a:cs typeface="Arial"/>
                <a:sym typeface="Arial"/>
              </a:rPr>
              <a:t> </a:t>
            </a:r>
            <a:r>
              <a:rPr lang="en-US" sz="2000" b="1" i="0" u="none" dirty="0" err="1">
                <a:solidFill>
                  <a:srgbClr val="002C77"/>
                </a:solidFill>
                <a:latin typeface="Arial"/>
                <a:ea typeface="Arial"/>
                <a:cs typeface="Arial"/>
                <a:sym typeface="Arial"/>
              </a:rPr>
              <a:t>būvniecību</a:t>
            </a:r>
            <a:r>
              <a:rPr lang="en-US" sz="2000" b="1" i="0" u="none" dirty="0">
                <a:solidFill>
                  <a:srgbClr val="002C77"/>
                </a:solidFill>
                <a:latin typeface="Arial"/>
                <a:ea typeface="Arial"/>
                <a:cs typeface="Arial"/>
                <a:sym typeface="Arial"/>
              </a:rPr>
              <a:t> </a:t>
            </a:r>
            <a:r>
              <a:rPr lang="en-US" sz="2000" b="1" i="0" u="none" dirty="0" err="1">
                <a:solidFill>
                  <a:srgbClr val="002C77"/>
                </a:solidFill>
                <a:latin typeface="Arial"/>
                <a:ea typeface="Arial"/>
                <a:cs typeface="Arial"/>
                <a:sym typeface="Arial"/>
              </a:rPr>
              <a:t>saistīti</a:t>
            </a:r>
            <a:r>
              <a:rPr lang="en-US" sz="2000" b="1" i="0" u="none" dirty="0">
                <a:solidFill>
                  <a:srgbClr val="002C77"/>
                </a:solidFill>
                <a:latin typeface="Arial"/>
                <a:ea typeface="Arial"/>
                <a:cs typeface="Arial"/>
                <a:sym typeface="Arial"/>
              </a:rPr>
              <a:t> </a:t>
            </a:r>
            <a:r>
              <a:rPr lang="en-US" sz="2000" b="1" i="0" u="none" dirty="0" err="1">
                <a:solidFill>
                  <a:srgbClr val="002C77"/>
                </a:solidFill>
                <a:latin typeface="Arial"/>
                <a:ea typeface="Arial"/>
                <a:cs typeface="Arial"/>
                <a:sym typeface="Arial"/>
              </a:rPr>
              <a:t>uzdevumi</a:t>
            </a:r>
            <a:r>
              <a:rPr lang="en-US" sz="2000" b="1" i="0" u="none" dirty="0">
                <a:solidFill>
                  <a:srgbClr val="002C77"/>
                </a:solidFill>
                <a:latin typeface="Arial"/>
                <a:ea typeface="Arial"/>
                <a:cs typeface="Arial"/>
                <a:sym typeface="Arial"/>
              </a:rPr>
              <a:t> </a:t>
            </a:r>
          </a:p>
        </p:txBody>
      </p:sp>
      <p:sp>
        <p:nvSpPr>
          <p:cNvPr id="226" name="Shape 226"/>
          <p:cNvSpPr txBox="1"/>
          <p:nvPr/>
        </p:nvSpPr>
        <p:spPr>
          <a:xfrm>
            <a:off x="1277937" y="3519487"/>
            <a:ext cx="7831136" cy="557211"/>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2C77"/>
              </a:buClr>
              <a:buSzPct val="25000"/>
              <a:buFont typeface="Arial"/>
              <a:buNone/>
            </a:pPr>
            <a:r>
              <a:rPr lang="en-US" sz="2000" b="1" i="0" u="none" dirty="0">
                <a:solidFill>
                  <a:srgbClr val="002C77"/>
                </a:solidFill>
                <a:latin typeface="Arial"/>
                <a:ea typeface="Arial"/>
                <a:cs typeface="Arial"/>
                <a:sym typeface="Arial"/>
              </a:rPr>
              <a:t>6. </a:t>
            </a:r>
            <a:r>
              <a:rPr lang="en-US" sz="2000" b="1" dirty="0" err="1">
                <a:solidFill>
                  <a:srgbClr val="002C77"/>
                </a:solidFill>
              </a:rPr>
              <a:t>Sagaidāmās</a:t>
            </a:r>
            <a:r>
              <a:rPr lang="en-US" sz="2000" b="1" dirty="0">
                <a:solidFill>
                  <a:srgbClr val="002C77"/>
                </a:solidFill>
              </a:rPr>
              <a:t> </a:t>
            </a:r>
            <a:r>
              <a:rPr lang="en-US" sz="2000" b="1" dirty="0" err="1">
                <a:solidFill>
                  <a:srgbClr val="002C77"/>
                </a:solidFill>
              </a:rPr>
              <a:t>investīciju</a:t>
            </a:r>
            <a:r>
              <a:rPr lang="en-US" sz="2000" b="1" dirty="0">
                <a:solidFill>
                  <a:srgbClr val="002C77"/>
                </a:solidFill>
              </a:rPr>
              <a:t> </a:t>
            </a:r>
            <a:r>
              <a:rPr lang="en-US" sz="2000" b="1" dirty="0" err="1">
                <a:solidFill>
                  <a:srgbClr val="002C77"/>
                </a:solidFill>
              </a:rPr>
              <a:t>izmak</a:t>
            </a:r>
            <a:r>
              <a:rPr lang="lv-LV" sz="2000" b="1" dirty="0">
                <a:solidFill>
                  <a:srgbClr val="002C77"/>
                </a:solidFill>
              </a:rPr>
              <a:t>sas</a:t>
            </a:r>
            <a:endParaRPr lang="en-US" sz="2000" b="1" dirty="0">
              <a:solidFill>
                <a:srgbClr val="002C77"/>
              </a:solidFill>
            </a:endParaRPr>
          </a:p>
        </p:txBody>
      </p:sp>
      <p:sp>
        <p:nvSpPr>
          <p:cNvPr id="227" name="Shape 227"/>
          <p:cNvSpPr txBox="1"/>
          <p:nvPr/>
        </p:nvSpPr>
        <p:spPr>
          <a:xfrm>
            <a:off x="1287462" y="3951287"/>
            <a:ext cx="7829549" cy="557211"/>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B050"/>
              </a:buClr>
              <a:buSzPct val="25000"/>
              <a:buFont typeface="Arial"/>
              <a:buNone/>
            </a:pPr>
            <a:r>
              <a:rPr lang="en-US" sz="2000" b="1" i="0" u="none">
                <a:solidFill>
                  <a:srgbClr val="00B050"/>
                </a:solidFill>
                <a:latin typeface="Arial"/>
                <a:ea typeface="Arial"/>
                <a:cs typeface="Arial"/>
                <a:sym typeface="Arial"/>
              </a:rPr>
              <a:t>7. Darba uzdevums tehniskā projekta izstrādei.</a:t>
            </a:r>
          </a:p>
        </p:txBody>
      </p:sp>
      <p:sp>
        <p:nvSpPr>
          <p:cNvPr id="228" name="Shape 228"/>
          <p:cNvSpPr txBox="1"/>
          <p:nvPr/>
        </p:nvSpPr>
        <p:spPr>
          <a:xfrm>
            <a:off x="463550" y="44450"/>
            <a:ext cx="8229600" cy="5762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2C77"/>
              </a:buClr>
              <a:buSzPct val="25000"/>
              <a:buFont typeface="Arial"/>
              <a:buNone/>
            </a:pPr>
            <a:r>
              <a:rPr lang="en-US" sz="2400" b="0" i="0" u="none">
                <a:solidFill>
                  <a:srgbClr val="002C77"/>
                </a:solidFill>
                <a:latin typeface="Arial"/>
                <a:ea typeface="Arial"/>
                <a:cs typeface="Arial"/>
                <a:sym typeface="Arial"/>
              </a:rPr>
              <a:t>Skiču projekta sastāvs</a:t>
            </a:r>
          </a:p>
        </p:txBody>
      </p:sp>
      <p:pic>
        <p:nvPicPr>
          <p:cNvPr id="229" name="Shape 229"/>
          <p:cNvPicPr preferRelativeResize="0"/>
          <p:nvPr/>
        </p:nvPicPr>
        <p:blipFill rotWithShape="1">
          <a:blip r:embed="rId3">
            <a:alphaModFix/>
          </a:blip>
          <a:srcRect/>
          <a:stretch/>
        </p:blipFill>
        <p:spPr>
          <a:xfrm>
            <a:off x="7956550" y="188911"/>
            <a:ext cx="917575" cy="287337"/>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Shape 234"/>
          <p:cNvPicPr preferRelativeResize="0"/>
          <p:nvPr/>
        </p:nvPicPr>
        <p:blipFill rotWithShape="1">
          <a:blip r:embed="rId3">
            <a:alphaModFix/>
          </a:blip>
          <a:srcRect l="3553" t="22564" r="61416" b="13354"/>
          <a:stretch/>
        </p:blipFill>
        <p:spPr>
          <a:xfrm>
            <a:off x="1852611" y="923925"/>
            <a:ext cx="5457825" cy="5616575"/>
          </a:xfrm>
          <a:prstGeom prst="rect">
            <a:avLst/>
          </a:prstGeom>
          <a:noFill/>
          <a:ln>
            <a:noFill/>
          </a:ln>
        </p:spPr>
      </p:pic>
      <p:grpSp>
        <p:nvGrpSpPr>
          <p:cNvPr id="235" name="Shape 235"/>
          <p:cNvGrpSpPr/>
          <p:nvPr/>
        </p:nvGrpSpPr>
        <p:grpSpPr>
          <a:xfrm>
            <a:off x="9525" y="620711"/>
            <a:ext cx="9144000" cy="287336"/>
            <a:chOff x="0" y="0"/>
            <a:chExt cx="2147483646" cy="2147483647"/>
          </a:xfrm>
        </p:grpSpPr>
        <p:sp>
          <p:nvSpPr>
            <p:cNvPr id="236" name="Shape 236"/>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37" name="Shape 237"/>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238" name="Shape 238"/>
          <p:cNvGrpSpPr/>
          <p:nvPr/>
        </p:nvGrpSpPr>
        <p:grpSpPr>
          <a:xfrm>
            <a:off x="1586" y="6551612"/>
            <a:ext cx="9144000" cy="287336"/>
            <a:chOff x="0" y="0"/>
            <a:chExt cx="2147483646" cy="2147483647"/>
          </a:xfrm>
        </p:grpSpPr>
        <p:sp>
          <p:nvSpPr>
            <p:cNvPr id="239" name="Shape 239"/>
            <p:cNvSpPr txBox="1"/>
            <p:nvPr/>
          </p:nvSpPr>
          <p:spPr>
            <a:xfrm>
              <a:off x="0" y="0"/>
              <a:ext cx="2147483646" cy="2147483647"/>
            </a:xfrm>
            <a:prstGeom prst="rect">
              <a:avLst/>
            </a:prstGeom>
            <a:solidFill>
              <a:srgbClr val="002C77"/>
            </a:solidFill>
            <a:ln w="25400" cap="flat" cmpd="sng">
              <a:solidFill>
                <a:srgbClr val="002C7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40" name="Shape 240"/>
            <p:cNvSpPr txBox="1"/>
            <p:nvPr/>
          </p:nvSpPr>
          <p:spPr>
            <a:xfrm>
              <a:off x="0" y="0"/>
              <a:ext cx="416074932" cy="2147483647"/>
            </a:xfrm>
            <a:prstGeom prst="rect">
              <a:avLst/>
            </a:prstGeom>
            <a:solidFill>
              <a:srgbClr val="61C250"/>
            </a:solidFill>
            <a:ln w="25400" cap="flat" cmpd="sng">
              <a:solidFill>
                <a:srgbClr val="61C25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241" name="Shape 241"/>
          <p:cNvSpPr txBox="1"/>
          <p:nvPr/>
        </p:nvSpPr>
        <p:spPr>
          <a:xfrm>
            <a:off x="107950" y="115886"/>
            <a:ext cx="4346575" cy="461961"/>
          </a:xfrm>
          <a:prstGeom prst="rect">
            <a:avLst/>
          </a:prstGeom>
          <a:noFill/>
          <a:ln>
            <a:noFill/>
          </a:ln>
        </p:spPr>
        <p:txBody>
          <a:bodyPr lIns="91425" tIns="45700" rIns="91425" bIns="45700" anchor="t" anchorCtr="0">
            <a:noAutofit/>
          </a:bodyPr>
          <a:lstStyle/>
          <a:p>
            <a:pPr lvl="0">
              <a:buClr>
                <a:srgbClr val="002C77"/>
              </a:buClr>
              <a:buSzPct val="25000"/>
            </a:pPr>
            <a:r>
              <a:rPr lang="en-US" sz="2400" b="0" i="0" u="none" dirty="0" err="1">
                <a:solidFill>
                  <a:srgbClr val="002C77"/>
                </a:solidFill>
                <a:latin typeface="Arial"/>
                <a:ea typeface="Arial"/>
                <a:cs typeface="Arial"/>
                <a:sym typeface="Arial"/>
              </a:rPr>
              <a:t>Pārvadājumu</a:t>
            </a:r>
            <a:r>
              <a:rPr lang="en-US" sz="2400" b="0" i="0" u="none" dirty="0">
                <a:solidFill>
                  <a:srgbClr val="002C77"/>
                </a:solidFill>
                <a:latin typeface="Arial"/>
                <a:ea typeface="Arial"/>
                <a:cs typeface="Arial"/>
                <a:sym typeface="Arial"/>
              </a:rPr>
              <a:t> </a:t>
            </a:r>
            <a:r>
              <a:rPr lang="en-US" sz="2400" dirty="0" err="1" smtClean="0">
                <a:solidFill>
                  <a:srgbClr val="002C77"/>
                </a:solidFill>
              </a:rPr>
              <a:t>apjom</a:t>
            </a:r>
            <a:r>
              <a:rPr lang="lv-LV" sz="2400" dirty="0" smtClean="0">
                <a:solidFill>
                  <a:srgbClr val="002C77"/>
                </a:solidFill>
              </a:rPr>
              <a:t>a </a:t>
            </a:r>
            <a:r>
              <a:rPr lang="en-US" sz="2400" dirty="0" err="1" smtClean="0">
                <a:solidFill>
                  <a:srgbClr val="002C77"/>
                </a:solidFill>
              </a:rPr>
              <a:t>aprē</a:t>
            </a:r>
            <a:r>
              <a:rPr lang="lv-LV" sz="2400" dirty="0">
                <a:solidFill>
                  <a:srgbClr val="002C77"/>
                </a:solidFill>
              </a:rPr>
              <a:t>ķ</a:t>
            </a:r>
            <a:r>
              <a:rPr lang="en-US" sz="2400" dirty="0" smtClean="0">
                <a:solidFill>
                  <a:srgbClr val="002C77"/>
                </a:solidFill>
              </a:rPr>
              <a:t>in</a:t>
            </a:r>
            <a:r>
              <a:rPr lang="lv-LV" sz="2400" dirty="0" smtClean="0">
                <a:solidFill>
                  <a:srgbClr val="002C77"/>
                </a:solidFill>
              </a:rPr>
              <a:t>s</a:t>
            </a:r>
            <a:r>
              <a:rPr lang="en-US" sz="2400" dirty="0" smtClean="0">
                <a:solidFill>
                  <a:srgbClr val="002C77"/>
                </a:solidFill>
              </a:rPr>
              <a:t> </a:t>
            </a:r>
            <a:endParaRPr lang="en-US" sz="2400" b="0" i="0" u="none" dirty="0">
              <a:solidFill>
                <a:srgbClr val="002C77"/>
              </a:solidFill>
              <a:latin typeface="Arial"/>
              <a:ea typeface="Arial"/>
              <a:cs typeface="Arial"/>
              <a:sym typeface="Arial"/>
            </a:endParaRPr>
          </a:p>
        </p:txBody>
      </p:sp>
      <p:pic>
        <p:nvPicPr>
          <p:cNvPr id="242" name="Shape 242"/>
          <p:cNvPicPr preferRelativeResize="0"/>
          <p:nvPr/>
        </p:nvPicPr>
        <p:blipFill rotWithShape="1">
          <a:blip r:embed="rId4">
            <a:alphaModFix/>
          </a:blip>
          <a:srcRect/>
          <a:stretch/>
        </p:blipFill>
        <p:spPr>
          <a:xfrm>
            <a:off x="7956550" y="188911"/>
            <a:ext cx="917575" cy="287337"/>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Motiv sady Office">
  <a:themeElements>
    <a:clrScheme name="Kancelář">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1474</Words>
  <Application>Microsoft Office PowerPoint</Application>
  <PresentationFormat>On-screen Show (4:3)</PresentationFormat>
  <Paragraphs>331</Paragraphs>
  <Slides>44</Slides>
  <Notes>44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Motiv sady Office</vt:lpstr>
      <vt:lpstr>PowerPoint Presentation</vt:lpstr>
      <vt:lpstr>Skiču projekta sastāvs</vt:lpstr>
      <vt:lpstr>Skiču projekta sastāvs</vt:lpstr>
      <vt:lpstr>Skiču projekta sastāvs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Projekta realizācijas posmi</vt:lpstr>
      <vt:lpstr>Atsevišķo posmu un iecirkņu investīciju izmaksas</vt:lpstr>
      <vt:lpstr>Atsevišķo posmu un iecirkņu izmaksu sadalījums </vt:lpstr>
      <vt:lpstr>Projekta darba veidu investīciju izmaksas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Ruta Sīle</dc:creator>
  <cp:lastModifiedBy>user</cp:lastModifiedBy>
  <cp:revision>5</cp:revision>
  <dcterms:modified xsi:type="dcterms:W3CDTF">2015-12-29T12:24:59Z</dcterms:modified>
</cp:coreProperties>
</file>